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5" r:id="rId5"/>
    <p:sldId id="266" r:id="rId6"/>
    <p:sldId id="267" r:id="rId7"/>
    <p:sldId id="268" r:id="rId8"/>
    <p:sldId id="283" r:id="rId9"/>
    <p:sldId id="269" r:id="rId10"/>
    <p:sldId id="270" r:id="rId11"/>
    <p:sldId id="274" r:id="rId12"/>
    <p:sldId id="284" r:id="rId13"/>
    <p:sldId id="272" r:id="rId14"/>
    <p:sldId id="273" r:id="rId15"/>
    <p:sldId id="276" r:id="rId16"/>
    <p:sldId id="277" r:id="rId17"/>
    <p:sldId id="278" r:id="rId18"/>
    <p:sldId id="279" r:id="rId19"/>
    <p:sldId id="280" r:id="rId20"/>
    <p:sldId id="281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5" d="100"/>
          <a:sy n="95" d="100"/>
        </p:scale>
        <p:origin x="-85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3CB9-789E-E746-82F6-01C4F6BC13AA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5E87-447D-4D4F-8720-B44D4985E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0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3CB9-789E-E746-82F6-01C4F6BC13AA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5E87-447D-4D4F-8720-B44D4985E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85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3CB9-789E-E746-82F6-01C4F6BC13AA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5E87-447D-4D4F-8720-B44D4985E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69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269613-4F23-8D44-9786-9482C3A01C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0037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3CB9-789E-E746-82F6-01C4F6BC13AA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5E87-447D-4D4F-8720-B44D4985E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13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3CB9-789E-E746-82F6-01C4F6BC13AA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5E87-447D-4D4F-8720-B44D4985E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5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3CB9-789E-E746-82F6-01C4F6BC13AA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5E87-447D-4D4F-8720-B44D4985E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13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3CB9-789E-E746-82F6-01C4F6BC13AA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5E87-447D-4D4F-8720-B44D4985E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24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3CB9-789E-E746-82F6-01C4F6BC13AA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5E87-447D-4D4F-8720-B44D4985E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88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3CB9-789E-E746-82F6-01C4F6BC13AA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5E87-447D-4D4F-8720-B44D4985E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64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3CB9-789E-E746-82F6-01C4F6BC13AA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5E87-447D-4D4F-8720-B44D4985E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6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3CB9-789E-E746-82F6-01C4F6BC13AA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5E87-447D-4D4F-8720-B44D4985E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4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43CB9-789E-E746-82F6-01C4F6BC13AA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D5E87-447D-4D4F-8720-B44D4985E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5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frm=1&amp;source=images&amp;cd=&amp;cad=rja&amp;docid=Z0ucGASRV_-pPM&amp;tbnid=G5QR4NJLyVYQaM:&amp;ved=0CAUQjRw&amp;url=http://www.whoi.edu/main/topic/earthquakes&amp;ei=awZJUoDADcGlrAHei4GQDA&amp;bvm=bv.53217764,d.aWc&amp;psig=AFQjCNFOWGhJz-fKVT9tFdn-WHuZtsg1mQ&amp;ust=1380603875110106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/url?sa=i&amp;rct=j&amp;q=&amp;esrc=s&amp;frm=1&amp;source=images&amp;cd=&amp;cad=rja&amp;docid=W__yH_2f1TiARM&amp;tbnid=0FedRGzu3zb_yM:&amp;ved=0CAUQjRw&amp;url=http://www.exponent.com/earthquake_engineering/&amp;ei=sgZJUqX3JpPzqwGSoYH4AQ&amp;bvm=bv.53217764,d.aWc&amp;psig=AFQjCNFOWGhJz-fKVT9tFdn-WHuZtsg1mQ&amp;ust=1380603875110106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frm=1&amp;source=images&amp;cd=&amp;cad=rja&amp;docid=Z0ucGASRV_-pPM&amp;tbnid=G5QR4NJLyVYQaM:&amp;ved=0CAUQjRw&amp;url=http://www.whoi.edu/main/topic/earthquakes&amp;ei=awZJUoDADcGlrAHei4GQDA&amp;bvm=bv.53217764,d.aWc&amp;psig=AFQjCNFOWGhJz-fKVT9tFdn-WHuZtsg1mQ&amp;ust=1380603875110106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/url?sa=i&amp;rct=j&amp;q=&amp;esrc=s&amp;frm=1&amp;source=images&amp;cd=&amp;cad=rja&amp;docid=W__yH_2f1TiARM&amp;tbnid=0FedRGzu3zb_yM:&amp;ved=0CAUQjRw&amp;url=http://www.exponent.com/earthquake_engineering/&amp;ei=sgZJUqX3JpPzqwGSoYH4AQ&amp;bvm=bv.53217764,d.aWc&amp;psig=AFQjCNFOWGhJz-fKVT9tFdn-WHuZtsg1mQ&amp;ust=1380603875110106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frm=1&amp;source=images&amp;cd=&amp;cad=rja&amp;docid=Z0ucGASRV_-pPM&amp;tbnid=G5QR4NJLyVYQaM:&amp;ved=0CAUQjRw&amp;url=http://www.whoi.edu/main/topic/earthquakes&amp;ei=awZJUoDADcGlrAHei4GQDA&amp;bvm=bv.53217764,d.aWc&amp;psig=AFQjCNFOWGhJz-fKVT9tFdn-WHuZtsg1mQ&amp;ust=1380603875110106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/url?sa=i&amp;rct=j&amp;q=&amp;esrc=s&amp;frm=1&amp;source=images&amp;cd=&amp;cad=rja&amp;docid=W__yH_2f1TiARM&amp;tbnid=0FedRGzu3zb_yM:&amp;ved=0CAUQjRw&amp;url=http://www.exponent.com/earthquake_engineering/&amp;ei=sgZJUqX3JpPzqwGSoYH4AQ&amp;bvm=bv.53217764,d.aWc&amp;psig=AFQjCNFOWGhJz-fKVT9tFdn-WHuZtsg1mQ&amp;ust=1380603875110106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Make sure you are wearing your ID’s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on silent and away in backpacks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131076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Earthquakes?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sudden movement or offset from a release of energy and stress in Earth’s crust</a:t>
            </a:r>
            <a:endParaRPr lang="en-US" dirty="0"/>
          </a:p>
        </p:txBody>
      </p:sp>
      <p:pic>
        <p:nvPicPr>
          <p:cNvPr id="1026" name="Picture 2" descr="http://www.whoi.edu/cms/images/topic_earthquake_main_193575.jpeg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76400"/>
            <a:ext cx="4038600" cy="200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exponent.com/files/Uploads/Images/Buildings/earthquake/usa_northridge_liquefaction%5b1%5d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810000"/>
            <a:ext cx="4492681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91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Earthquakes?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sudden movement or offset from a release of energy and stress in Earth’s crust</a:t>
            </a:r>
          </a:p>
          <a:p>
            <a:r>
              <a:rPr lang="en-US" sz="3000" dirty="0" smtClean="0"/>
              <a:t>Most earthquakes occur around plate tectonic boundaries</a:t>
            </a:r>
          </a:p>
          <a:p>
            <a:endParaRPr lang="en-US" dirty="0"/>
          </a:p>
        </p:txBody>
      </p:sp>
      <p:pic>
        <p:nvPicPr>
          <p:cNvPr id="1026" name="Picture 2" descr="http://www.whoi.edu/cms/images/topic_earthquake_main_193575.jpeg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76400"/>
            <a:ext cx="4038600" cy="200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exponent.com/files/Uploads/Images/Buildings/earthquake/usa_northridge_liquefaction%5b1%5d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810000"/>
            <a:ext cx="4492681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07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Earth’s Plates</a:t>
            </a:r>
            <a:endParaRPr lang="en-US" dirty="0"/>
          </a:p>
        </p:txBody>
      </p:sp>
      <p:pic>
        <p:nvPicPr>
          <p:cNvPr id="2050" name="Picture 2" descr="File:Plates tect2 en.sv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0"/>
            <a:ext cx="7315200" cy="4940617"/>
          </a:xfrm>
          <a:prstGeom prst="rect">
            <a:avLst/>
          </a:prstGeom>
          <a:noFill/>
        </p:spPr>
      </p:pic>
      <p:pic>
        <p:nvPicPr>
          <p:cNvPr id="4" name="Picture 4" descr="http://pubs.usgs.gov/gip/earthq4/worldmap.gif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C5B1AA"/>
              </a:clrFrom>
              <a:clrTo>
                <a:srgbClr val="C5B1AA">
                  <a:alpha val="0"/>
                </a:srgbClr>
              </a:clrTo>
            </a:clrChange>
            <a:alphaModFix amt="71000"/>
          </a:blip>
          <a:srcRect l="8949" t="19569" r="13023" b="5106"/>
          <a:stretch/>
        </p:blipFill>
        <p:spPr bwMode="auto">
          <a:xfrm>
            <a:off x="717367" y="1417637"/>
            <a:ext cx="7512233" cy="46514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715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Earthquakes?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Most earthquakes occur around plate tectonic boundaries</a:t>
            </a:r>
          </a:p>
          <a:p>
            <a:r>
              <a:rPr lang="en-US" sz="3000" dirty="0" smtClean="0"/>
              <a:t>Stress vs. Strain relationship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http://www.whoi.edu/cms/images/topic_earthquake_main_193575.jpe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76400"/>
            <a:ext cx="4038600" cy="200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exponent.com/files/Uploads/Images/Buildings/earthquake/usa_northridge_liquefaction%5b1%5d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810000"/>
            <a:ext cx="4492681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92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Earthquakes?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191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Most earthquakes occur around plate tectonic boundaries</a:t>
            </a:r>
          </a:p>
          <a:p>
            <a:r>
              <a:rPr lang="en-US" dirty="0" smtClean="0"/>
              <a:t>Stress vs. Strain relationship</a:t>
            </a:r>
          </a:p>
          <a:p>
            <a:pPr lvl="1"/>
            <a:r>
              <a:rPr lang="en-US" sz="3000" dirty="0" smtClean="0"/>
              <a:t>Elastic Deformation = bounces back</a:t>
            </a:r>
          </a:p>
          <a:p>
            <a:pPr lvl="1"/>
            <a:r>
              <a:rPr lang="en-US" sz="3000" dirty="0" smtClean="0"/>
              <a:t>Plastic Deformation = deformed and breaks </a:t>
            </a:r>
          </a:p>
          <a:p>
            <a:endParaRPr lang="en-US" dirty="0"/>
          </a:p>
        </p:txBody>
      </p:sp>
      <p:pic>
        <p:nvPicPr>
          <p:cNvPr id="25602" name="Picture 2" descr="http://www.cyberphysics.co.uk/graphics/graphs/stress_strain2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5549" y="2286000"/>
            <a:ext cx="4862501" cy="365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5344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49" y="0"/>
            <a:ext cx="6863579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Arial Black" charset="0"/>
              </a:rPr>
              <a:t>What are Seismic Waves?</a:t>
            </a:r>
            <a:endParaRPr lang="en-US" dirty="0">
              <a:latin typeface="Arial Black" charset="0"/>
            </a:endParaRP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066800"/>
            <a:ext cx="42672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 smtClean="0">
                <a:ea typeface="+mn-ea"/>
              </a:rPr>
              <a:t>When an earthquake goes off it releases seismic waves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 smtClean="0">
                <a:ea typeface="+mn-ea"/>
              </a:rPr>
              <a:t>3 types of seismic waves exist: Primary, Secondary, and Surface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i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</a:rPr>
              <a:t>Primary waves</a:t>
            </a:r>
            <a:r>
              <a:rPr lang="en-US" altLang="en-US" sz="2400" b="1" dirty="0" smtClean="0">
                <a:solidFill>
                  <a:srgbClr val="000000"/>
                </a:solidFill>
                <a:ea typeface="+mn-ea"/>
              </a:rPr>
              <a:t> are the fastest waves and cause rock to compress and stretch rock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000" b="1" dirty="0" smtClean="0">
              <a:solidFill>
                <a:srgbClr val="000000"/>
              </a:solidFill>
              <a:ea typeface="+mn-ea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i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</a:rPr>
              <a:t>Secondary waves</a:t>
            </a:r>
            <a:r>
              <a:rPr lang="en-US" altLang="en-US" sz="2400" b="1" dirty="0" smtClean="0">
                <a:solidFill>
                  <a:srgbClr val="000000"/>
                </a:solidFill>
                <a:ea typeface="+mn-ea"/>
              </a:rPr>
              <a:t> are slower than primary waves and move rock up and down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0" b="1" dirty="0" smtClean="0">
              <a:solidFill>
                <a:srgbClr val="000000"/>
              </a:solidFill>
              <a:ea typeface="+mn-ea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i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</a:rPr>
              <a:t>Surface waves</a:t>
            </a:r>
            <a:r>
              <a:rPr lang="en-US" altLang="en-US" sz="2400" b="1" dirty="0" smtClean="0">
                <a:solidFill>
                  <a:srgbClr val="000000"/>
                </a:solidFill>
                <a:ea typeface="+mn-ea"/>
              </a:rPr>
              <a:t> are the most destructive because they travel through rock at the surface causing rock to move up and down and side to side</a:t>
            </a:r>
          </a:p>
        </p:txBody>
      </p:sp>
      <p:pic>
        <p:nvPicPr>
          <p:cNvPr id="32772" name="Picture 4" descr="Earthquak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9075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1877" name="Picture 5" descr="l8pwav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371600"/>
            <a:ext cx="472440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1878" name="Picture 6" descr="l8swav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00400"/>
            <a:ext cx="4724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1879" name="Picture 7" descr="l8rwav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257800"/>
            <a:ext cx="4724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1880" name="Picture 8" descr="hand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25685">
            <a:off x="3733800" y="2438400"/>
            <a:ext cx="14478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1881" name="Picture 9" descr="hand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962400"/>
            <a:ext cx="14478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1882" name="Picture 10" descr="hand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6509">
            <a:off x="3733800" y="5257800"/>
            <a:ext cx="14478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18105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1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1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1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1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1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91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1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1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1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91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91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91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91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91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91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91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91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91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91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91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91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91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91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91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91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91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91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Arial Black" charset="0"/>
              </a:rPr>
              <a:t>How do we recording </a:t>
            </a:r>
            <a:r>
              <a:rPr lang="en-US" dirty="0">
                <a:latin typeface="Arial Black" charset="0"/>
              </a:rPr>
              <a:t>Seismic </a:t>
            </a:r>
            <a:r>
              <a:rPr lang="en-US" dirty="0" smtClean="0">
                <a:latin typeface="Arial Black" charset="0"/>
              </a:rPr>
              <a:t>Waves?</a:t>
            </a:r>
            <a:endParaRPr lang="en-US" dirty="0">
              <a:latin typeface="Arial Black" charset="0"/>
            </a:endParaRPr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4495800" cy="4830763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After an earthquake seismic waves are released</a:t>
            </a:r>
          </a:p>
          <a:p>
            <a:pPr eaLnBrk="1" hangingPunct="1"/>
            <a:r>
              <a:rPr lang="en-US">
                <a:latin typeface="Arial" charset="0"/>
              </a:rPr>
              <a:t>Seismic stations record these earthquakes with a seismograph</a:t>
            </a:r>
          </a:p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593924" name="AutoShape 4"/>
          <p:cNvSpPr>
            <a:spLocks noChangeArrowheads="1"/>
          </p:cNvSpPr>
          <p:nvPr/>
        </p:nvSpPr>
        <p:spPr bwMode="auto">
          <a:xfrm>
            <a:off x="5181600" y="2362200"/>
            <a:ext cx="3733800" cy="1447800"/>
          </a:xfrm>
          <a:prstGeom prst="cube">
            <a:avLst>
              <a:gd name="adj" fmla="val 46796"/>
            </a:avLst>
          </a:prstGeom>
          <a:solidFill>
            <a:srgbClr val="96969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25" name="AutoShape 5"/>
          <p:cNvSpPr>
            <a:spLocks noChangeArrowheads="1"/>
          </p:cNvSpPr>
          <p:nvPr/>
        </p:nvSpPr>
        <p:spPr bwMode="auto">
          <a:xfrm>
            <a:off x="5715000" y="2362200"/>
            <a:ext cx="2590800" cy="685800"/>
          </a:xfrm>
          <a:prstGeom prst="parallelogram">
            <a:avLst>
              <a:gd name="adj" fmla="val 93517"/>
            </a:avLst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26" name="Freeform 6"/>
          <p:cNvSpPr>
            <a:spLocks/>
          </p:cNvSpPr>
          <p:nvPr/>
        </p:nvSpPr>
        <p:spPr bwMode="auto">
          <a:xfrm>
            <a:off x="6324600" y="2135188"/>
            <a:ext cx="742950" cy="455612"/>
          </a:xfrm>
          <a:custGeom>
            <a:avLst/>
            <a:gdLst>
              <a:gd name="T0" fmla="*/ 2147483647 w 468"/>
              <a:gd name="T1" fmla="*/ 2147483647 h 287"/>
              <a:gd name="T2" fmla="*/ 2147483647 w 468"/>
              <a:gd name="T3" fmla="*/ 2147483647 h 287"/>
              <a:gd name="T4" fmla="*/ 2147483647 w 468"/>
              <a:gd name="T5" fmla="*/ 2147483647 h 287"/>
              <a:gd name="T6" fmla="*/ 2147483647 w 468"/>
              <a:gd name="T7" fmla="*/ 2147483647 h 287"/>
              <a:gd name="T8" fmla="*/ 2147483647 w 468"/>
              <a:gd name="T9" fmla="*/ 2147483647 h 287"/>
              <a:gd name="T10" fmla="*/ 2147483647 w 468"/>
              <a:gd name="T11" fmla="*/ 2147483647 h 287"/>
              <a:gd name="T12" fmla="*/ 2147483647 w 468"/>
              <a:gd name="T13" fmla="*/ 2147483647 h 287"/>
              <a:gd name="T14" fmla="*/ 2147483647 w 468"/>
              <a:gd name="T15" fmla="*/ 2147483647 h 287"/>
              <a:gd name="T16" fmla="*/ 2147483647 w 468"/>
              <a:gd name="T17" fmla="*/ 2147483647 h 287"/>
              <a:gd name="T18" fmla="*/ 2147483647 w 468"/>
              <a:gd name="T19" fmla="*/ 2147483647 h 287"/>
              <a:gd name="T20" fmla="*/ 2147483647 w 468"/>
              <a:gd name="T21" fmla="*/ 2147483647 h 287"/>
              <a:gd name="T22" fmla="*/ 2147483647 w 468"/>
              <a:gd name="T23" fmla="*/ 2147483647 h 287"/>
              <a:gd name="T24" fmla="*/ 2147483647 w 468"/>
              <a:gd name="T25" fmla="*/ 2147483647 h 287"/>
              <a:gd name="T26" fmla="*/ 2147483647 w 468"/>
              <a:gd name="T27" fmla="*/ 2147483647 h 287"/>
              <a:gd name="T28" fmla="*/ 2147483647 w 468"/>
              <a:gd name="T29" fmla="*/ 2147483647 h 287"/>
              <a:gd name="T30" fmla="*/ 2147483647 w 468"/>
              <a:gd name="T31" fmla="*/ 2147483647 h 28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68" h="287">
                <a:moveTo>
                  <a:pt x="450" y="8"/>
                </a:moveTo>
                <a:cubicBezTo>
                  <a:pt x="360" y="2"/>
                  <a:pt x="122" y="3"/>
                  <a:pt x="33" y="1"/>
                </a:cubicBezTo>
                <a:cubicBezTo>
                  <a:pt x="0" y="0"/>
                  <a:pt x="96" y="11"/>
                  <a:pt x="127" y="18"/>
                </a:cubicBezTo>
                <a:cubicBezTo>
                  <a:pt x="196" y="34"/>
                  <a:pt x="258" y="49"/>
                  <a:pt x="332" y="61"/>
                </a:cubicBezTo>
                <a:cubicBezTo>
                  <a:pt x="348" y="69"/>
                  <a:pt x="365" y="76"/>
                  <a:pt x="382" y="82"/>
                </a:cubicBezTo>
                <a:cubicBezTo>
                  <a:pt x="390" y="86"/>
                  <a:pt x="407" y="93"/>
                  <a:pt x="407" y="93"/>
                </a:cubicBezTo>
                <a:cubicBezTo>
                  <a:pt x="332" y="87"/>
                  <a:pt x="256" y="81"/>
                  <a:pt x="181" y="78"/>
                </a:cubicBezTo>
                <a:cubicBezTo>
                  <a:pt x="148" y="76"/>
                  <a:pt x="83" y="90"/>
                  <a:pt x="83" y="90"/>
                </a:cubicBezTo>
                <a:cubicBezTo>
                  <a:pt x="162" y="122"/>
                  <a:pt x="75" y="89"/>
                  <a:pt x="271" y="125"/>
                </a:cubicBezTo>
                <a:cubicBezTo>
                  <a:pt x="336" y="136"/>
                  <a:pt x="403" y="154"/>
                  <a:pt x="468" y="168"/>
                </a:cubicBezTo>
                <a:cubicBezTo>
                  <a:pt x="402" y="180"/>
                  <a:pt x="174" y="165"/>
                  <a:pt x="98" y="162"/>
                </a:cubicBezTo>
                <a:cubicBezTo>
                  <a:pt x="122" y="180"/>
                  <a:pt x="331" y="207"/>
                  <a:pt x="355" y="225"/>
                </a:cubicBezTo>
                <a:cubicBezTo>
                  <a:pt x="363" y="231"/>
                  <a:pt x="373" y="233"/>
                  <a:pt x="381" y="236"/>
                </a:cubicBezTo>
                <a:cubicBezTo>
                  <a:pt x="395" y="239"/>
                  <a:pt x="438" y="248"/>
                  <a:pt x="423" y="248"/>
                </a:cubicBezTo>
                <a:cubicBezTo>
                  <a:pt x="391" y="247"/>
                  <a:pt x="178" y="226"/>
                  <a:pt x="147" y="229"/>
                </a:cubicBezTo>
                <a:cubicBezTo>
                  <a:pt x="147" y="236"/>
                  <a:pt x="402" y="281"/>
                  <a:pt x="420" y="287"/>
                </a:cubicBezTo>
              </a:path>
            </a:pathLst>
          </a:custGeom>
          <a:noFill/>
          <a:ln w="158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27" name="AutoShape 7"/>
          <p:cNvSpPr>
            <a:spLocks noChangeArrowheads="1"/>
          </p:cNvSpPr>
          <p:nvPr/>
        </p:nvSpPr>
        <p:spPr bwMode="auto">
          <a:xfrm rot="5400000">
            <a:off x="6819900" y="2400300"/>
            <a:ext cx="228600" cy="152400"/>
          </a:xfrm>
          <a:prstGeom prst="homePlate">
            <a:avLst>
              <a:gd name="adj" fmla="val 100000"/>
            </a:avLst>
          </a:prstGeom>
          <a:solidFill>
            <a:srgbClr val="99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28" name="Oval 8"/>
          <p:cNvSpPr>
            <a:spLocks noChangeArrowheads="1"/>
          </p:cNvSpPr>
          <p:nvPr/>
        </p:nvSpPr>
        <p:spPr bwMode="auto">
          <a:xfrm>
            <a:off x="6629400" y="1905000"/>
            <a:ext cx="609600" cy="457200"/>
          </a:xfrm>
          <a:prstGeom prst="ellipse">
            <a:avLst/>
          </a:prstGeom>
          <a:gradFill rotWithShape="1">
            <a:gsLst>
              <a:gs pos="0">
                <a:srgbClr val="990000"/>
              </a:gs>
              <a:gs pos="100000">
                <a:srgbClr val="470000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29" name="AutoShape 9"/>
          <p:cNvSpPr>
            <a:spLocks noChangeArrowheads="1"/>
          </p:cNvSpPr>
          <p:nvPr/>
        </p:nvSpPr>
        <p:spPr bwMode="auto">
          <a:xfrm>
            <a:off x="6858000" y="1219200"/>
            <a:ext cx="76200" cy="762000"/>
          </a:xfrm>
          <a:prstGeom prst="cube">
            <a:avLst>
              <a:gd name="adj" fmla="val 25000"/>
            </a:avLst>
          </a:prstGeom>
          <a:solidFill>
            <a:srgbClr val="99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30" name="AutoShape 10"/>
          <p:cNvSpPr>
            <a:spLocks noChangeArrowheads="1"/>
          </p:cNvSpPr>
          <p:nvPr/>
        </p:nvSpPr>
        <p:spPr bwMode="auto">
          <a:xfrm>
            <a:off x="6858000" y="1219200"/>
            <a:ext cx="2286000" cy="76200"/>
          </a:xfrm>
          <a:prstGeom prst="cube">
            <a:avLst>
              <a:gd name="adj" fmla="val 25000"/>
            </a:avLst>
          </a:prstGeom>
          <a:solidFill>
            <a:srgbClr val="99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31" name="AutoShape 11"/>
          <p:cNvSpPr>
            <a:spLocks noChangeArrowheads="1"/>
          </p:cNvSpPr>
          <p:nvPr/>
        </p:nvSpPr>
        <p:spPr bwMode="auto">
          <a:xfrm>
            <a:off x="5181600" y="2362200"/>
            <a:ext cx="3733800" cy="1447800"/>
          </a:xfrm>
          <a:prstGeom prst="cube">
            <a:avLst>
              <a:gd name="adj" fmla="val 46796"/>
            </a:avLst>
          </a:prstGeom>
          <a:solidFill>
            <a:srgbClr val="96969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32" name="AutoShape 12"/>
          <p:cNvSpPr>
            <a:spLocks noChangeArrowheads="1"/>
          </p:cNvSpPr>
          <p:nvPr/>
        </p:nvSpPr>
        <p:spPr bwMode="auto">
          <a:xfrm>
            <a:off x="5715000" y="2362200"/>
            <a:ext cx="2590800" cy="685800"/>
          </a:xfrm>
          <a:prstGeom prst="parallelogram">
            <a:avLst>
              <a:gd name="adj" fmla="val 93517"/>
            </a:avLst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33" name="Freeform 13"/>
          <p:cNvSpPr>
            <a:spLocks/>
          </p:cNvSpPr>
          <p:nvPr/>
        </p:nvSpPr>
        <p:spPr bwMode="auto">
          <a:xfrm>
            <a:off x="6324600" y="2135188"/>
            <a:ext cx="742950" cy="455612"/>
          </a:xfrm>
          <a:custGeom>
            <a:avLst/>
            <a:gdLst>
              <a:gd name="T0" fmla="*/ 2147483647 w 468"/>
              <a:gd name="T1" fmla="*/ 2147483647 h 287"/>
              <a:gd name="T2" fmla="*/ 2147483647 w 468"/>
              <a:gd name="T3" fmla="*/ 2147483647 h 287"/>
              <a:gd name="T4" fmla="*/ 2147483647 w 468"/>
              <a:gd name="T5" fmla="*/ 2147483647 h 287"/>
              <a:gd name="T6" fmla="*/ 2147483647 w 468"/>
              <a:gd name="T7" fmla="*/ 2147483647 h 287"/>
              <a:gd name="T8" fmla="*/ 2147483647 w 468"/>
              <a:gd name="T9" fmla="*/ 2147483647 h 287"/>
              <a:gd name="T10" fmla="*/ 2147483647 w 468"/>
              <a:gd name="T11" fmla="*/ 2147483647 h 287"/>
              <a:gd name="T12" fmla="*/ 2147483647 w 468"/>
              <a:gd name="T13" fmla="*/ 2147483647 h 287"/>
              <a:gd name="T14" fmla="*/ 2147483647 w 468"/>
              <a:gd name="T15" fmla="*/ 2147483647 h 287"/>
              <a:gd name="T16" fmla="*/ 2147483647 w 468"/>
              <a:gd name="T17" fmla="*/ 2147483647 h 287"/>
              <a:gd name="T18" fmla="*/ 2147483647 w 468"/>
              <a:gd name="T19" fmla="*/ 2147483647 h 287"/>
              <a:gd name="T20" fmla="*/ 2147483647 w 468"/>
              <a:gd name="T21" fmla="*/ 2147483647 h 287"/>
              <a:gd name="T22" fmla="*/ 2147483647 w 468"/>
              <a:gd name="T23" fmla="*/ 2147483647 h 287"/>
              <a:gd name="T24" fmla="*/ 2147483647 w 468"/>
              <a:gd name="T25" fmla="*/ 2147483647 h 287"/>
              <a:gd name="T26" fmla="*/ 2147483647 w 468"/>
              <a:gd name="T27" fmla="*/ 2147483647 h 287"/>
              <a:gd name="T28" fmla="*/ 2147483647 w 468"/>
              <a:gd name="T29" fmla="*/ 2147483647 h 287"/>
              <a:gd name="T30" fmla="*/ 2147483647 w 468"/>
              <a:gd name="T31" fmla="*/ 2147483647 h 28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68" h="287">
                <a:moveTo>
                  <a:pt x="450" y="8"/>
                </a:moveTo>
                <a:cubicBezTo>
                  <a:pt x="360" y="2"/>
                  <a:pt x="122" y="3"/>
                  <a:pt x="33" y="1"/>
                </a:cubicBezTo>
                <a:cubicBezTo>
                  <a:pt x="0" y="0"/>
                  <a:pt x="96" y="11"/>
                  <a:pt x="127" y="18"/>
                </a:cubicBezTo>
                <a:cubicBezTo>
                  <a:pt x="196" y="34"/>
                  <a:pt x="258" y="49"/>
                  <a:pt x="332" y="61"/>
                </a:cubicBezTo>
                <a:cubicBezTo>
                  <a:pt x="348" y="69"/>
                  <a:pt x="365" y="76"/>
                  <a:pt x="382" y="82"/>
                </a:cubicBezTo>
                <a:cubicBezTo>
                  <a:pt x="390" y="86"/>
                  <a:pt x="407" y="93"/>
                  <a:pt x="407" y="93"/>
                </a:cubicBezTo>
                <a:cubicBezTo>
                  <a:pt x="332" y="87"/>
                  <a:pt x="256" y="81"/>
                  <a:pt x="181" y="78"/>
                </a:cubicBezTo>
                <a:cubicBezTo>
                  <a:pt x="148" y="76"/>
                  <a:pt x="83" y="90"/>
                  <a:pt x="83" y="90"/>
                </a:cubicBezTo>
                <a:cubicBezTo>
                  <a:pt x="162" y="122"/>
                  <a:pt x="75" y="89"/>
                  <a:pt x="271" y="125"/>
                </a:cubicBezTo>
                <a:cubicBezTo>
                  <a:pt x="336" y="136"/>
                  <a:pt x="403" y="154"/>
                  <a:pt x="468" y="168"/>
                </a:cubicBezTo>
                <a:cubicBezTo>
                  <a:pt x="402" y="180"/>
                  <a:pt x="174" y="165"/>
                  <a:pt x="98" y="162"/>
                </a:cubicBezTo>
                <a:cubicBezTo>
                  <a:pt x="122" y="180"/>
                  <a:pt x="331" y="207"/>
                  <a:pt x="355" y="225"/>
                </a:cubicBezTo>
                <a:cubicBezTo>
                  <a:pt x="363" y="231"/>
                  <a:pt x="373" y="233"/>
                  <a:pt x="381" y="236"/>
                </a:cubicBezTo>
                <a:cubicBezTo>
                  <a:pt x="395" y="239"/>
                  <a:pt x="438" y="248"/>
                  <a:pt x="423" y="248"/>
                </a:cubicBezTo>
                <a:cubicBezTo>
                  <a:pt x="391" y="247"/>
                  <a:pt x="178" y="226"/>
                  <a:pt x="147" y="229"/>
                </a:cubicBezTo>
                <a:cubicBezTo>
                  <a:pt x="147" y="236"/>
                  <a:pt x="402" y="281"/>
                  <a:pt x="420" y="287"/>
                </a:cubicBezTo>
              </a:path>
            </a:pathLst>
          </a:custGeom>
          <a:noFill/>
          <a:ln w="158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34" name="AutoShape 14"/>
          <p:cNvSpPr>
            <a:spLocks noChangeArrowheads="1"/>
          </p:cNvSpPr>
          <p:nvPr/>
        </p:nvSpPr>
        <p:spPr bwMode="auto">
          <a:xfrm rot="5400000">
            <a:off x="6819900" y="2400300"/>
            <a:ext cx="228600" cy="152400"/>
          </a:xfrm>
          <a:prstGeom prst="homePlate">
            <a:avLst>
              <a:gd name="adj" fmla="val 100000"/>
            </a:avLst>
          </a:prstGeom>
          <a:solidFill>
            <a:srgbClr val="99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35" name="Oval 15"/>
          <p:cNvSpPr>
            <a:spLocks noChangeArrowheads="1"/>
          </p:cNvSpPr>
          <p:nvPr/>
        </p:nvSpPr>
        <p:spPr bwMode="auto">
          <a:xfrm>
            <a:off x="6629400" y="1905000"/>
            <a:ext cx="609600" cy="457200"/>
          </a:xfrm>
          <a:prstGeom prst="ellipse">
            <a:avLst/>
          </a:prstGeom>
          <a:gradFill rotWithShape="1">
            <a:gsLst>
              <a:gs pos="0">
                <a:srgbClr val="990000"/>
              </a:gs>
              <a:gs pos="100000">
                <a:srgbClr val="470000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36" name="AutoShape 16"/>
          <p:cNvSpPr>
            <a:spLocks noChangeArrowheads="1"/>
          </p:cNvSpPr>
          <p:nvPr/>
        </p:nvSpPr>
        <p:spPr bwMode="auto">
          <a:xfrm>
            <a:off x="6858000" y="1219200"/>
            <a:ext cx="76200" cy="762000"/>
          </a:xfrm>
          <a:prstGeom prst="cube">
            <a:avLst>
              <a:gd name="adj" fmla="val 25000"/>
            </a:avLst>
          </a:prstGeom>
          <a:solidFill>
            <a:srgbClr val="99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37" name="AutoShape 17"/>
          <p:cNvSpPr>
            <a:spLocks noChangeArrowheads="1"/>
          </p:cNvSpPr>
          <p:nvPr/>
        </p:nvSpPr>
        <p:spPr bwMode="auto">
          <a:xfrm>
            <a:off x="6858000" y="1219200"/>
            <a:ext cx="2286000" cy="76200"/>
          </a:xfrm>
          <a:prstGeom prst="cube">
            <a:avLst>
              <a:gd name="adj" fmla="val 25000"/>
            </a:avLst>
          </a:prstGeom>
          <a:solidFill>
            <a:srgbClr val="99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38" name="Rectangle 18"/>
          <p:cNvSpPr>
            <a:spLocks noChangeArrowheads="1"/>
          </p:cNvSpPr>
          <p:nvPr/>
        </p:nvSpPr>
        <p:spPr bwMode="auto">
          <a:xfrm>
            <a:off x="457200" y="1219200"/>
            <a:ext cx="4495800" cy="483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3200">
                <a:latin typeface="Arial" charset="0"/>
              </a:rPr>
              <a:t>These seismographs record P waves first since they are the fastest, the S-Waves second, and the destructive surface waves last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lang="en-US" sz="3200">
              <a:latin typeface="Arial" charset="0"/>
            </a:endParaRPr>
          </a:p>
        </p:txBody>
      </p:sp>
      <p:sp>
        <p:nvSpPr>
          <p:cNvPr id="593939" name="Freeform 19"/>
          <p:cNvSpPr>
            <a:spLocks/>
          </p:cNvSpPr>
          <p:nvPr/>
        </p:nvSpPr>
        <p:spPr bwMode="auto">
          <a:xfrm>
            <a:off x="2438400" y="4576763"/>
            <a:ext cx="6097588" cy="2103437"/>
          </a:xfrm>
          <a:custGeom>
            <a:avLst/>
            <a:gdLst>
              <a:gd name="T0" fmla="*/ 2147483647 w 3841"/>
              <a:gd name="T1" fmla="*/ 2147483647 h 1325"/>
              <a:gd name="T2" fmla="*/ 2147483647 w 3841"/>
              <a:gd name="T3" fmla="*/ 2147483647 h 1325"/>
              <a:gd name="T4" fmla="*/ 2147483647 w 3841"/>
              <a:gd name="T5" fmla="*/ 2147483647 h 1325"/>
              <a:gd name="T6" fmla="*/ 2147483647 w 3841"/>
              <a:gd name="T7" fmla="*/ 2147483647 h 1325"/>
              <a:gd name="T8" fmla="*/ 2147483647 w 3841"/>
              <a:gd name="T9" fmla="*/ 2147483647 h 1325"/>
              <a:gd name="T10" fmla="*/ 2147483647 w 3841"/>
              <a:gd name="T11" fmla="*/ 2147483647 h 1325"/>
              <a:gd name="T12" fmla="*/ 2147483647 w 3841"/>
              <a:gd name="T13" fmla="*/ 2147483647 h 1325"/>
              <a:gd name="T14" fmla="*/ 2147483647 w 3841"/>
              <a:gd name="T15" fmla="*/ 2147483647 h 1325"/>
              <a:gd name="T16" fmla="*/ 2147483647 w 3841"/>
              <a:gd name="T17" fmla="*/ 2147483647 h 1325"/>
              <a:gd name="T18" fmla="*/ 2147483647 w 3841"/>
              <a:gd name="T19" fmla="*/ 2147483647 h 1325"/>
              <a:gd name="T20" fmla="*/ 2147483647 w 3841"/>
              <a:gd name="T21" fmla="*/ 2147483647 h 1325"/>
              <a:gd name="T22" fmla="*/ 2147483647 w 3841"/>
              <a:gd name="T23" fmla="*/ 2147483647 h 1325"/>
              <a:gd name="T24" fmla="*/ 2147483647 w 3841"/>
              <a:gd name="T25" fmla="*/ 2147483647 h 1325"/>
              <a:gd name="T26" fmla="*/ 2147483647 w 3841"/>
              <a:gd name="T27" fmla="*/ 2147483647 h 1325"/>
              <a:gd name="T28" fmla="*/ 2147483647 w 3841"/>
              <a:gd name="T29" fmla="*/ 2147483647 h 1325"/>
              <a:gd name="T30" fmla="*/ 2147483647 w 3841"/>
              <a:gd name="T31" fmla="*/ 2147483647 h 1325"/>
              <a:gd name="T32" fmla="*/ 2147483647 w 3841"/>
              <a:gd name="T33" fmla="*/ 2147483647 h 1325"/>
              <a:gd name="T34" fmla="*/ 2147483647 w 3841"/>
              <a:gd name="T35" fmla="*/ 2147483647 h 1325"/>
              <a:gd name="T36" fmla="*/ 2147483647 w 3841"/>
              <a:gd name="T37" fmla="*/ 2147483647 h 1325"/>
              <a:gd name="T38" fmla="*/ 2147483647 w 3841"/>
              <a:gd name="T39" fmla="*/ 2147483647 h 1325"/>
              <a:gd name="T40" fmla="*/ 2147483647 w 3841"/>
              <a:gd name="T41" fmla="*/ 2147483647 h 1325"/>
              <a:gd name="T42" fmla="*/ 2147483647 w 3841"/>
              <a:gd name="T43" fmla="*/ 2147483647 h 1325"/>
              <a:gd name="T44" fmla="*/ 2147483647 w 3841"/>
              <a:gd name="T45" fmla="*/ 2147483647 h 1325"/>
              <a:gd name="T46" fmla="*/ 2147483647 w 3841"/>
              <a:gd name="T47" fmla="*/ 2147483647 h 1325"/>
              <a:gd name="T48" fmla="*/ 2147483647 w 3841"/>
              <a:gd name="T49" fmla="*/ 2147483647 h 1325"/>
              <a:gd name="T50" fmla="*/ 2147483647 w 3841"/>
              <a:gd name="T51" fmla="*/ 2147483647 h 1325"/>
              <a:gd name="T52" fmla="*/ 2147483647 w 3841"/>
              <a:gd name="T53" fmla="*/ 2147483647 h 1325"/>
              <a:gd name="T54" fmla="*/ 2147483647 w 3841"/>
              <a:gd name="T55" fmla="*/ 2147483647 h 1325"/>
              <a:gd name="T56" fmla="*/ 2147483647 w 3841"/>
              <a:gd name="T57" fmla="*/ 2147483647 h 1325"/>
              <a:gd name="T58" fmla="*/ 2147483647 w 3841"/>
              <a:gd name="T59" fmla="*/ 2147483647 h 1325"/>
              <a:gd name="T60" fmla="*/ 2147483647 w 3841"/>
              <a:gd name="T61" fmla="*/ 2147483647 h 1325"/>
              <a:gd name="T62" fmla="*/ 2147483647 w 3841"/>
              <a:gd name="T63" fmla="*/ 2147483647 h 1325"/>
              <a:gd name="T64" fmla="*/ 2147483647 w 3841"/>
              <a:gd name="T65" fmla="*/ 2147483647 h 1325"/>
              <a:gd name="T66" fmla="*/ 2147483647 w 3841"/>
              <a:gd name="T67" fmla="*/ 2147483647 h 1325"/>
              <a:gd name="T68" fmla="*/ 2147483647 w 3841"/>
              <a:gd name="T69" fmla="*/ 2147483647 h 1325"/>
              <a:gd name="T70" fmla="*/ 2147483647 w 3841"/>
              <a:gd name="T71" fmla="*/ 2147483647 h 1325"/>
              <a:gd name="T72" fmla="*/ 2147483647 w 3841"/>
              <a:gd name="T73" fmla="*/ 2147483647 h 1325"/>
              <a:gd name="T74" fmla="*/ 2147483647 w 3841"/>
              <a:gd name="T75" fmla="*/ 2147483647 h 1325"/>
              <a:gd name="T76" fmla="*/ 2147483647 w 3841"/>
              <a:gd name="T77" fmla="*/ 2147483647 h 1325"/>
              <a:gd name="T78" fmla="*/ 2147483647 w 3841"/>
              <a:gd name="T79" fmla="*/ 2147483647 h 1325"/>
              <a:gd name="T80" fmla="*/ 2147483647 w 3841"/>
              <a:gd name="T81" fmla="*/ 2147483647 h 1325"/>
              <a:gd name="T82" fmla="*/ 2147483647 w 3841"/>
              <a:gd name="T83" fmla="*/ 2147483647 h 1325"/>
              <a:gd name="T84" fmla="*/ 2147483647 w 3841"/>
              <a:gd name="T85" fmla="*/ 2147483647 h 1325"/>
              <a:gd name="T86" fmla="*/ 2147483647 w 3841"/>
              <a:gd name="T87" fmla="*/ 2147483647 h 132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3841" h="1325">
                <a:moveTo>
                  <a:pt x="0" y="809"/>
                </a:moveTo>
                <a:cubicBezTo>
                  <a:pt x="85" y="806"/>
                  <a:pt x="452" y="818"/>
                  <a:pt x="563" y="809"/>
                </a:cubicBezTo>
                <a:cubicBezTo>
                  <a:pt x="673" y="800"/>
                  <a:pt x="642" y="757"/>
                  <a:pt x="664" y="754"/>
                </a:cubicBezTo>
                <a:cubicBezTo>
                  <a:pt x="686" y="751"/>
                  <a:pt x="686" y="834"/>
                  <a:pt x="698" y="789"/>
                </a:cubicBezTo>
                <a:cubicBezTo>
                  <a:pt x="736" y="770"/>
                  <a:pt x="729" y="551"/>
                  <a:pt x="738" y="486"/>
                </a:cubicBezTo>
                <a:cubicBezTo>
                  <a:pt x="743" y="446"/>
                  <a:pt x="760" y="1004"/>
                  <a:pt x="774" y="1038"/>
                </a:cubicBezTo>
                <a:cubicBezTo>
                  <a:pt x="780" y="1080"/>
                  <a:pt x="767" y="937"/>
                  <a:pt x="778" y="974"/>
                </a:cubicBezTo>
                <a:cubicBezTo>
                  <a:pt x="784" y="996"/>
                  <a:pt x="790" y="526"/>
                  <a:pt x="792" y="546"/>
                </a:cubicBezTo>
                <a:cubicBezTo>
                  <a:pt x="794" y="558"/>
                  <a:pt x="815" y="890"/>
                  <a:pt x="818" y="902"/>
                </a:cubicBezTo>
                <a:cubicBezTo>
                  <a:pt x="821" y="921"/>
                  <a:pt x="830" y="1005"/>
                  <a:pt x="830" y="1005"/>
                </a:cubicBezTo>
                <a:cubicBezTo>
                  <a:pt x="834" y="997"/>
                  <a:pt x="840" y="899"/>
                  <a:pt x="844" y="856"/>
                </a:cubicBezTo>
                <a:cubicBezTo>
                  <a:pt x="846" y="831"/>
                  <a:pt x="842" y="875"/>
                  <a:pt x="844" y="855"/>
                </a:cubicBezTo>
                <a:cubicBezTo>
                  <a:pt x="849" y="838"/>
                  <a:pt x="849" y="751"/>
                  <a:pt x="854" y="736"/>
                </a:cubicBezTo>
                <a:cubicBezTo>
                  <a:pt x="856" y="672"/>
                  <a:pt x="857" y="694"/>
                  <a:pt x="861" y="630"/>
                </a:cubicBezTo>
                <a:cubicBezTo>
                  <a:pt x="861" y="614"/>
                  <a:pt x="863" y="535"/>
                  <a:pt x="872" y="542"/>
                </a:cubicBezTo>
                <a:cubicBezTo>
                  <a:pt x="888" y="556"/>
                  <a:pt x="899" y="907"/>
                  <a:pt x="904" y="937"/>
                </a:cubicBezTo>
                <a:cubicBezTo>
                  <a:pt x="905" y="971"/>
                  <a:pt x="899" y="914"/>
                  <a:pt x="905" y="946"/>
                </a:cubicBezTo>
                <a:cubicBezTo>
                  <a:pt x="907" y="958"/>
                  <a:pt x="908" y="866"/>
                  <a:pt x="911" y="854"/>
                </a:cubicBezTo>
                <a:cubicBezTo>
                  <a:pt x="913" y="844"/>
                  <a:pt x="931" y="578"/>
                  <a:pt x="932" y="568"/>
                </a:cubicBezTo>
                <a:cubicBezTo>
                  <a:pt x="943" y="530"/>
                  <a:pt x="929" y="591"/>
                  <a:pt x="934" y="552"/>
                </a:cubicBezTo>
                <a:cubicBezTo>
                  <a:pt x="957" y="591"/>
                  <a:pt x="957" y="774"/>
                  <a:pt x="970" y="817"/>
                </a:cubicBezTo>
                <a:cubicBezTo>
                  <a:pt x="976" y="846"/>
                  <a:pt x="973" y="838"/>
                  <a:pt x="972" y="822"/>
                </a:cubicBezTo>
                <a:cubicBezTo>
                  <a:pt x="970" y="806"/>
                  <a:pt x="959" y="706"/>
                  <a:pt x="961" y="723"/>
                </a:cubicBezTo>
                <a:cubicBezTo>
                  <a:pt x="963" y="740"/>
                  <a:pt x="977" y="888"/>
                  <a:pt x="981" y="922"/>
                </a:cubicBezTo>
                <a:cubicBezTo>
                  <a:pt x="981" y="937"/>
                  <a:pt x="977" y="928"/>
                  <a:pt x="980" y="924"/>
                </a:cubicBezTo>
                <a:cubicBezTo>
                  <a:pt x="976" y="936"/>
                  <a:pt x="986" y="930"/>
                  <a:pt x="978" y="924"/>
                </a:cubicBezTo>
                <a:cubicBezTo>
                  <a:pt x="990" y="860"/>
                  <a:pt x="991" y="808"/>
                  <a:pt x="993" y="762"/>
                </a:cubicBezTo>
                <a:cubicBezTo>
                  <a:pt x="995" y="724"/>
                  <a:pt x="1005" y="618"/>
                  <a:pt x="1009" y="579"/>
                </a:cubicBezTo>
                <a:cubicBezTo>
                  <a:pt x="1013" y="540"/>
                  <a:pt x="1015" y="535"/>
                  <a:pt x="1016" y="526"/>
                </a:cubicBezTo>
                <a:cubicBezTo>
                  <a:pt x="1017" y="514"/>
                  <a:pt x="1016" y="538"/>
                  <a:pt x="1016" y="526"/>
                </a:cubicBezTo>
                <a:cubicBezTo>
                  <a:pt x="1016" y="518"/>
                  <a:pt x="1028" y="600"/>
                  <a:pt x="1034" y="625"/>
                </a:cubicBezTo>
                <a:cubicBezTo>
                  <a:pt x="1041" y="652"/>
                  <a:pt x="1045" y="671"/>
                  <a:pt x="1050" y="691"/>
                </a:cubicBezTo>
                <a:cubicBezTo>
                  <a:pt x="1057" y="709"/>
                  <a:pt x="1054" y="709"/>
                  <a:pt x="1060" y="744"/>
                </a:cubicBezTo>
                <a:cubicBezTo>
                  <a:pt x="1066" y="799"/>
                  <a:pt x="1063" y="789"/>
                  <a:pt x="1067" y="801"/>
                </a:cubicBezTo>
                <a:cubicBezTo>
                  <a:pt x="1068" y="811"/>
                  <a:pt x="1063" y="795"/>
                  <a:pt x="1066" y="804"/>
                </a:cubicBezTo>
                <a:cubicBezTo>
                  <a:pt x="1067" y="827"/>
                  <a:pt x="1077" y="871"/>
                  <a:pt x="1082" y="898"/>
                </a:cubicBezTo>
                <a:cubicBezTo>
                  <a:pt x="1087" y="925"/>
                  <a:pt x="1090" y="978"/>
                  <a:pt x="1095" y="966"/>
                </a:cubicBezTo>
                <a:cubicBezTo>
                  <a:pt x="1105" y="976"/>
                  <a:pt x="1110" y="852"/>
                  <a:pt x="1115" y="826"/>
                </a:cubicBezTo>
                <a:cubicBezTo>
                  <a:pt x="1120" y="800"/>
                  <a:pt x="1125" y="817"/>
                  <a:pt x="1128" y="810"/>
                </a:cubicBezTo>
                <a:cubicBezTo>
                  <a:pt x="1130" y="801"/>
                  <a:pt x="1132" y="783"/>
                  <a:pt x="1132" y="783"/>
                </a:cubicBezTo>
                <a:cubicBezTo>
                  <a:pt x="1149" y="786"/>
                  <a:pt x="1113" y="806"/>
                  <a:pt x="1176" y="809"/>
                </a:cubicBezTo>
                <a:cubicBezTo>
                  <a:pt x="1241" y="813"/>
                  <a:pt x="1456" y="817"/>
                  <a:pt x="1517" y="805"/>
                </a:cubicBezTo>
                <a:cubicBezTo>
                  <a:pt x="1533" y="725"/>
                  <a:pt x="1501" y="847"/>
                  <a:pt x="1542" y="737"/>
                </a:cubicBezTo>
                <a:cubicBezTo>
                  <a:pt x="1546" y="720"/>
                  <a:pt x="1551" y="682"/>
                  <a:pt x="1551" y="682"/>
                </a:cubicBezTo>
                <a:cubicBezTo>
                  <a:pt x="1554" y="660"/>
                  <a:pt x="1558" y="566"/>
                  <a:pt x="1562" y="562"/>
                </a:cubicBezTo>
                <a:cubicBezTo>
                  <a:pt x="1567" y="558"/>
                  <a:pt x="1569" y="600"/>
                  <a:pt x="1579" y="655"/>
                </a:cubicBezTo>
                <a:cubicBezTo>
                  <a:pt x="1591" y="715"/>
                  <a:pt x="1600" y="843"/>
                  <a:pt x="1622" y="894"/>
                </a:cubicBezTo>
                <a:cubicBezTo>
                  <a:pt x="1627" y="905"/>
                  <a:pt x="1625" y="923"/>
                  <a:pt x="1631" y="934"/>
                </a:cubicBezTo>
                <a:cubicBezTo>
                  <a:pt x="1635" y="944"/>
                  <a:pt x="1640" y="964"/>
                  <a:pt x="1644" y="974"/>
                </a:cubicBezTo>
                <a:cubicBezTo>
                  <a:pt x="1671" y="1029"/>
                  <a:pt x="1633" y="964"/>
                  <a:pt x="1653" y="1018"/>
                </a:cubicBezTo>
                <a:cubicBezTo>
                  <a:pt x="1659" y="1035"/>
                  <a:pt x="1669" y="476"/>
                  <a:pt x="1674" y="492"/>
                </a:cubicBezTo>
                <a:cubicBezTo>
                  <a:pt x="1681" y="445"/>
                  <a:pt x="1700" y="1042"/>
                  <a:pt x="1715" y="1002"/>
                </a:cubicBezTo>
                <a:cubicBezTo>
                  <a:pt x="1718" y="977"/>
                  <a:pt x="1737" y="596"/>
                  <a:pt x="1739" y="570"/>
                </a:cubicBezTo>
                <a:cubicBezTo>
                  <a:pt x="1740" y="548"/>
                  <a:pt x="1742" y="579"/>
                  <a:pt x="1740" y="558"/>
                </a:cubicBezTo>
                <a:cubicBezTo>
                  <a:pt x="1742" y="531"/>
                  <a:pt x="1763" y="1051"/>
                  <a:pt x="1769" y="1026"/>
                </a:cubicBezTo>
                <a:cubicBezTo>
                  <a:pt x="1772" y="1018"/>
                  <a:pt x="1763" y="1029"/>
                  <a:pt x="1768" y="1026"/>
                </a:cubicBezTo>
                <a:cubicBezTo>
                  <a:pt x="1775" y="988"/>
                  <a:pt x="1789" y="617"/>
                  <a:pt x="1799" y="579"/>
                </a:cubicBezTo>
                <a:cubicBezTo>
                  <a:pt x="1809" y="541"/>
                  <a:pt x="1821" y="727"/>
                  <a:pt x="1830" y="798"/>
                </a:cubicBezTo>
                <a:cubicBezTo>
                  <a:pt x="1836" y="831"/>
                  <a:pt x="1848" y="980"/>
                  <a:pt x="1859" y="1006"/>
                </a:cubicBezTo>
                <a:cubicBezTo>
                  <a:pt x="1880" y="1055"/>
                  <a:pt x="1853" y="579"/>
                  <a:pt x="1878" y="621"/>
                </a:cubicBezTo>
                <a:cubicBezTo>
                  <a:pt x="1892" y="688"/>
                  <a:pt x="1899" y="962"/>
                  <a:pt x="1922" y="1003"/>
                </a:cubicBezTo>
                <a:cubicBezTo>
                  <a:pt x="1930" y="1050"/>
                  <a:pt x="1925" y="924"/>
                  <a:pt x="1927" y="889"/>
                </a:cubicBezTo>
                <a:cubicBezTo>
                  <a:pt x="1928" y="870"/>
                  <a:pt x="1924" y="937"/>
                  <a:pt x="1927" y="889"/>
                </a:cubicBezTo>
                <a:cubicBezTo>
                  <a:pt x="1931" y="819"/>
                  <a:pt x="1928" y="657"/>
                  <a:pt x="1947" y="598"/>
                </a:cubicBezTo>
                <a:cubicBezTo>
                  <a:pt x="1959" y="640"/>
                  <a:pt x="1972" y="739"/>
                  <a:pt x="1980" y="783"/>
                </a:cubicBezTo>
                <a:cubicBezTo>
                  <a:pt x="1991" y="836"/>
                  <a:pt x="1980" y="784"/>
                  <a:pt x="1991" y="838"/>
                </a:cubicBezTo>
                <a:cubicBezTo>
                  <a:pt x="1993" y="847"/>
                  <a:pt x="1997" y="865"/>
                  <a:pt x="1997" y="865"/>
                </a:cubicBezTo>
                <a:cubicBezTo>
                  <a:pt x="2000" y="917"/>
                  <a:pt x="2002" y="942"/>
                  <a:pt x="2019" y="984"/>
                </a:cubicBezTo>
                <a:cubicBezTo>
                  <a:pt x="2025" y="946"/>
                  <a:pt x="2036" y="911"/>
                  <a:pt x="2046" y="874"/>
                </a:cubicBezTo>
                <a:cubicBezTo>
                  <a:pt x="2056" y="832"/>
                  <a:pt x="2042" y="695"/>
                  <a:pt x="2060" y="666"/>
                </a:cubicBezTo>
                <a:cubicBezTo>
                  <a:pt x="2073" y="655"/>
                  <a:pt x="2080" y="780"/>
                  <a:pt x="2113" y="802"/>
                </a:cubicBezTo>
                <a:cubicBezTo>
                  <a:pt x="2123" y="826"/>
                  <a:pt x="2105" y="812"/>
                  <a:pt x="2123" y="813"/>
                </a:cubicBezTo>
                <a:cubicBezTo>
                  <a:pt x="2141" y="814"/>
                  <a:pt x="2144" y="810"/>
                  <a:pt x="2220" y="809"/>
                </a:cubicBezTo>
                <a:cubicBezTo>
                  <a:pt x="2280" y="809"/>
                  <a:pt x="2519" y="810"/>
                  <a:pt x="2583" y="809"/>
                </a:cubicBezTo>
                <a:cubicBezTo>
                  <a:pt x="2647" y="808"/>
                  <a:pt x="2593" y="821"/>
                  <a:pt x="2604" y="801"/>
                </a:cubicBezTo>
                <a:cubicBezTo>
                  <a:pt x="2616" y="781"/>
                  <a:pt x="2636" y="795"/>
                  <a:pt x="2650" y="690"/>
                </a:cubicBezTo>
                <a:cubicBezTo>
                  <a:pt x="2677" y="294"/>
                  <a:pt x="2676" y="374"/>
                  <a:pt x="2690" y="170"/>
                </a:cubicBezTo>
                <a:cubicBezTo>
                  <a:pt x="2703" y="217"/>
                  <a:pt x="2667" y="143"/>
                  <a:pt x="2692" y="174"/>
                </a:cubicBezTo>
                <a:cubicBezTo>
                  <a:pt x="2694" y="183"/>
                  <a:pt x="2694" y="182"/>
                  <a:pt x="2697" y="190"/>
                </a:cubicBezTo>
                <a:cubicBezTo>
                  <a:pt x="2699" y="198"/>
                  <a:pt x="2727" y="406"/>
                  <a:pt x="2731" y="414"/>
                </a:cubicBezTo>
                <a:cubicBezTo>
                  <a:pt x="2742" y="546"/>
                  <a:pt x="2738" y="534"/>
                  <a:pt x="2746" y="626"/>
                </a:cubicBezTo>
                <a:cubicBezTo>
                  <a:pt x="2748" y="641"/>
                  <a:pt x="2747" y="736"/>
                  <a:pt x="2751" y="750"/>
                </a:cubicBezTo>
                <a:cubicBezTo>
                  <a:pt x="2754" y="758"/>
                  <a:pt x="2764" y="919"/>
                  <a:pt x="2766" y="927"/>
                </a:cubicBezTo>
                <a:cubicBezTo>
                  <a:pt x="2771" y="944"/>
                  <a:pt x="2786" y="1230"/>
                  <a:pt x="2793" y="1245"/>
                </a:cubicBezTo>
                <a:cubicBezTo>
                  <a:pt x="2829" y="1325"/>
                  <a:pt x="2805" y="0"/>
                  <a:pt x="2829" y="39"/>
                </a:cubicBezTo>
                <a:cubicBezTo>
                  <a:pt x="2849" y="105"/>
                  <a:pt x="2880" y="1048"/>
                  <a:pt x="2899" y="1114"/>
                </a:cubicBezTo>
                <a:cubicBezTo>
                  <a:pt x="2910" y="1183"/>
                  <a:pt x="2902" y="96"/>
                  <a:pt x="2916" y="156"/>
                </a:cubicBezTo>
                <a:cubicBezTo>
                  <a:pt x="2927" y="199"/>
                  <a:pt x="2925" y="1027"/>
                  <a:pt x="2936" y="1085"/>
                </a:cubicBezTo>
                <a:cubicBezTo>
                  <a:pt x="2946" y="1138"/>
                  <a:pt x="2965" y="84"/>
                  <a:pt x="2978" y="126"/>
                </a:cubicBezTo>
                <a:cubicBezTo>
                  <a:pt x="2980" y="138"/>
                  <a:pt x="2983" y="1066"/>
                  <a:pt x="2984" y="1078"/>
                </a:cubicBezTo>
                <a:cubicBezTo>
                  <a:pt x="2986" y="1087"/>
                  <a:pt x="2988" y="1067"/>
                  <a:pt x="2988" y="1058"/>
                </a:cubicBezTo>
                <a:cubicBezTo>
                  <a:pt x="2988" y="1036"/>
                  <a:pt x="3015" y="187"/>
                  <a:pt x="3013" y="166"/>
                </a:cubicBezTo>
                <a:cubicBezTo>
                  <a:pt x="3015" y="45"/>
                  <a:pt x="3015" y="194"/>
                  <a:pt x="3035" y="394"/>
                </a:cubicBezTo>
                <a:cubicBezTo>
                  <a:pt x="3042" y="544"/>
                  <a:pt x="3056" y="1045"/>
                  <a:pt x="3060" y="1158"/>
                </a:cubicBezTo>
                <a:cubicBezTo>
                  <a:pt x="3064" y="1271"/>
                  <a:pt x="3049" y="1237"/>
                  <a:pt x="3058" y="1074"/>
                </a:cubicBezTo>
                <a:cubicBezTo>
                  <a:pt x="3081" y="1153"/>
                  <a:pt x="3085" y="101"/>
                  <a:pt x="3114" y="178"/>
                </a:cubicBezTo>
                <a:cubicBezTo>
                  <a:pt x="3121" y="226"/>
                  <a:pt x="3116" y="1124"/>
                  <a:pt x="3129" y="1170"/>
                </a:cubicBezTo>
                <a:cubicBezTo>
                  <a:pt x="3141" y="1213"/>
                  <a:pt x="3143" y="133"/>
                  <a:pt x="3153" y="178"/>
                </a:cubicBezTo>
                <a:cubicBezTo>
                  <a:pt x="3183" y="324"/>
                  <a:pt x="3162" y="911"/>
                  <a:pt x="3185" y="993"/>
                </a:cubicBezTo>
                <a:cubicBezTo>
                  <a:pt x="3191" y="1040"/>
                  <a:pt x="3198" y="1083"/>
                  <a:pt x="3203" y="1130"/>
                </a:cubicBezTo>
                <a:cubicBezTo>
                  <a:pt x="3210" y="1072"/>
                  <a:pt x="3207" y="1090"/>
                  <a:pt x="3214" y="1021"/>
                </a:cubicBezTo>
                <a:cubicBezTo>
                  <a:pt x="3217" y="972"/>
                  <a:pt x="3224" y="874"/>
                  <a:pt x="3224" y="874"/>
                </a:cubicBezTo>
                <a:cubicBezTo>
                  <a:pt x="3226" y="688"/>
                  <a:pt x="3224" y="503"/>
                  <a:pt x="3229" y="317"/>
                </a:cubicBezTo>
                <a:cubicBezTo>
                  <a:pt x="3231" y="298"/>
                  <a:pt x="3227" y="246"/>
                  <a:pt x="3227" y="246"/>
                </a:cubicBezTo>
                <a:cubicBezTo>
                  <a:pt x="3235" y="226"/>
                  <a:pt x="3223" y="197"/>
                  <a:pt x="3235" y="182"/>
                </a:cubicBezTo>
                <a:cubicBezTo>
                  <a:pt x="3243" y="171"/>
                  <a:pt x="3260" y="1084"/>
                  <a:pt x="3266" y="1098"/>
                </a:cubicBezTo>
                <a:cubicBezTo>
                  <a:pt x="3278" y="1126"/>
                  <a:pt x="3289" y="170"/>
                  <a:pt x="3301" y="198"/>
                </a:cubicBezTo>
                <a:cubicBezTo>
                  <a:pt x="3316" y="232"/>
                  <a:pt x="3319" y="416"/>
                  <a:pt x="3327" y="454"/>
                </a:cubicBezTo>
                <a:cubicBezTo>
                  <a:pt x="3348" y="553"/>
                  <a:pt x="3332" y="645"/>
                  <a:pt x="3357" y="742"/>
                </a:cubicBezTo>
                <a:cubicBezTo>
                  <a:pt x="3359" y="757"/>
                  <a:pt x="3377" y="899"/>
                  <a:pt x="3380" y="914"/>
                </a:cubicBezTo>
                <a:cubicBezTo>
                  <a:pt x="3384" y="924"/>
                  <a:pt x="3396" y="1051"/>
                  <a:pt x="3398" y="1062"/>
                </a:cubicBezTo>
                <a:cubicBezTo>
                  <a:pt x="3421" y="1153"/>
                  <a:pt x="3369" y="995"/>
                  <a:pt x="3405" y="1089"/>
                </a:cubicBezTo>
                <a:cubicBezTo>
                  <a:pt x="3403" y="888"/>
                  <a:pt x="3429" y="753"/>
                  <a:pt x="3441" y="545"/>
                </a:cubicBezTo>
                <a:cubicBezTo>
                  <a:pt x="3443" y="450"/>
                  <a:pt x="3448" y="355"/>
                  <a:pt x="3458" y="262"/>
                </a:cubicBezTo>
                <a:cubicBezTo>
                  <a:pt x="3459" y="251"/>
                  <a:pt x="3464" y="280"/>
                  <a:pt x="3468" y="289"/>
                </a:cubicBezTo>
                <a:cubicBezTo>
                  <a:pt x="3475" y="305"/>
                  <a:pt x="3491" y="453"/>
                  <a:pt x="3497" y="469"/>
                </a:cubicBezTo>
                <a:cubicBezTo>
                  <a:pt x="3512" y="505"/>
                  <a:pt x="3502" y="528"/>
                  <a:pt x="3516" y="565"/>
                </a:cubicBezTo>
                <a:cubicBezTo>
                  <a:pt x="3523" y="585"/>
                  <a:pt x="3523" y="705"/>
                  <a:pt x="3529" y="725"/>
                </a:cubicBezTo>
                <a:cubicBezTo>
                  <a:pt x="3533" y="790"/>
                  <a:pt x="3539" y="890"/>
                  <a:pt x="3546" y="953"/>
                </a:cubicBezTo>
                <a:cubicBezTo>
                  <a:pt x="3552" y="1016"/>
                  <a:pt x="3557" y="1218"/>
                  <a:pt x="3570" y="1105"/>
                </a:cubicBezTo>
                <a:cubicBezTo>
                  <a:pt x="3591" y="1170"/>
                  <a:pt x="3598" y="236"/>
                  <a:pt x="3624" y="277"/>
                </a:cubicBezTo>
                <a:cubicBezTo>
                  <a:pt x="3637" y="325"/>
                  <a:pt x="3678" y="829"/>
                  <a:pt x="3697" y="874"/>
                </a:cubicBezTo>
                <a:cubicBezTo>
                  <a:pt x="3700" y="883"/>
                  <a:pt x="3705" y="891"/>
                  <a:pt x="3707" y="902"/>
                </a:cubicBezTo>
                <a:cubicBezTo>
                  <a:pt x="3711" y="917"/>
                  <a:pt x="3720" y="459"/>
                  <a:pt x="3724" y="473"/>
                </a:cubicBezTo>
                <a:cubicBezTo>
                  <a:pt x="3728" y="484"/>
                  <a:pt x="3729" y="965"/>
                  <a:pt x="3734" y="975"/>
                </a:cubicBezTo>
                <a:cubicBezTo>
                  <a:pt x="3750" y="1005"/>
                  <a:pt x="3750" y="494"/>
                  <a:pt x="3767" y="521"/>
                </a:cubicBezTo>
                <a:cubicBezTo>
                  <a:pt x="3775" y="560"/>
                  <a:pt x="3809" y="740"/>
                  <a:pt x="3821" y="773"/>
                </a:cubicBezTo>
                <a:cubicBezTo>
                  <a:pt x="3823" y="782"/>
                  <a:pt x="3821" y="749"/>
                  <a:pt x="3827" y="745"/>
                </a:cubicBezTo>
                <a:cubicBezTo>
                  <a:pt x="3841" y="733"/>
                  <a:pt x="3828" y="758"/>
                  <a:pt x="3827" y="745"/>
                </a:cubicBezTo>
                <a:cubicBezTo>
                  <a:pt x="3814" y="647"/>
                  <a:pt x="3827" y="852"/>
                  <a:pt x="3827" y="761"/>
                </a:cubicBezTo>
                <a:cubicBezTo>
                  <a:pt x="3825" y="676"/>
                  <a:pt x="3827" y="826"/>
                  <a:pt x="3824" y="741"/>
                </a:cubicBezTo>
                <a:cubicBezTo>
                  <a:pt x="3822" y="664"/>
                  <a:pt x="3824" y="847"/>
                  <a:pt x="3824" y="769"/>
                </a:cubicBez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40" name="AutoShape 20"/>
          <p:cNvSpPr>
            <a:spLocks/>
          </p:cNvSpPr>
          <p:nvPr/>
        </p:nvSpPr>
        <p:spPr bwMode="auto">
          <a:xfrm rot="-5400000">
            <a:off x="3695700" y="4914900"/>
            <a:ext cx="304800" cy="685800"/>
          </a:xfrm>
          <a:prstGeom prst="rightBrace">
            <a:avLst>
              <a:gd name="adj1" fmla="val 18750"/>
              <a:gd name="adj2" fmla="val 49995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41" name="Rectangle 21"/>
          <p:cNvSpPr>
            <a:spLocks noChangeArrowheads="1"/>
          </p:cNvSpPr>
          <p:nvPr/>
        </p:nvSpPr>
        <p:spPr bwMode="auto">
          <a:xfrm>
            <a:off x="2895600" y="4800600"/>
            <a:ext cx="1828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P-Waves</a:t>
            </a:r>
          </a:p>
        </p:txBody>
      </p:sp>
      <p:sp>
        <p:nvSpPr>
          <p:cNvPr id="593942" name="AutoShape 22"/>
          <p:cNvSpPr>
            <a:spLocks/>
          </p:cNvSpPr>
          <p:nvPr/>
        </p:nvSpPr>
        <p:spPr bwMode="auto">
          <a:xfrm rot="-5400000">
            <a:off x="5143500" y="4838700"/>
            <a:ext cx="304800" cy="838200"/>
          </a:xfrm>
          <a:prstGeom prst="rightBrace">
            <a:avLst>
              <a:gd name="adj1" fmla="val 22917"/>
              <a:gd name="adj2" fmla="val 49995"/>
            </a:avLst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43" name="Rectangle 23"/>
          <p:cNvSpPr>
            <a:spLocks noChangeArrowheads="1"/>
          </p:cNvSpPr>
          <p:nvPr/>
        </p:nvSpPr>
        <p:spPr bwMode="auto">
          <a:xfrm>
            <a:off x="4267200" y="4800600"/>
            <a:ext cx="1828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66FF33"/>
                </a:solidFill>
                <a:latin typeface="Arial" charset="0"/>
              </a:rPr>
              <a:t>S-Waves</a:t>
            </a:r>
          </a:p>
        </p:txBody>
      </p:sp>
      <p:sp>
        <p:nvSpPr>
          <p:cNvPr id="593944" name="AutoShape 24"/>
          <p:cNvSpPr>
            <a:spLocks/>
          </p:cNvSpPr>
          <p:nvPr/>
        </p:nvSpPr>
        <p:spPr bwMode="auto">
          <a:xfrm rot="-5400000">
            <a:off x="7391400" y="3657600"/>
            <a:ext cx="381000" cy="2057400"/>
          </a:xfrm>
          <a:prstGeom prst="rightBrace">
            <a:avLst>
              <a:gd name="adj1" fmla="val 45000"/>
              <a:gd name="adj2" fmla="val 49995"/>
            </a:avLst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45" name="Rectangle 25"/>
          <p:cNvSpPr>
            <a:spLocks noChangeArrowheads="1"/>
          </p:cNvSpPr>
          <p:nvPr/>
        </p:nvSpPr>
        <p:spPr bwMode="auto">
          <a:xfrm>
            <a:off x="6629400" y="4267200"/>
            <a:ext cx="1828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FF00"/>
                </a:solidFill>
                <a:latin typeface="Arial" charset="0"/>
              </a:rPr>
              <a:t>Surface-Waves</a:t>
            </a:r>
          </a:p>
        </p:txBody>
      </p:sp>
      <p:sp>
        <p:nvSpPr>
          <p:cNvPr id="593946" name="Freeform 26"/>
          <p:cNvSpPr>
            <a:spLocks/>
          </p:cNvSpPr>
          <p:nvPr/>
        </p:nvSpPr>
        <p:spPr bwMode="auto">
          <a:xfrm>
            <a:off x="2438400" y="4572000"/>
            <a:ext cx="6097588" cy="2103438"/>
          </a:xfrm>
          <a:custGeom>
            <a:avLst/>
            <a:gdLst>
              <a:gd name="T0" fmla="*/ 2147483647 w 3841"/>
              <a:gd name="T1" fmla="*/ 2147483647 h 1325"/>
              <a:gd name="T2" fmla="*/ 2147483647 w 3841"/>
              <a:gd name="T3" fmla="*/ 2147483647 h 1325"/>
              <a:gd name="T4" fmla="*/ 2147483647 w 3841"/>
              <a:gd name="T5" fmla="*/ 2147483647 h 1325"/>
              <a:gd name="T6" fmla="*/ 2147483647 w 3841"/>
              <a:gd name="T7" fmla="*/ 2147483647 h 1325"/>
              <a:gd name="T8" fmla="*/ 2147483647 w 3841"/>
              <a:gd name="T9" fmla="*/ 2147483647 h 1325"/>
              <a:gd name="T10" fmla="*/ 2147483647 w 3841"/>
              <a:gd name="T11" fmla="*/ 2147483647 h 1325"/>
              <a:gd name="T12" fmla="*/ 2147483647 w 3841"/>
              <a:gd name="T13" fmla="*/ 2147483647 h 1325"/>
              <a:gd name="T14" fmla="*/ 2147483647 w 3841"/>
              <a:gd name="T15" fmla="*/ 2147483647 h 1325"/>
              <a:gd name="T16" fmla="*/ 2147483647 w 3841"/>
              <a:gd name="T17" fmla="*/ 2147483647 h 1325"/>
              <a:gd name="T18" fmla="*/ 2147483647 w 3841"/>
              <a:gd name="T19" fmla="*/ 2147483647 h 1325"/>
              <a:gd name="T20" fmla="*/ 2147483647 w 3841"/>
              <a:gd name="T21" fmla="*/ 2147483647 h 1325"/>
              <a:gd name="T22" fmla="*/ 2147483647 w 3841"/>
              <a:gd name="T23" fmla="*/ 2147483647 h 1325"/>
              <a:gd name="T24" fmla="*/ 2147483647 w 3841"/>
              <a:gd name="T25" fmla="*/ 2147483647 h 1325"/>
              <a:gd name="T26" fmla="*/ 2147483647 w 3841"/>
              <a:gd name="T27" fmla="*/ 2147483647 h 1325"/>
              <a:gd name="T28" fmla="*/ 2147483647 w 3841"/>
              <a:gd name="T29" fmla="*/ 2147483647 h 1325"/>
              <a:gd name="T30" fmla="*/ 2147483647 w 3841"/>
              <a:gd name="T31" fmla="*/ 2147483647 h 1325"/>
              <a:gd name="T32" fmla="*/ 2147483647 w 3841"/>
              <a:gd name="T33" fmla="*/ 2147483647 h 1325"/>
              <a:gd name="T34" fmla="*/ 2147483647 w 3841"/>
              <a:gd name="T35" fmla="*/ 2147483647 h 1325"/>
              <a:gd name="T36" fmla="*/ 2147483647 w 3841"/>
              <a:gd name="T37" fmla="*/ 2147483647 h 1325"/>
              <a:gd name="T38" fmla="*/ 2147483647 w 3841"/>
              <a:gd name="T39" fmla="*/ 2147483647 h 1325"/>
              <a:gd name="T40" fmla="*/ 2147483647 w 3841"/>
              <a:gd name="T41" fmla="*/ 2147483647 h 1325"/>
              <a:gd name="T42" fmla="*/ 2147483647 w 3841"/>
              <a:gd name="T43" fmla="*/ 2147483647 h 1325"/>
              <a:gd name="T44" fmla="*/ 2147483647 w 3841"/>
              <a:gd name="T45" fmla="*/ 2147483647 h 1325"/>
              <a:gd name="T46" fmla="*/ 2147483647 w 3841"/>
              <a:gd name="T47" fmla="*/ 2147483647 h 1325"/>
              <a:gd name="T48" fmla="*/ 2147483647 w 3841"/>
              <a:gd name="T49" fmla="*/ 2147483647 h 1325"/>
              <a:gd name="T50" fmla="*/ 2147483647 w 3841"/>
              <a:gd name="T51" fmla="*/ 2147483647 h 1325"/>
              <a:gd name="T52" fmla="*/ 2147483647 w 3841"/>
              <a:gd name="T53" fmla="*/ 2147483647 h 1325"/>
              <a:gd name="T54" fmla="*/ 2147483647 w 3841"/>
              <a:gd name="T55" fmla="*/ 2147483647 h 1325"/>
              <a:gd name="T56" fmla="*/ 2147483647 w 3841"/>
              <a:gd name="T57" fmla="*/ 2147483647 h 1325"/>
              <a:gd name="T58" fmla="*/ 2147483647 w 3841"/>
              <a:gd name="T59" fmla="*/ 2147483647 h 1325"/>
              <a:gd name="T60" fmla="*/ 2147483647 w 3841"/>
              <a:gd name="T61" fmla="*/ 2147483647 h 1325"/>
              <a:gd name="T62" fmla="*/ 2147483647 w 3841"/>
              <a:gd name="T63" fmla="*/ 2147483647 h 1325"/>
              <a:gd name="T64" fmla="*/ 2147483647 w 3841"/>
              <a:gd name="T65" fmla="*/ 2147483647 h 1325"/>
              <a:gd name="T66" fmla="*/ 2147483647 w 3841"/>
              <a:gd name="T67" fmla="*/ 2147483647 h 1325"/>
              <a:gd name="T68" fmla="*/ 2147483647 w 3841"/>
              <a:gd name="T69" fmla="*/ 2147483647 h 1325"/>
              <a:gd name="T70" fmla="*/ 2147483647 w 3841"/>
              <a:gd name="T71" fmla="*/ 2147483647 h 1325"/>
              <a:gd name="T72" fmla="*/ 2147483647 w 3841"/>
              <a:gd name="T73" fmla="*/ 2147483647 h 1325"/>
              <a:gd name="T74" fmla="*/ 2147483647 w 3841"/>
              <a:gd name="T75" fmla="*/ 2147483647 h 1325"/>
              <a:gd name="T76" fmla="*/ 2147483647 w 3841"/>
              <a:gd name="T77" fmla="*/ 2147483647 h 1325"/>
              <a:gd name="T78" fmla="*/ 2147483647 w 3841"/>
              <a:gd name="T79" fmla="*/ 2147483647 h 1325"/>
              <a:gd name="T80" fmla="*/ 2147483647 w 3841"/>
              <a:gd name="T81" fmla="*/ 2147483647 h 1325"/>
              <a:gd name="T82" fmla="*/ 2147483647 w 3841"/>
              <a:gd name="T83" fmla="*/ 2147483647 h 1325"/>
              <a:gd name="T84" fmla="*/ 2147483647 w 3841"/>
              <a:gd name="T85" fmla="*/ 2147483647 h 1325"/>
              <a:gd name="T86" fmla="*/ 2147483647 w 3841"/>
              <a:gd name="T87" fmla="*/ 2147483647 h 132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3841" h="1325">
                <a:moveTo>
                  <a:pt x="0" y="809"/>
                </a:moveTo>
                <a:cubicBezTo>
                  <a:pt x="85" y="806"/>
                  <a:pt x="452" y="818"/>
                  <a:pt x="563" y="809"/>
                </a:cubicBezTo>
                <a:cubicBezTo>
                  <a:pt x="673" y="800"/>
                  <a:pt x="642" y="757"/>
                  <a:pt x="664" y="754"/>
                </a:cubicBezTo>
                <a:cubicBezTo>
                  <a:pt x="686" y="751"/>
                  <a:pt x="686" y="834"/>
                  <a:pt x="698" y="789"/>
                </a:cubicBezTo>
                <a:cubicBezTo>
                  <a:pt x="736" y="770"/>
                  <a:pt x="729" y="551"/>
                  <a:pt x="738" y="486"/>
                </a:cubicBezTo>
                <a:cubicBezTo>
                  <a:pt x="743" y="446"/>
                  <a:pt x="760" y="1004"/>
                  <a:pt x="774" y="1038"/>
                </a:cubicBezTo>
                <a:cubicBezTo>
                  <a:pt x="780" y="1080"/>
                  <a:pt x="767" y="937"/>
                  <a:pt x="778" y="974"/>
                </a:cubicBezTo>
                <a:cubicBezTo>
                  <a:pt x="784" y="996"/>
                  <a:pt x="790" y="526"/>
                  <a:pt x="792" y="546"/>
                </a:cubicBezTo>
                <a:cubicBezTo>
                  <a:pt x="794" y="558"/>
                  <a:pt x="815" y="890"/>
                  <a:pt x="818" y="902"/>
                </a:cubicBezTo>
                <a:cubicBezTo>
                  <a:pt x="821" y="921"/>
                  <a:pt x="830" y="1005"/>
                  <a:pt x="830" y="1005"/>
                </a:cubicBezTo>
                <a:cubicBezTo>
                  <a:pt x="834" y="997"/>
                  <a:pt x="840" y="899"/>
                  <a:pt x="844" y="856"/>
                </a:cubicBezTo>
                <a:cubicBezTo>
                  <a:pt x="846" y="831"/>
                  <a:pt x="842" y="875"/>
                  <a:pt x="844" y="855"/>
                </a:cubicBezTo>
                <a:cubicBezTo>
                  <a:pt x="849" y="838"/>
                  <a:pt x="849" y="751"/>
                  <a:pt x="854" y="736"/>
                </a:cubicBezTo>
                <a:cubicBezTo>
                  <a:pt x="856" y="672"/>
                  <a:pt x="857" y="694"/>
                  <a:pt x="861" y="630"/>
                </a:cubicBezTo>
                <a:cubicBezTo>
                  <a:pt x="861" y="614"/>
                  <a:pt x="863" y="535"/>
                  <a:pt x="872" y="542"/>
                </a:cubicBezTo>
                <a:cubicBezTo>
                  <a:pt x="888" y="556"/>
                  <a:pt x="899" y="907"/>
                  <a:pt x="904" y="937"/>
                </a:cubicBezTo>
                <a:cubicBezTo>
                  <a:pt x="905" y="971"/>
                  <a:pt x="899" y="914"/>
                  <a:pt x="905" y="946"/>
                </a:cubicBezTo>
                <a:cubicBezTo>
                  <a:pt x="907" y="958"/>
                  <a:pt x="908" y="866"/>
                  <a:pt x="911" y="854"/>
                </a:cubicBezTo>
                <a:cubicBezTo>
                  <a:pt x="913" y="844"/>
                  <a:pt x="931" y="578"/>
                  <a:pt x="932" y="568"/>
                </a:cubicBezTo>
                <a:cubicBezTo>
                  <a:pt x="943" y="530"/>
                  <a:pt x="929" y="591"/>
                  <a:pt x="934" y="552"/>
                </a:cubicBezTo>
                <a:cubicBezTo>
                  <a:pt x="957" y="591"/>
                  <a:pt x="957" y="774"/>
                  <a:pt x="970" y="817"/>
                </a:cubicBezTo>
                <a:cubicBezTo>
                  <a:pt x="976" y="846"/>
                  <a:pt x="973" y="838"/>
                  <a:pt x="972" y="822"/>
                </a:cubicBezTo>
                <a:cubicBezTo>
                  <a:pt x="970" y="806"/>
                  <a:pt x="959" y="706"/>
                  <a:pt x="961" y="723"/>
                </a:cubicBezTo>
                <a:cubicBezTo>
                  <a:pt x="963" y="740"/>
                  <a:pt x="977" y="888"/>
                  <a:pt x="981" y="922"/>
                </a:cubicBezTo>
                <a:cubicBezTo>
                  <a:pt x="981" y="937"/>
                  <a:pt x="977" y="928"/>
                  <a:pt x="980" y="924"/>
                </a:cubicBezTo>
                <a:cubicBezTo>
                  <a:pt x="976" y="936"/>
                  <a:pt x="986" y="930"/>
                  <a:pt x="978" y="924"/>
                </a:cubicBezTo>
                <a:cubicBezTo>
                  <a:pt x="990" y="860"/>
                  <a:pt x="991" y="808"/>
                  <a:pt x="993" y="762"/>
                </a:cubicBezTo>
                <a:cubicBezTo>
                  <a:pt x="995" y="724"/>
                  <a:pt x="1005" y="618"/>
                  <a:pt x="1009" y="579"/>
                </a:cubicBezTo>
                <a:cubicBezTo>
                  <a:pt x="1013" y="540"/>
                  <a:pt x="1015" y="535"/>
                  <a:pt x="1016" y="526"/>
                </a:cubicBezTo>
                <a:cubicBezTo>
                  <a:pt x="1017" y="514"/>
                  <a:pt x="1016" y="538"/>
                  <a:pt x="1016" y="526"/>
                </a:cubicBezTo>
                <a:cubicBezTo>
                  <a:pt x="1016" y="518"/>
                  <a:pt x="1028" y="600"/>
                  <a:pt x="1034" y="625"/>
                </a:cubicBezTo>
                <a:cubicBezTo>
                  <a:pt x="1041" y="652"/>
                  <a:pt x="1045" y="671"/>
                  <a:pt x="1050" y="691"/>
                </a:cubicBezTo>
                <a:cubicBezTo>
                  <a:pt x="1057" y="709"/>
                  <a:pt x="1054" y="709"/>
                  <a:pt x="1060" y="744"/>
                </a:cubicBezTo>
                <a:cubicBezTo>
                  <a:pt x="1066" y="799"/>
                  <a:pt x="1063" y="789"/>
                  <a:pt x="1067" y="801"/>
                </a:cubicBezTo>
                <a:cubicBezTo>
                  <a:pt x="1068" y="811"/>
                  <a:pt x="1063" y="795"/>
                  <a:pt x="1066" y="804"/>
                </a:cubicBezTo>
                <a:cubicBezTo>
                  <a:pt x="1067" y="827"/>
                  <a:pt x="1077" y="871"/>
                  <a:pt x="1082" y="898"/>
                </a:cubicBezTo>
                <a:cubicBezTo>
                  <a:pt x="1087" y="925"/>
                  <a:pt x="1090" y="978"/>
                  <a:pt x="1095" y="966"/>
                </a:cubicBezTo>
                <a:cubicBezTo>
                  <a:pt x="1105" y="976"/>
                  <a:pt x="1110" y="852"/>
                  <a:pt x="1115" y="826"/>
                </a:cubicBezTo>
                <a:cubicBezTo>
                  <a:pt x="1120" y="800"/>
                  <a:pt x="1125" y="817"/>
                  <a:pt x="1128" y="810"/>
                </a:cubicBezTo>
                <a:cubicBezTo>
                  <a:pt x="1130" y="801"/>
                  <a:pt x="1132" y="783"/>
                  <a:pt x="1132" y="783"/>
                </a:cubicBezTo>
                <a:cubicBezTo>
                  <a:pt x="1149" y="786"/>
                  <a:pt x="1113" y="806"/>
                  <a:pt x="1176" y="809"/>
                </a:cubicBezTo>
                <a:cubicBezTo>
                  <a:pt x="1241" y="813"/>
                  <a:pt x="1456" y="817"/>
                  <a:pt x="1517" y="805"/>
                </a:cubicBezTo>
                <a:cubicBezTo>
                  <a:pt x="1533" y="725"/>
                  <a:pt x="1501" y="847"/>
                  <a:pt x="1542" y="737"/>
                </a:cubicBezTo>
                <a:cubicBezTo>
                  <a:pt x="1546" y="720"/>
                  <a:pt x="1551" y="682"/>
                  <a:pt x="1551" y="682"/>
                </a:cubicBezTo>
                <a:cubicBezTo>
                  <a:pt x="1554" y="660"/>
                  <a:pt x="1558" y="566"/>
                  <a:pt x="1562" y="562"/>
                </a:cubicBezTo>
                <a:cubicBezTo>
                  <a:pt x="1567" y="558"/>
                  <a:pt x="1569" y="600"/>
                  <a:pt x="1579" y="655"/>
                </a:cubicBezTo>
                <a:cubicBezTo>
                  <a:pt x="1591" y="715"/>
                  <a:pt x="1600" y="843"/>
                  <a:pt x="1622" y="894"/>
                </a:cubicBezTo>
                <a:cubicBezTo>
                  <a:pt x="1627" y="905"/>
                  <a:pt x="1625" y="923"/>
                  <a:pt x="1631" y="934"/>
                </a:cubicBezTo>
                <a:cubicBezTo>
                  <a:pt x="1635" y="944"/>
                  <a:pt x="1640" y="964"/>
                  <a:pt x="1644" y="974"/>
                </a:cubicBezTo>
                <a:cubicBezTo>
                  <a:pt x="1671" y="1029"/>
                  <a:pt x="1633" y="964"/>
                  <a:pt x="1653" y="1018"/>
                </a:cubicBezTo>
                <a:cubicBezTo>
                  <a:pt x="1659" y="1035"/>
                  <a:pt x="1669" y="476"/>
                  <a:pt x="1674" y="492"/>
                </a:cubicBezTo>
                <a:cubicBezTo>
                  <a:pt x="1681" y="445"/>
                  <a:pt x="1700" y="1042"/>
                  <a:pt x="1715" y="1002"/>
                </a:cubicBezTo>
                <a:cubicBezTo>
                  <a:pt x="1718" y="977"/>
                  <a:pt x="1737" y="596"/>
                  <a:pt x="1739" y="570"/>
                </a:cubicBezTo>
                <a:cubicBezTo>
                  <a:pt x="1740" y="548"/>
                  <a:pt x="1742" y="579"/>
                  <a:pt x="1740" y="558"/>
                </a:cubicBezTo>
                <a:cubicBezTo>
                  <a:pt x="1742" y="531"/>
                  <a:pt x="1763" y="1051"/>
                  <a:pt x="1769" y="1026"/>
                </a:cubicBezTo>
                <a:cubicBezTo>
                  <a:pt x="1772" y="1018"/>
                  <a:pt x="1763" y="1029"/>
                  <a:pt x="1768" y="1026"/>
                </a:cubicBezTo>
                <a:cubicBezTo>
                  <a:pt x="1775" y="988"/>
                  <a:pt x="1789" y="617"/>
                  <a:pt x="1799" y="579"/>
                </a:cubicBezTo>
                <a:cubicBezTo>
                  <a:pt x="1809" y="541"/>
                  <a:pt x="1821" y="727"/>
                  <a:pt x="1830" y="798"/>
                </a:cubicBezTo>
                <a:cubicBezTo>
                  <a:pt x="1836" y="831"/>
                  <a:pt x="1848" y="980"/>
                  <a:pt x="1859" y="1006"/>
                </a:cubicBezTo>
                <a:cubicBezTo>
                  <a:pt x="1880" y="1055"/>
                  <a:pt x="1853" y="579"/>
                  <a:pt x="1878" y="621"/>
                </a:cubicBezTo>
                <a:cubicBezTo>
                  <a:pt x="1892" y="688"/>
                  <a:pt x="1899" y="962"/>
                  <a:pt x="1922" y="1003"/>
                </a:cubicBezTo>
                <a:cubicBezTo>
                  <a:pt x="1930" y="1050"/>
                  <a:pt x="1925" y="924"/>
                  <a:pt x="1927" y="889"/>
                </a:cubicBezTo>
                <a:cubicBezTo>
                  <a:pt x="1928" y="870"/>
                  <a:pt x="1924" y="937"/>
                  <a:pt x="1927" y="889"/>
                </a:cubicBezTo>
                <a:cubicBezTo>
                  <a:pt x="1931" y="819"/>
                  <a:pt x="1928" y="657"/>
                  <a:pt x="1947" y="598"/>
                </a:cubicBezTo>
                <a:cubicBezTo>
                  <a:pt x="1959" y="640"/>
                  <a:pt x="1972" y="739"/>
                  <a:pt x="1980" y="783"/>
                </a:cubicBezTo>
                <a:cubicBezTo>
                  <a:pt x="1991" y="836"/>
                  <a:pt x="1980" y="784"/>
                  <a:pt x="1991" y="838"/>
                </a:cubicBezTo>
                <a:cubicBezTo>
                  <a:pt x="1993" y="847"/>
                  <a:pt x="1997" y="865"/>
                  <a:pt x="1997" y="865"/>
                </a:cubicBezTo>
                <a:cubicBezTo>
                  <a:pt x="2000" y="917"/>
                  <a:pt x="2002" y="942"/>
                  <a:pt x="2019" y="984"/>
                </a:cubicBezTo>
                <a:cubicBezTo>
                  <a:pt x="2025" y="946"/>
                  <a:pt x="2036" y="911"/>
                  <a:pt x="2046" y="874"/>
                </a:cubicBezTo>
                <a:cubicBezTo>
                  <a:pt x="2056" y="832"/>
                  <a:pt x="2042" y="695"/>
                  <a:pt x="2060" y="666"/>
                </a:cubicBezTo>
                <a:cubicBezTo>
                  <a:pt x="2073" y="655"/>
                  <a:pt x="2080" y="780"/>
                  <a:pt x="2113" y="802"/>
                </a:cubicBezTo>
                <a:cubicBezTo>
                  <a:pt x="2123" y="826"/>
                  <a:pt x="2105" y="812"/>
                  <a:pt x="2123" y="813"/>
                </a:cubicBezTo>
                <a:cubicBezTo>
                  <a:pt x="2141" y="814"/>
                  <a:pt x="2144" y="810"/>
                  <a:pt x="2220" y="809"/>
                </a:cubicBezTo>
                <a:cubicBezTo>
                  <a:pt x="2280" y="809"/>
                  <a:pt x="2519" y="810"/>
                  <a:pt x="2583" y="809"/>
                </a:cubicBezTo>
                <a:cubicBezTo>
                  <a:pt x="2647" y="808"/>
                  <a:pt x="2593" y="821"/>
                  <a:pt x="2604" y="801"/>
                </a:cubicBezTo>
                <a:cubicBezTo>
                  <a:pt x="2616" y="781"/>
                  <a:pt x="2636" y="795"/>
                  <a:pt x="2650" y="690"/>
                </a:cubicBezTo>
                <a:cubicBezTo>
                  <a:pt x="2677" y="294"/>
                  <a:pt x="2676" y="374"/>
                  <a:pt x="2690" y="170"/>
                </a:cubicBezTo>
                <a:cubicBezTo>
                  <a:pt x="2703" y="217"/>
                  <a:pt x="2667" y="143"/>
                  <a:pt x="2692" y="174"/>
                </a:cubicBezTo>
                <a:cubicBezTo>
                  <a:pt x="2694" y="183"/>
                  <a:pt x="2694" y="182"/>
                  <a:pt x="2697" y="190"/>
                </a:cubicBezTo>
                <a:cubicBezTo>
                  <a:pt x="2699" y="198"/>
                  <a:pt x="2727" y="406"/>
                  <a:pt x="2731" y="414"/>
                </a:cubicBezTo>
                <a:cubicBezTo>
                  <a:pt x="2742" y="546"/>
                  <a:pt x="2738" y="534"/>
                  <a:pt x="2746" y="626"/>
                </a:cubicBezTo>
                <a:cubicBezTo>
                  <a:pt x="2748" y="641"/>
                  <a:pt x="2747" y="736"/>
                  <a:pt x="2751" y="750"/>
                </a:cubicBezTo>
                <a:cubicBezTo>
                  <a:pt x="2754" y="758"/>
                  <a:pt x="2764" y="919"/>
                  <a:pt x="2766" y="927"/>
                </a:cubicBezTo>
                <a:cubicBezTo>
                  <a:pt x="2771" y="944"/>
                  <a:pt x="2786" y="1230"/>
                  <a:pt x="2793" y="1245"/>
                </a:cubicBezTo>
                <a:cubicBezTo>
                  <a:pt x="2829" y="1325"/>
                  <a:pt x="2805" y="0"/>
                  <a:pt x="2829" y="39"/>
                </a:cubicBezTo>
                <a:cubicBezTo>
                  <a:pt x="2849" y="105"/>
                  <a:pt x="2880" y="1048"/>
                  <a:pt x="2899" y="1114"/>
                </a:cubicBezTo>
                <a:cubicBezTo>
                  <a:pt x="2910" y="1183"/>
                  <a:pt x="2902" y="96"/>
                  <a:pt x="2916" y="156"/>
                </a:cubicBezTo>
                <a:cubicBezTo>
                  <a:pt x="2927" y="199"/>
                  <a:pt x="2925" y="1027"/>
                  <a:pt x="2936" y="1085"/>
                </a:cubicBezTo>
                <a:cubicBezTo>
                  <a:pt x="2946" y="1138"/>
                  <a:pt x="2965" y="84"/>
                  <a:pt x="2978" y="126"/>
                </a:cubicBezTo>
                <a:cubicBezTo>
                  <a:pt x="2980" y="138"/>
                  <a:pt x="2983" y="1066"/>
                  <a:pt x="2984" y="1078"/>
                </a:cubicBezTo>
                <a:cubicBezTo>
                  <a:pt x="2986" y="1087"/>
                  <a:pt x="2988" y="1067"/>
                  <a:pt x="2988" y="1058"/>
                </a:cubicBezTo>
                <a:cubicBezTo>
                  <a:pt x="2988" y="1036"/>
                  <a:pt x="3015" y="187"/>
                  <a:pt x="3013" y="166"/>
                </a:cubicBezTo>
                <a:cubicBezTo>
                  <a:pt x="3015" y="45"/>
                  <a:pt x="3015" y="194"/>
                  <a:pt x="3035" y="394"/>
                </a:cubicBezTo>
                <a:cubicBezTo>
                  <a:pt x="3042" y="544"/>
                  <a:pt x="3056" y="1045"/>
                  <a:pt x="3060" y="1158"/>
                </a:cubicBezTo>
                <a:cubicBezTo>
                  <a:pt x="3064" y="1271"/>
                  <a:pt x="3049" y="1237"/>
                  <a:pt x="3058" y="1074"/>
                </a:cubicBezTo>
                <a:cubicBezTo>
                  <a:pt x="3081" y="1153"/>
                  <a:pt x="3085" y="101"/>
                  <a:pt x="3114" y="178"/>
                </a:cubicBezTo>
                <a:cubicBezTo>
                  <a:pt x="3121" y="226"/>
                  <a:pt x="3116" y="1124"/>
                  <a:pt x="3129" y="1170"/>
                </a:cubicBezTo>
                <a:cubicBezTo>
                  <a:pt x="3141" y="1213"/>
                  <a:pt x="3143" y="133"/>
                  <a:pt x="3153" y="178"/>
                </a:cubicBezTo>
                <a:cubicBezTo>
                  <a:pt x="3183" y="324"/>
                  <a:pt x="3162" y="911"/>
                  <a:pt x="3185" y="993"/>
                </a:cubicBezTo>
                <a:cubicBezTo>
                  <a:pt x="3191" y="1040"/>
                  <a:pt x="3198" y="1083"/>
                  <a:pt x="3203" y="1130"/>
                </a:cubicBezTo>
                <a:cubicBezTo>
                  <a:pt x="3210" y="1072"/>
                  <a:pt x="3207" y="1090"/>
                  <a:pt x="3214" y="1021"/>
                </a:cubicBezTo>
                <a:cubicBezTo>
                  <a:pt x="3217" y="972"/>
                  <a:pt x="3224" y="874"/>
                  <a:pt x="3224" y="874"/>
                </a:cubicBezTo>
                <a:cubicBezTo>
                  <a:pt x="3226" y="688"/>
                  <a:pt x="3224" y="503"/>
                  <a:pt x="3229" y="317"/>
                </a:cubicBezTo>
                <a:cubicBezTo>
                  <a:pt x="3231" y="298"/>
                  <a:pt x="3227" y="246"/>
                  <a:pt x="3227" y="246"/>
                </a:cubicBezTo>
                <a:cubicBezTo>
                  <a:pt x="3235" y="226"/>
                  <a:pt x="3223" y="197"/>
                  <a:pt x="3235" y="182"/>
                </a:cubicBezTo>
                <a:cubicBezTo>
                  <a:pt x="3243" y="171"/>
                  <a:pt x="3260" y="1084"/>
                  <a:pt x="3266" y="1098"/>
                </a:cubicBezTo>
                <a:cubicBezTo>
                  <a:pt x="3278" y="1126"/>
                  <a:pt x="3289" y="170"/>
                  <a:pt x="3301" y="198"/>
                </a:cubicBezTo>
                <a:cubicBezTo>
                  <a:pt x="3316" y="232"/>
                  <a:pt x="3319" y="416"/>
                  <a:pt x="3327" y="454"/>
                </a:cubicBezTo>
                <a:cubicBezTo>
                  <a:pt x="3348" y="553"/>
                  <a:pt x="3332" y="645"/>
                  <a:pt x="3357" y="742"/>
                </a:cubicBezTo>
                <a:cubicBezTo>
                  <a:pt x="3359" y="757"/>
                  <a:pt x="3377" y="899"/>
                  <a:pt x="3380" y="914"/>
                </a:cubicBezTo>
                <a:cubicBezTo>
                  <a:pt x="3384" y="924"/>
                  <a:pt x="3396" y="1051"/>
                  <a:pt x="3398" y="1062"/>
                </a:cubicBezTo>
                <a:cubicBezTo>
                  <a:pt x="3421" y="1153"/>
                  <a:pt x="3369" y="995"/>
                  <a:pt x="3405" y="1089"/>
                </a:cubicBezTo>
                <a:cubicBezTo>
                  <a:pt x="3403" y="888"/>
                  <a:pt x="3429" y="753"/>
                  <a:pt x="3441" y="545"/>
                </a:cubicBezTo>
                <a:cubicBezTo>
                  <a:pt x="3443" y="450"/>
                  <a:pt x="3448" y="355"/>
                  <a:pt x="3458" y="262"/>
                </a:cubicBezTo>
                <a:cubicBezTo>
                  <a:pt x="3459" y="251"/>
                  <a:pt x="3464" y="280"/>
                  <a:pt x="3468" y="289"/>
                </a:cubicBezTo>
                <a:cubicBezTo>
                  <a:pt x="3475" y="305"/>
                  <a:pt x="3491" y="453"/>
                  <a:pt x="3497" y="469"/>
                </a:cubicBezTo>
                <a:cubicBezTo>
                  <a:pt x="3512" y="505"/>
                  <a:pt x="3502" y="528"/>
                  <a:pt x="3516" y="565"/>
                </a:cubicBezTo>
                <a:cubicBezTo>
                  <a:pt x="3523" y="585"/>
                  <a:pt x="3523" y="705"/>
                  <a:pt x="3529" y="725"/>
                </a:cubicBezTo>
                <a:cubicBezTo>
                  <a:pt x="3533" y="790"/>
                  <a:pt x="3539" y="890"/>
                  <a:pt x="3546" y="953"/>
                </a:cubicBezTo>
                <a:cubicBezTo>
                  <a:pt x="3552" y="1016"/>
                  <a:pt x="3557" y="1218"/>
                  <a:pt x="3570" y="1105"/>
                </a:cubicBezTo>
                <a:cubicBezTo>
                  <a:pt x="3591" y="1170"/>
                  <a:pt x="3598" y="236"/>
                  <a:pt x="3624" y="277"/>
                </a:cubicBezTo>
                <a:cubicBezTo>
                  <a:pt x="3637" y="325"/>
                  <a:pt x="3678" y="829"/>
                  <a:pt x="3697" y="874"/>
                </a:cubicBezTo>
                <a:cubicBezTo>
                  <a:pt x="3700" y="883"/>
                  <a:pt x="3705" y="891"/>
                  <a:pt x="3707" y="902"/>
                </a:cubicBezTo>
                <a:cubicBezTo>
                  <a:pt x="3711" y="917"/>
                  <a:pt x="3720" y="459"/>
                  <a:pt x="3724" y="473"/>
                </a:cubicBezTo>
                <a:cubicBezTo>
                  <a:pt x="3728" y="484"/>
                  <a:pt x="3729" y="965"/>
                  <a:pt x="3734" y="975"/>
                </a:cubicBezTo>
                <a:cubicBezTo>
                  <a:pt x="3750" y="1005"/>
                  <a:pt x="3750" y="494"/>
                  <a:pt x="3767" y="521"/>
                </a:cubicBezTo>
                <a:cubicBezTo>
                  <a:pt x="3775" y="560"/>
                  <a:pt x="3809" y="740"/>
                  <a:pt x="3821" y="773"/>
                </a:cubicBezTo>
                <a:cubicBezTo>
                  <a:pt x="3823" y="782"/>
                  <a:pt x="3821" y="749"/>
                  <a:pt x="3827" y="745"/>
                </a:cubicBezTo>
                <a:cubicBezTo>
                  <a:pt x="3841" y="733"/>
                  <a:pt x="3828" y="758"/>
                  <a:pt x="3827" y="745"/>
                </a:cubicBezTo>
                <a:cubicBezTo>
                  <a:pt x="3814" y="647"/>
                  <a:pt x="3827" y="852"/>
                  <a:pt x="3827" y="761"/>
                </a:cubicBezTo>
                <a:cubicBezTo>
                  <a:pt x="3825" y="676"/>
                  <a:pt x="3827" y="826"/>
                  <a:pt x="3824" y="741"/>
                </a:cubicBezTo>
                <a:cubicBezTo>
                  <a:pt x="3822" y="664"/>
                  <a:pt x="3824" y="847"/>
                  <a:pt x="3824" y="769"/>
                </a:cubicBezTo>
              </a:path>
            </a:pathLst>
          </a:custGeom>
          <a:noFill/>
          <a:ln w="38100" cap="flat" cmpd="sng">
            <a:solidFill>
              <a:srgbClr val="CCEC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3" name="AutoShape 27"/>
          <p:cNvSpPr>
            <a:spLocks/>
          </p:cNvSpPr>
          <p:nvPr/>
        </p:nvSpPr>
        <p:spPr bwMode="auto">
          <a:xfrm rot="-5400000">
            <a:off x="3695700" y="4910138"/>
            <a:ext cx="304800" cy="685800"/>
          </a:xfrm>
          <a:prstGeom prst="rightBrace">
            <a:avLst>
              <a:gd name="adj1" fmla="val 18750"/>
              <a:gd name="adj2" fmla="val 49995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2895600" y="4795838"/>
            <a:ext cx="1828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P-Waves</a:t>
            </a:r>
          </a:p>
        </p:txBody>
      </p:sp>
      <p:sp>
        <p:nvSpPr>
          <p:cNvPr id="34845" name="AutoShape 29"/>
          <p:cNvSpPr>
            <a:spLocks/>
          </p:cNvSpPr>
          <p:nvPr/>
        </p:nvSpPr>
        <p:spPr bwMode="auto">
          <a:xfrm rot="-5400000">
            <a:off x="5143500" y="4833938"/>
            <a:ext cx="304800" cy="838200"/>
          </a:xfrm>
          <a:prstGeom prst="rightBrace">
            <a:avLst>
              <a:gd name="adj1" fmla="val 22917"/>
              <a:gd name="adj2" fmla="val 49995"/>
            </a:avLst>
          </a:prstGeom>
          <a:noFill/>
          <a:ln w="381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4267200" y="4795838"/>
            <a:ext cx="1828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66FF33"/>
                </a:solidFill>
                <a:latin typeface="Arial" charset="0"/>
              </a:rPr>
              <a:t>S-Waves</a:t>
            </a:r>
          </a:p>
        </p:txBody>
      </p:sp>
      <p:sp>
        <p:nvSpPr>
          <p:cNvPr id="34847" name="AutoShape 31"/>
          <p:cNvSpPr>
            <a:spLocks/>
          </p:cNvSpPr>
          <p:nvPr/>
        </p:nvSpPr>
        <p:spPr bwMode="auto">
          <a:xfrm rot="-5400000">
            <a:off x="7391400" y="3652838"/>
            <a:ext cx="381000" cy="2057400"/>
          </a:xfrm>
          <a:prstGeom prst="rightBrace">
            <a:avLst>
              <a:gd name="adj1" fmla="val 45000"/>
              <a:gd name="adj2" fmla="val 49995"/>
            </a:avLst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8" name="Rectangle 32"/>
          <p:cNvSpPr>
            <a:spLocks noChangeArrowheads="1"/>
          </p:cNvSpPr>
          <p:nvPr/>
        </p:nvSpPr>
        <p:spPr bwMode="auto">
          <a:xfrm>
            <a:off x="6629400" y="4262438"/>
            <a:ext cx="1828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FF00"/>
                </a:solidFill>
                <a:latin typeface="Arial" charset="0"/>
              </a:rPr>
              <a:t>Surface-Waves</a:t>
            </a:r>
          </a:p>
        </p:txBody>
      </p:sp>
    </p:spTree>
    <p:extLst>
      <p:ext uri="{BB962C8B-B14F-4D97-AF65-F5344CB8AC3E}">
        <p14:creationId xmlns:p14="http://schemas.microsoft.com/office/powerpoint/2010/main" val="59608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3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93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17919E-6 C -0.00886 0.00069 -0.01754 0.00092 -0.02639 0.00185 C -0.02882 0.00208 -0.0316 0.00138 -0.03334 0.0037 C -0.03438 0.00508 -0.03056 0.00531 -0.02917 0.00555 C -0.01025 0.00716 0.02777 0.00925 0.02777 0.00948 C 0.00625 0.0104 -0.01146 0.01294 -0.03195 0.01849 C -0.00747 0.01942 0.00902 0.0215 0.03333 0.02659 C 0.03524 0.02705 0.03802 0.02335 0.03611 0.02404 C 0.03333 0.0252 0.03073 0.02774 0.02777 0.02774 C 0.00555 0.02844 -0.01667 0.0289 -0.03889 0.02959 C -0.0165 0.03953 0.00868 0.02451 0.02916 0.04254 C 0.01111 0.04393 -0.00695 0.0437 -0.025 0.04624 C -0.05504 0.05063 -0.02066 0.04994 -0.0375 0.04994 " pathEditMode="relative" rAng="0" ptsTypes="fffffffffffff">
                                      <p:cBhvr>
                                        <p:cTn id="14" dur="2000" fill="hold"/>
                                        <p:tgtEl>
                                          <p:spTgt spid="5939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1" y="252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4971E-6 C -0.00885 0.00069 -0.01753 0.00092 -0.02639 0.00185 C -0.02882 0.00208 -0.03159 0.00139 -0.03333 0.0037 C -0.03437 0.00508 -0.03055 0.00532 -0.02916 0.00555 C -0.01024 0.00717 0.02778 0.00925 0.02778 0.00948 C 0.00625 0.0104 -0.01145 0.01295 -0.03194 0.0185 C -0.00746 0.01942 0.00955 0.0148 0.03386 0.01988 C 0.03577 0.02034 0.03802 0.02335 0.03611 0.02404 C 0.03334 0.0252 0.03073 0.02774 0.02778 0.02774 C 0.00556 0.02844 -0.01666 0.0289 -0.03889 0.02959 C -0.01649 0.03954 0.00868 0.02451 0.02917 0.04254 C 0.01111 0.04393 -0.00694 0.0437 -0.025 0.04624 C -0.05503 0.05063 -0.02066 0.04994 -0.0375 0.04994 " pathEditMode="relative" rAng="0" ptsTypes="fffffffffffff">
                                      <p:cBhvr>
                                        <p:cTn id="16" dur="2000" fill="hold"/>
                                        <p:tgtEl>
                                          <p:spTgt spid="5939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1" y="252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300"/>
                                        <p:tgtEl>
                                          <p:spTgt spid="593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04046E-6 L 0.00104 0.08324 " pathEditMode="relative" rAng="0" ptsTypes="AA">
                                      <p:cBhvr>
                                        <p:cTn id="21" dur="1300" fill="hold"/>
                                        <p:tgtEl>
                                          <p:spTgt spid="5939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4162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93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17919E-6 C -0.00886 0.00069 -0.01754 0.00092 -0.02639 0.00185 C -0.02882 0.00208 -0.0316 0.00138 -0.03334 0.0037 C -0.03438 0.00508 -0.03056 0.00531 -0.02917 0.00555 C -0.01025 0.00716 0.02777 0.00925 0.02777 0.00948 C 0.00625 0.0104 -0.01146 0.01294 -0.03195 0.01849 C -0.00747 0.01942 0.00902 0.0215 0.03333 0.02659 C 0.03524 0.02705 0.03802 0.02335 0.03611 0.02404 C 0.03333 0.0252 0.03073 0.02774 0.02777 0.02774 C 0.00555 0.02844 -0.01667 0.0289 -0.03889 0.02959 C -0.0165 0.03953 0.00868 0.02451 0.02916 0.04254 C 0.01111 0.04393 -0.00695 0.0437 -0.025 0.04624 C -0.05504 0.05063 -0.02066 0.04994 -0.0375 0.04994 " pathEditMode="relative" rAng="0" ptsTypes="fffffffffffff">
                                      <p:cBhvr>
                                        <p:cTn id="55" dur="2000" fill="hold"/>
                                        <p:tgtEl>
                                          <p:spTgt spid="5939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1" y="252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4971E-6 C -0.00885 0.00069 -0.01753 0.00092 -0.02639 0.00185 C -0.02882 0.00208 -0.03159 0.00139 -0.03333 0.0037 C -0.03437 0.00508 -0.03055 0.00532 -0.02916 0.00555 C -0.01024 0.00717 0.02778 0.00925 0.02778 0.00948 C 0.00625 0.0104 -0.01145 0.01295 -0.03194 0.0185 C -0.00746 0.01942 0.00955 0.0148 0.03386 0.01988 C 0.03577 0.02034 0.03802 0.02335 0.03611 0.02404 C 0.03334 0.0252 0.03073 0.02774 0.02778 0.02774 C 0.00556 0.02844 -0.01666 0.0289 -0.03889 0.02959 C -0.01649 0.03954 0.00868 0.02451 0.02917 0.04254 C 0.01111 0.04393 -0.00694 0.0437 -0.025 0.04624 C -0.05503 0.05063 -0.02066 0.04994 -0.0375 0.04994 " pathEditMode="relative" rAng="0" ptsTypes="fffffffffffff">
                                      <p:cBhvr>
                                        <p:cTn id="57" dur="2000" fill="hold"/>
                                        <p:tgtEl>
                                          <p:spTgt spid="593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1" y="252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300"/>
                                        <p:tgtEl>
                                          <p:spTgt spid="593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04046E-6 L 0.00104 0.08324 " pathEditMode="relative" rAng="0" ptsTypes="AA">
                                      <p:cBhvr>
                                        <p:cTn id="62" dur="1300" fill="hold"/>
                                        <p:tgtEl>
                                          <p:spTgt spid="5939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4162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93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593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3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593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3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93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0"/>
                                        <p:tgtEl>
                                          <p:spTgt spid="593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593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593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593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593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593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593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0"/>
                                        <p:tgtEl>
                                          <p:spTgt spid="593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5939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5939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5939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5939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5939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5939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5939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23" grpId="0" build="p"/>
      <p:bldP spid="593923" grpId="1" build="p"/>
      <p:bldP spid="593924" grpId="0" animBg="1"/>
      <p:bldP spid="593924" grpId="1" animBg="1"/>
      <p:bldP spid="593925" grpId="0" animBg="1"/>
      <p:bldP spid="593925" grpId="1" animBg="1"/>
      <p:bldP spid="593926" grpId="0" animBg="1"/>
      <p:bldP spid="593926" grpId="1" animBg="1"/>
      <p:bldP spid="593926" grpId="2" animBg="1"/>
      <p:bldP spid="593926" grpId="3" animBg="1"/>
      <p:bldP spid="593927" grpId="0" animBg="1"/>
      <p:bldP spid="593928" grpId="0" animBg="1"/>
      <p:bldP spid="593929" grpId="0" animBg="1"/>
      <p:bldP spid="593930" grpId="0" animBg="1"/>
      <p:bldP spid="593931" grpId="0" animBg="1"/>
      <p:bldP spid="593931" grpId="1" animBg="1"/>
      <p:bldP spid="593932" grpId="0" animBg="1"/>
      <p:bldP spid="593932" grpId="1" animBg="1"/>
      <p:bldP spid="593933" grpId="0" animBg="1"/>
      <p:bldP spid="593933" grpId="1" animBg="1"/>
      <p:bldP spid="593933" grpId="2" animBg="1"/>
      <p:bldP spid="593934" grpId="0" animBg="1"/>
      <p:bldP spid="593935" grpId="0" animBg="1"/>
      <p:bldP spid="593936" grpId="0" animBg="1"/>
      <p:bldP spid="593937" grpId="0" animBg="1"/>
      <p:bldP spid="593938" grpId="0" build="p"/>
      <p:bldP spid="593939" grpId="0" animBg="1"/>
      <p:bldP spid="593939" grpId="1" animBg="1"/>
      <p:bldP spid="593940" grpId="0" animBg="1"/>
      <p:bldP spid="593940" grpId="1" animBg="1"/>
      <p:bldP spid="593941" grpId="0"/>
      <p:bldP spid="593941" grpId="1"/>
      <p:bldP spid="593942" grpId="0" animBg="1"/>
      <p:bldP spid="593942" grpId="1" animBg="1"/>
      <p:bldP spid="593943" grpId="0"/>
      <p:bldP spid="593943" grpId="1"/>
      <p:bldP spid="593944" grpId="0" animBg="1"/>
      <p:bldP spid="593944" grpId="1" animBg="1"/>
      <p:bldP spid="593945" grpId="0"/>
      <p:bldP spid="593945" grpId="1"/>
      <p:bldP spid="59394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Earthquake Seismograph</a:t>
            </a:r>
            <a:endParaRPr lang="en-US" dirty="0"/>
          </a:p>
        </p:txBody>
      </p:sp>
      <p:pic>
        <p:nvPicPr>
          <p:cNvPr id="24578" name="Picture 2" descr="http://www.bgs.ac.uk/discoveringGeology/hazards/earthquakes/images/dia_seismogra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905000"/>
            <a:ext cx="8799401" cy="455969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276600" y="28194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86200" y="1981200"/>
            <a:ext cx="2133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3000" y="27813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8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Earthquake Seismograph</a:t>
            </a:r>
            <a:endParaRPr lang="en-US" dirty="0"/>
          </a:p>
        </p:txBody>
      </p:sp>
      <p:pic>
        <p:nvPicPr>
          <p:cNvPr id="24578" name="Picture 2" descr="http://www.bgs.ac.uk/discoveringGeology/hazards/earthquakes/images/dia_seismogra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905000"/>
            <a:ext cx="8799401" cy="455969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276600" y="28194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86200" y="1981200"/>
            <a:ext cx="2133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1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Earthquake Seismograph</a:t>
            </a:r>
            <a:endParaRPr lang="en-US" dirty="0"/>
          </a:p>
        </p:txBody>
      </p:sp>
      <p:pic>
        <p:nvPicPr>
          <p:cNvPr id="24578" name="Picture 2" descr="http://www.bgs.ac.uk/discoveringGeology/hazards/earthquakes/images/dia_seismogra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905000"/>
            <a:ext cx="8799401" cy="455969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962400" y="1981200"/>
            <a:ext cx="2133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9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Volcano Project: Due 10/6</a:t>
            </a:r>
          </a:p>
          <a:p>
            <a:r>
              <a:rPr lang="en-US" dirty="0" smtClean="0"/>
              <a:t>Volcano Quiz Tomorrow</a:t>
            </a:r>
          </a:p>
          <a:p>
            <a:r>
              <a:rPr lang="en-US" dirty="0" smtClean="0"/>
              <a:t>Midterm 10/9 or 10/10</a:t>
            </a:r>
          </a:p>
        </p:txBody>
      </p:sp>
    </p:spTree>
    <p:extLst>
      <p:ext uri="{BB962C8B-B14F-4D97-AF65-F5344CB8AC3E}">
        <p14:creationId xmlns:p14="http://schemas.microsoft.com/office/powerpoint/2010/main" val="107283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Earthquake Seismograph</a:t>
            </a:r>
            <a:endParaRPr lang="en-US" dirty="0"/>
          </a:p>
        </p:txBody>
      </p:sp>
      <p:pic>
        <p:nvPicPr>
          <p:cNvPr id="24578" name="Picture 2" descr="http://www.bgs.ac.uk/discoveringGeology/hazards/earthquakes/images/dia_seismogra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905000"/>
            <a:ext cx="8799401" cy="45596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113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Slinky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1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Earthquakes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does earthquakes affect our lives?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86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be able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/>
          </a:bodyPr>
          <a:lstStyle/>
          <a:p>
            <a:r>
              <a:rPr lang="en-US" dirty="0"/>
              <a:t>Define what an earthquake is</a:t>
            </a:r>
          </a:p>
          <a:p>
            <a:r>
              <a:rPr lang="en-US" dirty="0"/>
              <a:t>Interpret a graph referring to elastic and plastic deformation</a:t>
            </a:r>
          </a:p>
          <a:p>
            <a:r>
              <a:rPr lang="en-US" dirty="0"/>
              <a:t>Diagram and explain what the three types of faults are and the anatomy of a fault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30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Earth’s Plates</a:t>
            </a:r>
            <a:endParaRPr lang="en-US" dirty="0"/>
          </a:p>
        </p:txBody>
      </p:sp>
      <p:pic>
        <p:nvPicPr>
          <p:cNvPr id="2050" name="Picture 2" descr="File:Plates tect2 en.sv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0"/>
            <a:ext cx="7315200" cy="49406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9863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Earthquake Map</a:t>
            </a:r>
            <a:endParaRPr lang="en-US" dirty="0"/>
          </a:p>
        </p:txBody>
      </p:sp>
      <p:pic>
        <p:nvPicPr>
          <p:cNvPr id="1028" name="Picture 4" descr="http://pubs.usgs.gov/gip/earthq4/worldmap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357" y="1600200"/>
            <a:ext cx="6485286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6188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they similar?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56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Earth’s Plates</a:t>
            </a:r>
            <a:endParaRPr lang="en-US" dirty="0"/>
          </a:p>
        </p:txBody>
      </p:sp>
      <p:pic>
        <p:nvPicPr>
          <p:cNvPr id="2050" name="Picture 2" descr="File:Plates tect2 en.sv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0"/>
            <a:ext cx="7315200" cy="4940617"/>
          </a:xfrm>
          <a:prstGeom prst="rect">
            <a:avLst/>
          </a:prstGeom>
          <a:noFill/>
        </p:spPr>
      </p:pic>
      <p:pic>
        <p:nvPicPr>
          <p:cNvPr id="4" name="Picture 4" descr="http://pubs.usgs.gov/gip/earthq4/worldmap.gif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C5B1AA"/>
              </a:clrFrom>
              <a:clrTo>
                <a:srgbClr val="C5B1AA">
                  <a:alpha val="0"/>
                </a:srgbClr>
              </a:clrTo>
            </a:clrChange>
            <a:alphaModFix amt="71000"/>
          </a:blip>
          <a:srcRect l="8949" t="19569" r="13023" b="5106"/>
          <a:stretch/>
        </p:blipFill>
        <p:spPr bwMode="auto">
          <a:xfrm>
            <a:off x="717367" y="1417637"/>
            <a:ext cx="7512233" cy="46514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676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they similar?</a:t>
            </a:r>
            <a:endParaRPr lang="en-US" dirty="0"/>
          </a:p>
        </p:txBody>
      </p:sp>
      <p:pic>
        <p:nvPicPr>
          <p:cNvPr id="4" name="Content Placeholder 3" descr="220px-Kool_Aid_Man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3429000"/>
            <a:ext cx="2794000" cy="3200400"/>
          </a:xfrm>
        </p:spPr>
      </p:pic>
      <p:sp>
        <p:nvSpPr>
          <p:cNvPr id="6" name="Oval Callout 5"/>
          <p:cNvSpPr/>
          <p:nvPr/>
        </p:nvSpPr>
        <p:spPr>
          <a:xfrm>
            <a:off x="3200400" y="1752600"/>
            <a:ext cx="5029200" cy="25908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67200" y="2057400"/>
            <a:ext cx="32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OH YEAH!!!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60948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1737</TotalTime>
  <Words>360</Words>
  <Application>Microsoft Office PowerPoint</Application>
  <PresentationFormat>On-screen Show (4:3)</PresentationFormat>
  <Paragraphs>62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Daily Routine</vt:lpstr>
      <vt:lpstr>Earth Science Announcements</vt:lpstr>
      <vt:lpstr>Introduction to Earthquakes</vt:lpstr>
      <vt:lpstr>I will be able to…</vt:lpstr>
      <vt:lpstr>Earth’s Plates</vt:lpstr>
      <vt:lpstr>Earthquake Map</vt:lpstr>
      <vt:lpstr>Are they similar?</vt:lpstr>
      <vt:lpstr>Earth’s Plates</vt:lpstr>
      <vt:lpstr>Are they similar?</vt:lpstr>
      <vt:lpstr>What are Earthquakes?</vt:lpstr>
      <vt:lpstr>What are Earthquakes?</vt:lpstr>
      <vt:lpstr>Earth’s Plates</vt:lpstr>
      <vt:lpstr>What are Earthquakes?</vt:lpstr>
      <vt:lpstr>What are Earthquakes?</vt:lpstr>
      <vt:lpstr>What are Seismic Waves?</vt:lpstr>
      <vt:lpstr>How do we recording Seismic Waves?</vt:lpstr>
      <vt:lpstr>Earthquake Seismograph</vt:lpstr>
      <vt:lpstr>Earthquake Seismograph</vt:lpstr>
      <vt:lpstr>Earthquake Seismograph</vt:lpstr>
      <vt:lpstr>Earthquake Seismograph</vt:lpstr>
      <vt:lpstr>Slinky Lab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Routine</dc:title>
  <dc:creator>Dat Jones</dc:creator>
  <cp:lastModifiedBy>Hamilton, Grant</cp:lastModifiedBy>
  <cp:revision>5</cp:revision>
  <dcterms:created xsi:type="dcterms:W3CDTF">2014-09-30T02:00:19Z</dcterms:created>
  <dcterms:modified xsi:type="dcterms:W3CDTF">2014-10-02T18:59:19Z</dcterms:modified>
</cp:coreProperties>
</file>