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4" r:id="rId12"/>
    <p:sldId id="267" r:id="rId13"/>
    <p:sldId id="286" r:id="rId14"/>
    <p:sldId id="268" r:id="rId15"/>
    <p:sldId id="269" r:id="rId16"/>
    <p:sldId id="287" r:id="rId17"/>
    <p:sldId id="288" r:id="rId18"/>
    <p:sldId id="289" r:id="rId19"/>
    <p:sldId id="270" r:id="rId20"/>
    <p:sldId id="271" r:id="rId21"/>
    <p:sldId id="272" r:id="rId22"/>
    <p:sldId id="274" r:id="rId23"/>
    <p:sldId id="275" r:id="rId24"/>
    <p:sldId id="278" r:id="rId25"/>
    <p:sldId id="276" r:id="rId26"/>
    <p:sldId id="280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98B7-9553-4E5E-BB35-C8FFB34011A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03EB-FB27-4C87-84EB-FA522AFA3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4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98B7-9553-4E5E-BB35-C8FFB34011A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03EB-FB27-4C87-84EB-FA522AFA3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1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98B7-9553-4E5E-BB35-C8FFB34011A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03EB-FB27-4C87-84EB-FA522AFA3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9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98B7-9553-4E5E-BB35-C8FFB34011A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03EB-FB27-4C87-84EB-FA522AFA3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6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98B7-9553-4E5E-BB35-C8FFB34011A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03EB-FB27-4C87-84EB-FA522AFA3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98B7-9553-4E5E-BB35-C8FFB34011A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03EB-FB27-4C87-84EB-FA522AFA3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2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98B7-9553-4E5E-BB35-C8FFB34011A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03EB-FB27-4C87-84EB-FA522AFA3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9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98B7-9553-4E5E-BB35-C8FFB34011A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03EB-FB27-4C87-84EB-FA522AFA3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98B7-9553-4E5E-BB35-C8FFB34011A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03EB-FB27-4C87-84EB-FA522AFA3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98B7-9553-4E5E-BB35-C8FFB34011A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03EB-FB27-4C87-84EB-FA522AFA3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98B7-9553-4E5E-BB35-C8FFB34011A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03EB-FB27-4C87-84EB-FA522AFA3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1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C98B7-9553-4E5E-BB35-C8FFB34011A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03EB-FB27-4C87-84EB-FA522AFA3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7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Daily Routine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Sit in your appropriate seat quietly</a:t>
            </a:r>
          </a:p>
          <a:p>
            <a:pPr eaLnBrk="1" hangingPunct="1"/>
            <a:r>
              <a:rPr lang="en-US" altLang="en-US" smtClean="0"/>
              <a:t>Have all necessary materials out</a:t>
            </a:r>
          </a:p>
          <a:p>
            <a:pPr eaLnBrk="1" hangingPunct="1"/>
            <a:r>
              <a:rPr lang="en-US" altLang="en-US" smtClean="0"/>
              <a:t>All back packs on the floor</a:t>
            </a:r>
          </a:p>
          <a:p>
            <a:pPr eaLnBrk="1" hangingPunct="1"/>
            <a:r>
              <a:rPr lang="en-US" altLang="en-US" smtClean="0"/>
              <a:t>All cell phones on silent and away in backpacks</a:t>
            </a:r>
          </a:p>
          <a:p>
            <a:pPr eaLnBrk="1" hangingPunct="1"/>
            <a:r>
              <a:rPr lang="en-US" altLang="en-US" smtClean="0"/>
              <a:t>All music devices off and headphones out of your ears</a:t>
            </a:r>
          </a:p>
          <a:p>
            <a:pPr eaLnBrk="1" hangingPunct="1"/>
            <a:r>
              <a:rPr lang="en-US" altLang="en-US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16963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Metric Step Ladder</a:t>
            </a:r>
            <a:endParaRPr lang="en-US" altLang="en-US" sz="2800" i="1" u="sng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371600"/>
            <a:ext cx="9829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114800" y="2895600"/>
            <a:ext cx="8382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/>
              <a:t>Basic Unit:</a:t>
            </a:r>
          </a:p>
          <a:p>
            <a:r>
              <a:rPr lang="en-US" altLang="en-US"/>
              <a:t>Meter,</a:t>
            </a:r>
          </a:p>
          <a:p>
            <a:r>
              <a:rPr lang="en-US" altLang="en-US"/>
              <a:t>Gram,</a:t>
            </a:r>
          </a:p>
          <a:p>
            <a:r>
              <a:rPr lang="en-US" altLang="en-US"/>
              <a:t>Liter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4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Daily Routine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Sit in your appropriate seat quietly</a:t>
            </a:r>
          </a:p>
          <a:p>
            <a:pPr eaLnBrk="1" hangingPunct="1"/>
            <a:r>
              <a:rPr lang="en-US" altLang="en-US" smtClean="0"/>
              <a:t>Have all necessary materials out</a:t>
            </a:r>
          </a:p>
          <a:p>
            <a:pPr eaLnBrk="1" hangingPunct="1"/>
            <a:r>
              <a:rPr lang="en-US" altLang="en-US" smtClean="0"/>
              <a:t>All back packs on the floor</a:t>
            </a:r>
          </a:p>
          <a:p>
            <a:pPr eaLnBrk="1" hangingPunct="1"/>
            <a:r>
              <a:rPr lang="en-US" altLang="en-US" smtClean="0"/>
              <a:t>All cell phones on silent and away in backpacks</a:t>
            </a:r>
          </a:p>
          <a:p>
            <a:pPr eaLnBrk="1" hangingPunct="1"/>
            <a:r>
              <a:rPr lang="en-US" altLang="en-US" smtClean="0"/>
              <a:t>All music devices off and headphones out of your ears</a:t>
            </a:r>
          </a:p>
          <a:p>
            <a:pPr eaLnBrk="1" hangingPunct="1"/>
            <a:r>
              <a:rPr lang="en-US" altLang="en-US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161390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705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Arial Black" charset="0"/>
                <a:ea typeface="+mj-ea"/>
              </a:rPr>
              <a:t>Bell Work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400" dirty="0" smtClean="0">
                <a:solidFill>
                  <a:schemeClr val="tx2"/>
                </a:solidFill>
                <a:ea typeface="+mn-ea"/>
              </a:rPr>
              <a:t>Answer the questions of your choice in complete sentences: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charset="0"/>
              <a:buChar char="ü"/>
              <a:defRPr/>
            </a:pPr>
            <a:r>
              <a:rPr lang="en-US" sz="2800" dirty="0" smtClean="0">
                <a:solidFill>
                  <a:schemeClr val="tx2"/>
                </a:solidFill>
                <a:ea typeface="+mn-ea"/>
              </a:rPr>
              <a:t>What are latitude and longitude lines and what are they used for???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charset="0"/>
              <a:buChar char="ü"/>
              <a:defRPr/>
            </a:pPr>
            <a:endParaRPr lang="en-US" sz="2800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charset="0"/>
              <a:buChar char="ü"/>
              <a:defRPr/>
            </a:pPr>
            <a:r>
              <a:rPr lang="en-US" sz="2800" dirty="0" smtClean="0">
                <a:solidFill>
                  <a:schemeClr val="tx2"/>
                </a:solidFill>
                <a:ea typeface="+mn-ea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</a:rPr>
              <a:t>What are some things we use maps for???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charset="0"/>
              <a:buChar char="ü"/>
              <a:defRPr/>
            </a:pPr>
            <a:endParaRPr 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charset="0"/>
              <a:buChar char="ü"/>
              <a:defRPr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</a:rPr>
              <a:t>Have you ever looked at a map, what sort of things did you notice on the map??????</a:t>
            </a:r>
          </a:p>
          <a:p>
            <a:pPr eaLnBrk="1" hangingPunct="1">
              <a:lnSpc>
                <a:spcPct val="90000"/>
              </a:lnSpc>
              <a:buClr>
                <a:srgbClr val="DDDDDD"/>
              </a:buClr>
              <a:defRPr/>
            </a:pPr>
            <a:endParaRPr 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eaLnBrk="1" hangingPunct="1">
              <a:lnSpc>
                <a:spcPct val="90000"/>
              </a:lnSpc>
              <a:buClr>
                <a:srgbClr val="DDDDDD"/>
              </a:buClr>
              <a:buFontTx/>
              <a:buNone/>
              <a:defRPr/>
            </a:pPr>
            <a:endParaRPr 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eaLnBrk="1" hangingPunct="1">
              <a:lnSpc>
                <a:spcPct val="90000"/>
              </a:lnSpc>
              <a:buClr>
                <a:srgbClr val="DDDDDD"/>
              </a:buClr>
              <a:defRPr/>
            </a:pPr>
            <a:endParaRPr 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400" dirty="0" smtClean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3400" dirty="0" smtClean="0">
              <a:ea typeface="+mn-ea"/>
            </a:endParaRPr>
          </a:p>
        </p:txBody>
      </p:sp>
      <p:pic>
        <p:nvPicPr>
          <p:cNvPr id="4100" name="Picture 4" descr="bog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13347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09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Earth Science Announcements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dirty="0" smtClean="0"/>
              <a:t>Syllabus Signature Sheet</a:t>
            </a:r>
          </a:p>
          <a:p>
            <a:pPr marL="0" indent="0" eaLnBrk="1" hangingPunct="1">
              <a:buFontTx/>
              <a:buNone/>
            </a:pPr>
            <a:endParaRPr lang="en-US" altLang="en-US" dirty="0"/>
          </a:p>
          <a:p>
            <a:pPr marL="0" indent="0" eaLnBrk="1" hangingPunct="1">
              <a:buFontTx/>
              <a:buNone/>
            </a:pPr>
            <a:r>
              <a:rPr lang="en-US" altLang="en-US" dirty="0" smtClean="0"/>
              <a:t>Lab Safety Contract</a:t>
            </a:r>
          </a:p>
          <a:p>
            <a:pPr marL="0" indent="0" eaLnBrk="1" hangingPunct="1">
              <a:buFontTx/>
              <a:buNone/>
            </a:pPr>
            <a:endParaRPr lang="en-US" altLang="en-US" dirty="0"/>
          </a:p>
          <a:p>
            <a:pPr marL="0" indent="0" eaLnBrk="1" hangingPunct="1">
              <a:buFontTx/>
              <a:buNone/>
            </a:pPr>
            <a:r>
              <a:rPr lang="en-US" altLang="en-US" dirty="0" smtClean="0"/>
              <a:t>Quiz on Friday (Metric, Density, and Latitude and </a:t>
            </a:r>
            <a:r>
              <a:rPr lang="en-US" altLang="en-US" dirty="0" smtClean="0"/>
              <a:t>Longitude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373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000099"/>
                </a:solidFill>
                <a:latin typeface="Arial Black" charset="0"/>
                <a:ea typeface="+mj-ea"/>
              </a:rPr>
              <a:t>Maps: Latitude and Longitude</a:t>
            </a:r>
          </a:p>
        </p:txBody>
      </p:sp>
      <p:pic>
        <p:nvPicPr>
          <p:cNvPr id="2054" name="Picture 6" descr="contour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600200"/>
            <a:ext cx="6781800" cy="5257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8" descr="hik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1276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9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</a:rPr>
              <a:t>Topic:</a:t>
            </a:r>
            <a:r>
              <a:rPr lang="en-US" sz="4000" smtClean="0">
                <a:latin typeface="Arial Black" charset="0"/>
                <a:ea typeface="+mj-ea"/>
              </a:rPr>
              <a:t> Latitude and Longitude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smtClean="0">
                <a:ea typeface="+mn-ea"/>
              </a:rPr>
              <a:t>Objectives:</a:t>
            </a:r>
            <a:r>
              <a:rPr lang="en-US" smtClean="0">
                <a:ea typeface="+mn-ea"/>
              </a:rPr>
              <a:t>    </a:t>
            </a:r>
            <a:r>
              <a:rPr lang="en-US" sz="2400" i="1" smtClean="0">
                <a:ea typeface="+mn-ea"/>
              </a:rPr>
              <a:t>Day 1 of 3</a:t>
            </a:r>
          </a:p>
          <a:p>
            <a:pPr eaLnBrk="1" hangingPunct="1">
              <a:defRPr/>
            </a:pPr>
            <a:r>
              <a:rPr lang="en-US" smtClean="0">
                <a:ea typeface="+mn-ea"/>
              </a:rPr>
              <a:t>To know the difference between latitude and longitude</a:t>
            </a:r>
          </a:p>
          <a:p>
            <a:pPr eaLnBrk="1" hangingPunct="1">
              <a:defRPr/>
            </a:pPr>
            <a:r>
              <a:rPr lang="en-US" smtClean="0">
                <a:ea typeface="+mn-ea"/>
              </a:rPr>
              <a:t>To learn how to plot latitude and longitude coordinates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3048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>
                <a:solidFill>
                  <a:schemeClr val="tx2"/>
                </a:solidFill>
                <a:latin typeface="Arial" charset="0"/>
                <a:ea typeface="ＭＳ Ｐゴシック" charset="0"/>
              </a:rPr>
              <a:t>Unit:</a:t>
            </a:r>
            <a:r>
              <a:rPr lang="en-US" sz="4000">
                <a:solidFill>
                  <a:schemeClr val="tx2"/>
                </a:solidFill>
                <a:latin typeface="Arial Black" charset="0"/>
                <a:ea typeface="ＭＳ Ｐゴシック" charset="0"/>
              </a:rPr>
              <a:t> Maps</a:t>
            </a:r>
          </a:p>
        </p:txBody>
      </p:sp>
    </p:spTree>
    <p:extLst>
      <p:ext uri="{BB962C8B-B14F-4D97-AF65-F5344CB8AC3E}">
        <p14:creationId xmlns:p14="http://schemas.microsoft.com/office/powerpoint/2010/main" val="16080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correct cities for the corresponding lines of latitude and longitude.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about Latitude and Longitude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Please do not write on these readings!!!!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are the seven major continents and the four major oceans?</a:t>
            </a:r>
          </a:p>
          <a:p>
            <a:r>
              <a:rPr lang="en-US" dirty="0"/>
              <a:t>How do we break up our Earth into different hemispheres?</a:t>
            </a:r>
          </a:p>
          <a:p>
            <a:r>
              <a:rPr lang="en-US" dirty="0"/>
              <a:t>What are lines of latitude and longitude?</a:t>
            </a:r>
          </a:p>
          <a:p>
            <a:r>
              <a:rPr lang="en-US" dirty="0"/>
              <a:t>What are the 0</a:t>
            </a:r>
            <a:r>
              <a:rPr lang="en-US" baseline="30000" dirty="0"/>
              <a:t>0</a:t>
            </a:r>
            <a:r>
              <a:rPr lang="en-US" dirty="0"/>
              <a:t> lines of latitude and longitude call?</a:t>
            </a:r>
          </a:p>
          <a:p>
            <a:r>
              <a:rPr lang="en-US" dirty="0"/>
              <a:t>What is the significance of Greenwich, England?</a:t>
            </a:r>
          </a:p>
          <a:p>
            <a:r>
              <a:rPr lang="en-US" dirty="0"/>
              <a:t>Compare and contrast a flat map and a Mercator map.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lobe"/>
          <p:cNvPicPr preferRelativeResize="0"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a typeface="+mj-ea"/>
              </a:rPr>
              <a:t>Latitude and Longitude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2971800" cy="48799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ea typeface="+mn-ea"/>
              </a:rPr>
              <a:t>The earth is divided into lots of lines called </a:t>
            </a:r>
            <a:r>
              <a:rPr lang="en-US" sz="3600" b="1" smtClean="0">
                <a:ea typeface="+mn-ea"/>
              </a:rPr>
              <a:t>latitude</a:t>
            </a:r>
            <a:r>
              <a:rPr lang="en-US" sz="3600" smtClean="0">
                <a:ea typeface="+mn-ea"/>
              </a:rPr>
              <a:t> &amp; </a:t>
            </a:r>
            <a:r>
              <a:rPr lang="en-US" sz="3600" b="1" smtClean="0">
                <a:ea typeface="+mn-ea"/>
              </a:rPr>
              <a:t>longitude</a:t>
            </a:r>
            <a:r>
              <a:rPr lang="en-US" smtClean="0">
                <a:ea typeface="+mn-ea"/>
              </a:rPr>
              <a:t> </a:t>
            </a:r>
          </a:p>
        </p:txBody>
      </p:sp>
      <p:sp>
        <p:nvSpPr>
          <p:cNvPr id="184325" name="Freeform 5"/>
          <p:cNvSpPr>
            <a:spLocks/>
          </p:cNvSpPr>
          <p:nvPr/>
        </p:nvSpPr>
        <p:spPr bwMode="auto">
          <a:xfrm>
            <a:off x="3695700" y="3162300"/>
            <a:ext cx="2686050" cy="317500"/>
          </a:xfrm>
          <a:custGeom>
            <a:avLst/>
            <a:gdLst>
              <a:gd name="T0" fmla="*/ 2686050 w 1692"/>
              <a:gd name="T1" fmla="*/ 0 h 200"/>
              <a:gd name="T2" fmla="*/ 2171700 w 1692"/>
              <a:gd name="T3" fmla="*/ 228600 h 200"/>
              <a:gd name="T4" fmla="*/ 1504950 w 1692"/>
              <a:gd name="T5" fmla="*/ 304800 h 200"/>
              <a:gd name="T6" fmla="*/ 990600 w 1692"/>
              <a:gd name="T7" fmla="*/ 304800 h 200"/>
              <a:gd name="T8" fmla="*/ 514350 w 1692"/>
              <a:gd name="T9" fmla="*/ 266700 h 200"/>
              <a:gd name="T10" fmla="*/ 0 w 1692"/>
              <a:gd name="T11" fmla="*/ 114300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92" h="200">
                <a:moveTo>
                  <a:pt x="1692" y="0"/>
                </a:moveTo>
                <a:cubicBezTo>
                  <a:pt x="1638" y="24"/>
                  <a:pt x="1492" y="112"/>
                  <a:pt x="1368" y="144"/>
                </a:cubicBezTo>
                <a:cubicBezTo>
                  <a:pt x="1244" y="176"/>
                  <a:pt x="1072" y="184"/>
                  <a:pt x="948" y="192"/>
                </a:cubicBezTo>
                <a:cubicBezTo>
                  <a:pt x="824" y="200"/>
                  <a:pt x="728" y="196"/>
                  <a:pt x="624" y="192"/>
                </a:cubicBezTo>
                <a:cubicBezTo>
                  <a:pt x="520" y="188"/>
                  <a:pt x="428" y="188"/>
                  <a:pt x="324" y="168"/>
                </a:cubicBezTo>
                <a:cubicBezTo>
                  <a:pt x="220" y="148"/>
                  <a:pt x="68" y="92"/>
                  <a:pt x="0" y="72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26" name="Freeform 6"/>
          <p:cNvSpPr>
            <a:spLocks/>
          </p:cNvSpPr>
          <p:nvPr/>
        </p:nvSpPr>
        <p:spPr bwMode="auto">
          <a:xfrm>
            <a:off x="3581400" y="5334000"/>
            <a:ext cx="3009900" cy="381000"/>
          </a:xfrm>
          <a:custGeom>
            <a:avLst/>
            <a:gdLst>
              <a:gd name="T0" fmla="*/ 3009900 w 1896"/>
              <a:gd name="T1" fmla="*/ 0 h 168"/>
              <a:gd name="T2" fmla="*/ 2171700 w 1896"/>
              <a:gd name="T3" fmla="*/ 326571 h 168"/>
              <a:gd name="T4" fmla="*/ 876300 w 1896"/>
              <a:gd name="T5" fmla="*/ 326571 h 168"/>
              <a:gd name="T6" fmla="*/ 0 w 1896"/>
              <a:gd name="T7" fmla="*/ 54429 h 1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96" h="168">
                <a:moveTo>
                  <a:pt x="1896" y="0"/>
                </a:moveTo>
                <a:cubicBezTo>
                  <a:pt x="1744" y="60"/>
                  <a:pt x="1592" y="120"/>
                  <a:pt x="1368" y="144"/>
                </a:cubicBezTo>
                <a:cubicBezTo>
                  <a:pt x="1144" y="168"/>
                  <a:pt x="780" y="164"/>
                  <a:pt x="552" y="144"/>
                </a:cubicBezTo>
                <a:cubicBezTo>
                  <a:pt x="324" y="124"/>
                  <a:pt x="115" y="49"/>
                  <a:pt x="0" y="24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27" name="Freeform 7"/>
          <p:cNvSpPr>
            <a:spLocks/>
          </p:cNvSpPr>
          <p:nvPr/>
        </p:nvSpPr>
        <p:spPr bwMode="auto">
          <a:xfrm>
            <a:off x="3276600" y="4267200"/>
            <a:ext cx="3584575" cy="390525"/>
          </a:xfrm>
          <a:custGeom>
            <a:avLst/>
            <a:gdLst>
              <a:gd name="T0" fmla="*/ 3581400 w 2258"/>
              <a:gd name="T1" fmla="*/ 0 h 246"/>
              <a:gd name="T2" fmla="*/ 3352800 w 2258"/>
              <a:gd name="T3" fmla="*/ 133350 h 246"/>
              <a:gd name="T4" fmla="*/ 2190750 w 2258"/>
              <a:gd name="T5" fmla="*/ 361950 h 246"/>
              <a:gd name="T6" fmla="*/ 838200 w 2258"/>
              <a:gd name="T7" fmla="*/ 304800 h 246"/>
              <a:gd name="T8" fmla="*/ 171450 w 2258"/>
              <a:gd name="T9" fmla="*/ 133350 h 246"/>
              <a:gd name="T10" fmla="*/ 0 w 2258"/>
              <a:gd name="T11" fmla="*/ 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58" h="246">
                <a:moveTo>
                  <a:pt x="2256" y="0"/>
                </a:moveTo>
                <a:cubicBezTo>
                  <a:pt x="2232" y="14"/>
                  <a:pt x="2258" y="46"/>
                  <a:pt x="2112" y="84"/>
                </a:cubicBezTo>
                <a:cubicBezTo>
                  <a:pt x="1966" y="122"/>
                  <a:pt x="1644" y="210"/>
                  <a:pt x="1380" y="228"/>
                </a:cubicBezTo>
                <a:cubicBezTo>
                  <a:pt x="1116" y="246"/>
                  <a:pt x="740" y="216"/>
                  <a:pt x="528" y="192"/>
                </a:cubicBezTo>
                <a:cubicBezTo>
                  <a:pt x="316" y="168"/>
                  <a:pt x="196" y="116"/>
                  <a:pt x="108" y="84"/>
                </a:cubicBezTo>
                <a:cubicBezTo>
                  <a:pt x="20" y="52"/>
                  <a:pt x="22" y="17"/>
                  <a:pt x="0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28" name="AutoShape 8"/>
          <p:cNvSpPr>
            <a:spLocks noChangeArrowheads="1"/>
          </p:cNvSpPr>
          <p:nvPr/>
        </p:nvSpPr>
        <p:spPr bwMode="auto">
          <a:xfrm>
            <a:off x="6781800" y="3581400"/>
            <a:ext cx="2057400" cy="838200"/>
          </a:xfrm>
          <a:prstGeom prst="leftArrow">
            <a:avLst>
              <a:gd name="adj1" fmla="val 50000"/>
              <a:gd name="adj2" fmla="val 61364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Latitude</a:t>
            </a:r>
          </a:p>
        </p:txBody>
      </p:sp>
      <p:sp>
        <p:nvSpPr>
          <p:cNvPr id="184329" name="AutoShape 9"/>
          <p:cNvSpPr>
            <a:spLocks noChangeArrowheads="1"/>
          </p:cNvSpPr>
          <p:nvPr/>
        </p:nvSpPr>
        <p:spPr bwMode="auto">
          <a:xfrm>
            <a:off x="6781800" y="4343400"/>
            <a:ext cx="1981200" cy="838200"/>
          </a:xfrm>
          <a:prstGeom prst="leftArrow">
            <a:avLst>
              <a:gd name="adj1" fmla="val 50000"/>
              <a:gd name="adj2" fmla="val 59091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Latitude</a:t>
            </a:r>
          </a:p>
        </p:txBody>
      </p:sp>
      <p:sp>
        <p:nvSpPr>
          <p:cNvPr id="184330" name="Line 10"/>
          <p:cNvSpPr>
            <a:spLocks noChangeShapeType="1"/>
          </p:cNvSpPr>
          <p:nvPr/>
        </p:nvSpPr>
        <p:spPr bwMode="auto">
          <a:xfrm>
            <a:off x="5105400" y="2590800"/>
            <a:ext cx="0" cy="3581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</a:endParaRPr>
          </a:p>
        </p:txBody>
      </p:sp>
      <p:sp>
        <p:nvSpPr>
          <p:cNvPr id="184331" name="Freeform 11"/>
          <p:cNvSpPr>
            <a:spLocks/>
          </p:cNvSpPr>
          <p:nvPr/>
        </p:nvSpPr>
        <p:spPr bwMode="auto">
          <a:xfrm>
            <a:off x="3390900" y="2609850"/>
            <a:ext cx="1695450" cy="3543300"/>
          </a:xfrm>
          <a:custGeom>
            <a:avLst/>
            <a:gdLst>
              <a:gd name="T0" fmla="*/ 1695450 w 1068"/>
              <a:gd name="T1" fmla="*/ 0 h 2232"/>
              <a:gd name="T2" fmla="*/ 1123950 w 1068"/>
              <a:gd name="T3" fmla="*/ 209550 h 2232"/>
              <a:gd name="T4" fmla="*/ 647700 w 1068"/>
              <a:gd name="T5" fmla="*/ 514350 h 2232"/>
              <a:gd name="T6" fmla="*/ 114300 w 1068"/>
              <a:gd name="T7" fmla="*/ 1276350 h 2232"/>
              <a:gd name="T8" fmla="*/ 38100 w 1068"/>
              <a:gd name="T9" fmla="*/ 2038350 h 2232"/>
              <a:gd name="T10" fmla="*/ 342900 w 1068"/>
              <a:gd name="T11" fmla="*/ 2724150 h 2232"/>
              <a:gd name="T12" fmla="*/ 952500 w 1068"/>
              <a:gd name="T13" fmla="*/ 3257550 h 2232"/>
              <a:gd name="T14" fmla="*/ 1409700 w 1068"/>
              <a:gd name="T15" fmla="*/ 3486150 h 2232"/>
              <a:gd name="T16" fmla="*/ 1657350 w 1068"/>
              <a:gd name="T17" fmla="*/ 3543300 h 22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8" h="2232">
                <a:moveTo>
                  <a:pt x="1068" y="0"/>
                </a:moveTo>
                <a:cubicBezTo>
                  <a:pt x="1008" y="22"/>
                  <a:pt x="818" y="78"/>
                  <a:pt x="708" y="132"/>
                </a:cubicBezTo>
                <a:cubicBezTo>
                  <a:pt x="598" y="186"/>
                  <a:pt x="514" y="212"/>
                  <a:pt x="408" y="324"/>
                </a:cubicBezTo>
                <a:cubicBezTo>
                  <a:pt x="302" y="436"/>
                  <a:pt x="136" y="644"/>
                  <a:pt x="72" y="804"/>
                </a:cubicBezTo>
                <a:cubicBezTo>
                  <a:pt x="8" y="964"/>
                  <a:pt x="0" y="1132"/>
                  <a:pt x="24" y="1284"/>
                </a:cubicBezTo>
                <a:cubicBezTo>
                  <a:pt x="48" y="1436"/>
                  <a:pt x="120" y="1588"/>
                  <a:pt x="216" y="1716"/>
                </a:cubicBezTo>
                <a:cubicBezTo>
                  <a:pt x="312" y="1844"/>
                  <a:pt x="488" y="1972"/>
                  <a:pt x="600" y="2052"/>
                </a:cubicBezTo>
                <a:cubicBezTo>
                  <a:pt x="712" y="2132"/>
                  <a:pt x="814" y="2166"/>
                  <a:pt x="888" y="2196"/>
                </a:cubicBezTo>
                <a:cubicBezTo>
                  <a:pt x="962" y="2226"/>
                  <a:pt x="1012" y="2225"/>
                  <a:pt x="1044" y="2232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32" name="Freeform 12"/>
          <p:cNvSpPr>
            <a:spLocks/>
          </p:cNvSpPr>
          <p:nvPr/>
        </p:nvSpPr>
        <p:spPr bwMode="auto">
          <a:xfrm>
            <a:off x="5086350" y="2609850"/>
            <a:ext cx="1695450" cy="3524250"/>
          </a:xfrm>
          <a:custGeom>
            <a:avLst/>
            <a:gdLst>
              <a:gd name="T0" fmla="*/ 76200 w 1068"/>
              <a:gd name="T1" fmla="*/ 0 h 2220"/>
              <a:gd name="T2" fmla="*/ 723900 w 1068"/>
              <a:gd name="T3" fmla="*/ 247650 h 2220"/>
              <a:gd name="T4" fmla="*/ 1123950 w 1068"/>
              <a:gd name="T5" fmla="*/ 514350 h 2220"/>
              <a:gd name="T6" fmla="*/ 1587500 w 1068"/>
              <a:gd name="T7" fmla="*/ 1257300 h 2220"/>
              <a:gd name="T8" fmla="*/ 1658938 w 1068"/>
              <a:gd name="T9" fmla="*/ 2019300 h 2220"/>
              <a:gd name="T10" fmla="*/ 1371600 w 1068"/>
              <a:gd name="T11" fmla="*/ 2705100 h 2220"/>
              <a:gd name="T12" fmla="*/ 796925 w 1068"/>
              <a:gd name="T13" fmla="*/ 3238500 h 2220"/>
              <a:gd name="T14" fmla="*/ 365125 w 1068"/>
              <a:gd name="T15" fmla="*/ 3467100 h 2220"/>
              <a:gd name="T16" fmla="*/ 0 w 1068"/>
              <a:gd name="T17" fmla="*/ 3524250 h 22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8" h="2220">
                <a:moveTo>
                  <a:pt x="48" y="0"/>
                </a:moveTo>
                <a:cubicBezTo>
                  <a:pt x="116" y="26"/>
                  <a:pt x="346" y="102"/>
                  <a:pt x="456" y="156"/>
                </a:cubicBezTo>
                <a:cubicBezTo>
                  <a:pt x="566" y="210"/>
                  <a:pt x="617" y="218"/>
                  <a:pt x="708" y="324"/>
                </a:cubicBezTo>
                <a:cubicBezTo>
                  <a:pt x="799" y="430"/>
                  <a:pt x="944" y="634"/>
                  <a:pt x="1000" y="792"/>
                </a:cubicBezTo>
                <a:cubicBezTo>
                  <a:pt x="1056" y="950"/>
                  <a:pt x="1068" y="1120"/>
                  <a:pt x="1045" y="1272"/>
                </a:cubicBezTo>
                <a:cubicBezTo>
                  <a:pt x="1023" y="1424"/>
                  <a:pt x="955" y="1576"/>
                  <a:pt x="864" y="1704"/>
                </a:cubicBezTo>
                <a:cubicBezTo>
                  <a:pt x="774" y="1832"/>
                  <a:pt x="607" y="1960"/>
                  <a:pt x="502" y="2040"/>
                </a:cubicBezTo>
                <a:cubicBezTo>
                  <a:pt x="396" y="2120"/>
                  <a:pt x="314" y="2154"/>
                  <a:pt x="230" y="2184"/>
                </a:cubicBezTo>
                <a:cubicBezTo>
                  <a:pt x="146" y="2214"/>
                  <a:pt x="48" y="2213"/>
                  <a:pt x="0" y="22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33" name="Freeform 13"/>
          <p:cNvSpPr>
            <a:spLocks/>
          </p:cNvSpPr>
          <p:nvPr/>
        </p:nvSpPr>
        <p:spPr bwMode="auto">
          <a:xfrm>
            <a:off x="5105400" y="2590800"/>
            <a:ext cx="838200" cy="3524250"/>
          </a:xfrm>
          <a:custGeom>
            <a:avLst/>
            <a:gdLst>
              <a:gd name="T0" fmla="*/ 0 w 528"/>
              <a:gd name="T1" fmla="*/ 0 h 2220"/>
              <a:gd name="T2" fmla="*/ 522288 w 528"/>
              <a:gd name="T3" fmla="*/ 495300 h 2220"/>
              <a:gd name="T4" fmla="*/ 782638 w 528"/>
              <a:gd name="T5" fmla="*/ 1257300 h 2220"/>
              <a:gd name="T6" fmla="*/ 819150 w 528"/>
              <a:gd name="T7" fmla="*/ 2019300 h 2220"/>
              <a:gd name="T8" fmla="*/ 669925 w 528"/>
              <a:gd name="T9" fmla="*/ 2705100 h 2220"/>
              <a:gd name="T10" fmla="*/ 373063 w 528"/>
              <a:gd name="T11" fmla="*/ 3238500 h 2220"/>
              <a:gd name="T12" fmla="*/ 149225 w 528"/>
              <a:gd name="T13" fmla="*/ 3467100 h 2220"/>
              <a:gd name="T14" fmla="*/ 38100 w 528"/>
              <a:gd name="T15" fmla="*/ 3524250 h 22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8" h="2220">
                <a:moveTo>
                  <a:pt x="0" y="0"/>
                </a:moveTo>
                <a:cubicBezTo>
                  <a:pt x="55" y="54"/>
                  <a:pt x="246" y="180"/>
                  <a:pt x="329" y="312"/>
                </a:cubicBezTo>
                <a:cubicBezTo>
                  <a:pt x="411" y="444"/>
                  <a:pt x="462" y="632"/>
                  <a:pt x="493" y="792"/>
                </a:cubicBezTo>
                <a:cubicBezTo>
                  <a:pt x="524" y="952"/>
                  <a:pt x="528" y="1120"/>
                  <a:pt x="516" y="1272"/>
                </a:cubicBezTo>
                <a:cubicBezTo>
                  <a:pt x="505" y="1424"/>
                  <a:pt x="470" y="1576"/>
                  <a:pt x="422" y="1704"/>
                </a:cubicBezTo>
                <a:cubicBezTo>
                  <a:pt x="376" y="1832"/>
                  <a:pt x="289" y="1960"/>
                  <a:pt x="235" y="2040"/>
                </a:cubicBezTo>
                <a:cubicBezTo>
                  <a:pt x="180" y="2120"/>
                  <a:pt x="129" y="2154"/>
                  <a:pt x="94" y="2184"/>
                </a:cubicBezTo>
                <a:cubicBezTo>
                  <a:pt x="59" y="2214"/>
                  <a:pt x="39" y="2213"/>
                  <a:pt x="24" y="22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34" name="Freeform 14"/>
          <p:cNvSpPr>
            <a:spLocks/>
          </p:cNvSpPr>
          <p:nvPr/>
        </p:nvSpPr>
        <p:spPr bwMode="auto">
          <a:xfrm>
            <a:off x="4343400" y="2609850"/>
            <a:ext cx="704850" cy="3505200"/>
          </a:xfrm>
          <a:custGeom>
            <a:avLst/>
            <a:gdLst>
              <a:gd name="T0" fmla="*/ 704850 w 444"/>
              <a:gd name="T1" fmla="*/ 0 h 2208"/>
              <a:gd name="T2" fmla="*/ 230188 w 444"/>
              <a:gd name="T3" fmla="*/ 476250 h 2208"/>
              <a:gd name="T4" fmla="*/ 41275 w 444"/>
              <a:gd name="T5" fmla="*/ 1238250 h 2208"/>
              <a:gd name="T6" fmla="*/ 14288 w 444"/>
              <a:gd name="T7" fmla="*/ 2000250 h 2208"/>
              <a:gd name="T8" fmla="*/ 122238 w 444"/>
              <a:gd name="T9" fmla="*/ 2686050 h 2208"/>
              <a:gd name="T10" fmla="*/ 338138 w 444"/>
              <a:gd name="T11" fmla="*/ 3219450 h 2208"/>
              <a:gd name="T12" fmla="*/ 500063 w 444"/>
              <a:gd name="T13" fmla="*/ 3448050 h 2208"/>
              <a:gd name="T14" fmla="*/ 666750 w 444"/>
              <a:gd name="T15" fmla="*/ 3505200 h 22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4" h="2208">
                <a:moveTo>
                  <a:pt x="444" y="0"/>
                </a:moveTo>
                <a:cubicBezTo>
                  <a:pt x="394" y="52"/>
                  <a:pt x="215" y="170"/>
                  <a:pt x="145" y="300"/>
                </a:cubicBezTo>
                <a:cubicBezTo>
                  <a:pt x="75" y="430"/>
                  <a:pt x="48" y="620"/>
                  <a:pt x="26" y="780"/>
                </a:cubicBezTo>
                <a:cubicBezTo>
                  <a:pt x="3" y="940"/>
                  <a:pt x="0" y="1108"/>
                  <a:pt x="9" y="1260"/>
                </a:cubicBezTo>
                <a:cubicBezTo>
                  <a:pt x="17" y="1412"/>
                  <a:pt x="43" y="1564"/>
                  <a:pt x="77" y="1692"/>
                </a:cubicBezTo>
                <a:cubicBezTo>
                  <a:pt x="111" y="1820"/>
                  <a:pt x="174" y="1948"/>
                  <a:pt x="213" y="2028"/>
                </a:cubicBezTo>
                <a:cubicBezTo>
                  <a:pt x="253" y="2108"/>
                  <a:pt x="280" y="2142"/>
                  <a:pt x="315" y="2172"/>
                </a:cubicBezTo>
                <a:cubicBezTo>
                  <a:pt x="350" y="2202"/>
                  <a:pt x="398" y="2201"/>
                  <a:pt x="420" y="2208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35" name="AutoShape 15"/>
          <p:cNvSpPr>
            <a:spLocks noChangeArrowheads="1"/>
          </p:cNvSpPr>
          <p:nvPr/>
        </p:nvSpPr>
        <p:spPr bwMode="auto">
          <a:xfrm rot="16200000">
            <a:off x="3771900" y="1409700"/>
            <a:ext cx="1828800" cy="838200"/>
          </a:xfrm>
          <a:prstGeom prst="leftArrow">
            <a:avLst>
              <a:gd name="adj1" fmla="val 50000"/>
              <a:gd name="adj2" fmla="val 5454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Longitude</a:t>
            </a:r>
          </a:p>
        </p:txBody>
      </p:sp>
      <p:sp>
        <p:nvSpPr>
          <p:cNvPr id="184336" name="AutoShape 16"/>
          <p:cNvSpPr>
            <a:spLocks noChangeArrowheads="1"/>
          </p:cNvSpPr>
          <p:nvPr/>
        </p:nvSpPr>
        <p:spPr bwMode="auto">
          <a:xfrm rot="16200000">
            <a:off x="4610100" y="1409700"/>
            <a:ext cx="1828800" cy="838200"/>
          </a:xfrm>
          <a:prstGeom prst="leftArrow">
            <a:avLst>
              <a:gd name="adj1" fmla="val 50000"/>
              <a:gd name="adj2" fmla="val 5454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Longitude</a:t>
            </a:r>
          </a:p>
        </p:txBody>
      </p:sp>
    </p:spTree>
    <p:extLst>
      <p:ext uri="{BB962C8B-B14F-4D97-AF65-F5344CB8AC3E}">
        <p14:creationId xmlns:p14="http://schemas.microsoft.com/office/powerpoint/2010/main" val="5048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 animBg="1"/>
      <p:bldP spid="184328" grpId="1" animBg="1"/>
      <p:bldP spid="184329" grpId="0" animBg="1"/>
      <p:bldP spid="184329" grpId="1" animBg="1"/>
      <p:bldP spid="184335" grpId="0" animBg="1"/>
      <p:bldP spid="1843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Bell Work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10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Students are trying to figure out the density of two objects their science teacher gave them. They found that object one had a mass of 5 grams and was shaped like a rectangular prism. Its measurements where 5 cm (L) x 2 cm (W) x 1 cm (H). Calculate objects one’s volume and density.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Object two had an irregular shape. The students had to use the displacement method. Their initial volume of water was 20 mL and their final volume was 30 </a:t>
            </a:r>
            <a:r>
              <a:rPr lang="en-US" altLang="en-US" dirty="0" err="1" smtClean="0"/>
              <a:t>mL.</a:t>
            </a:r>
            <a:r>
              <a:rPr lang="en-US" altLang="en-US" dirty="0" smtClean="0"/>
              <a:t> The object also had a mass of 20 grams. Calculate the objects volume and density.</a:t>
            </a:r>
          </a:p>
        </p:txBody>
      </p:sp>
    </p:spTree>
    <p:extLst>
      <p:ext uri="{BB962C8B-B14F-4D97-AF65-F5344CB8AC3E}">
        <p14:creationId xmlns:p14="http://schemas.microsoft.com/office/powerpoint/2010/main" val="21300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latin typeface="Arial Black" charset="0"/>
                <a:ea typeface="+mj-ea"/>
              </a:rPr>
              <a:t>Latitude Lines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58825"/>
            <a:ext cx="899160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ea typeface="+mn-ea"/>
              </a:rPr>
              <a:t>Latitude lines run </a:t>
            </a:r>
            <a:r>
              <a:rPr lang="en-US" sz="3400" dirty="0" smtClean="0">
                <a:ea typeface="+mn-ea"/>
              </a:rPr>
              <a:t>horizontally around the Earth. </a:t>
            </a:r>
            <a:endParaRPr lang="en-US" sz="3400" dirty="0" smtClean="0">
              <a:ea typeface="+mn-ea"/>
            </a:endParaRPr>
          </a:p>
          <a:p>
            <a:pPr eaLnBrk="1" hangingPunct="1">
              <a:defRPr/>
            </a:pPr>
            <a:r>
              <a:rPr lang="en-US" sz="3400" dirty="0" smtClean="0">
                <a:ea typeface="+mn-ea"/>
              </a:rPr>
              <a:t>The lines run parallel to each other and measure distances in </a:t>
            </a:r>
            <a:r>
              <a:rPr lang="en-US" sz="3400" dirty="0" smtClean="0">
                <a:ea typeface="+mn-ea"/>
              </a:rPr>
              <a:t>degrees N or S.</a:t>
            </a:r>
            <a:endParaRPr lang="en-US" sz="3400" dirty="0" smtClean="0">
              <a:ea typeface="+mn-ea"/>
            </a:endParaRPr>
          </a:p>
          <a:p>
            <a:pPr eaLnBrk="1" hangingPunct="1">
              <a:defRPr/>
            </a:pPr>
            <a:r>
              <a:rPr lang="en-US" sz="3400" dirty="0" smtClean="0">
                <a:ea typeface="+mn-ea"/>
              </a:rPr>
              <a:t>The equator is at 0 degrees</a:t>
            </a:r>
            <a:r>
              <a:rPr lang="en-US" dirty="0" smtClean="0">
                <a:ea typeface="+mn-ea"/>
              </a:rPr>
              <a:t> </a:t>
            </a:r>
          </a:p>
        </p:txBody>
      </p:sp>
      <p:pic>
        <p:nvPicPr>
          <p:cNvPr id="6148" name="Picture 4" descr="globe"/>
          <p:cNvPicPr preferRelativeResize="0"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1623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Freeform 5"/>
          <p:cNvSpPr>
            <a:spLocks/>
          </p:cNvSpPr>
          <p:nvPr/>
        </p:nvSpPr>
        <p:spPr bwMode="auto">
          <a:xfrm>
            <a:off x="4000500" y="3695700"/>
            <a:ext cx="2686050" cy="317500"/>
          </a:xfrm>
          <a:custGeom>
            <a:avLst/>
            <a:gdLst>
              <a:gd name="T0" fmla="*/ 2686050 w 1692"/>
              <a:gd name="T1" fmla="*/ 0 h 200"/>
              <a:gd name="T2" fmla="*/ 2171700 w 1692"/>
              <a:gd name="T3" fmla="*/ 228600 h 200"/>
              <a:gd name="T4" fmla="*/ 1504950 w 1692"/>
              <a:gd name="T5" fmla="*/ 304800 h 200"/>
              <a:gd name="T6" fmla="*/ 990600 w 1692"/>
              <a:gd name="T7" fmla="*/ 304800 h 200"/>
              <a:gd name="T8" fmla="*/ 514350 w 1692"/>
              <a:gd name="T9" fmla="*/ 266700 h 200"/>
              <a:gd name="T10" fmla="*/ 0 w 1692"/>
              <a:gd name="T11" fmla="*/ 114300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92" h="200">
                <a:moveTo>
                  <a:pt x="1692" y="0"/>
                </a:moveTo>
                <a:cubicBezTo>
                  <a:pt x="1638" y="24"/>
                  <a:pt x="1492" y="112"/>
                  <a:pt x="1368" y="144"/>
                </a:cubicBezTo>
                <a:cubicBezTo>
                  <a:pt x="1244" y="176"/>
                  <a:pt x="1072" y="184"/>
                  <a:pt x="948" y="192"/>
                </a:cubicBezTo>
                <a:cubicBezTo>
                  <a:pt x="824" y="200"/>
                  <a:pt x="728" y="196"/>
                  <a:pt x="624" y="192"/>
                </a:cubicBezTo>
                <a:cubicBezTo>
                  <a:pt x="520" y="188"/>
                  <a:pt x="428" y="188"/>
                  <a:pt x="324" y="168"/>
                </a:cubicBezTo>
                <a:cubicBezTo>
                  <a:pt x="220" y="148"/>
                  <a:pt x="68" y="92"/>
                  <a:pt x="0" y="72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5350" name="Freeform 6"/>
          <p:cNvSpPr>
            <a:spLocks/>
          </p:cNvSpPr>
          <p:nvPr/>
        </p:nvSpPr>
        <p:spPr bwMode="auto">
          <a:xfrm>
            <a:off x="3886200" y="5867400"/>
            <a:ext cx="3009900" cy="381000"/>
          </a:xfrm>
          <a:custGeom>
            <a:avLst/>
            <a:gdLst>
              <a:gd name="T0" fmla="*/ 3009900 w 1896"/>
              <a:gd name="T1" fmla="*/ 0 h 168"/>
              <a:gd name="T2" fmla="*/ 2171700 w 1896"/>
              <a:gd name="T3" fmla="*/ 326571 h 168"/>
              <a:gd name="T4" fmla="*/ 876300 w 1896"/>
              <a:gd name="T5" fmla="*/ 326571 h 168"/>
              <a:gd name="T6" fmla="*/ 0 w 1896"/>
              <a:gd name="T7" fmla="*/ 54429 h 1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96" h="168">
                <a:moveTo>
                  <a:pt x="1896" y="0"/>
                </a:moveTo>
                <a:cubicBezTo>
                  <a:pt x="1744" y="60"/>
                  <a:pt x="1592" y="120"/>
                  <a:pt x="1368" y="144"/>
                </a:cubicBezTo>
                <a:cubicBezTo>
                  <a:pt x="1144" y="168"/>
                  <a:pt x="780" y="164"/>
                  <a:pt x="552" y="144"/>
                </a:cubicBezTo>
                <a:cubicBezTo>
                  <a:pt x="324" y="124"/>
                  <a:pt x="115" y="49"/>
                  <a:pt x="0" y="24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5351" name="Freeform 7"/>
          <p:cNvSpPr>
            <a:spLocks/>
          </p:cNvSpPr>
          <p:nvPr/>
        </p:nvSpPr>
        <p:spPr bwMode="auto">
          <a:xfrm>
            <a:off x="3581400" y="4800600"/>
            <a:ext cx="3584575" cy="390525"/>
          </a:xfrm>
          <a:custGeom>
            <a:avLst/>
            <a:gdLst>
              <a:gd name="T0" fmla="*/ 3581400 w 2258"/>
              <a:gd name="T1" fmla="*/ 0 h 246"/>
              <a:gd name="T2" fmla="*/ 3352800 w 2258"/>
              <a:gd name="T3" fmla="*/ 133350 h 246"/>
              <a:gd name="T4" fmla="*/ 2190750 w 2258"/>
              <a:gd name="T5" fmla="*/ 361950 h 246"/>
              <a:gd name="T6" fmla="*/ 838200 w 2258"/>
              <a:gd name="T7" fmla="*/ 304800 h 246"/>
              <a:gd name="T8" fmla="*/ 171450 w 2258"/>
              <a:gd name="T9" fmla="*/ 133350 h 246"/>
              <a:gd name="T10" fmla="*/ 0 w 2258"/>
              <a:gd name="T11" fmla="*/ 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58" h="246">
                <a:moveTo>
                  <a:pt x="2256" y="0"/>
                </a:moveTo>
                <a:cubicBezTo>
                  <a:pt x="2232" y="14"/>
                  <a:pt x="2258" y="46"/>
                  <a:pt x="2112" y="84"/>
                </a:cubicBezTo>
                <a:cubicBezTo>
                  <a:pt x="1966" y="122"/>
                  <a:pt x="1644" y="210"/>
                  <a:pt x="1380" y="228"/>
                </a:cubicBezTo>
                <a:cubicBezTo>
                  <a:pt x="1116" y="246"/>
                  <a:pt x="740" y="216"/>
                  <a:pt x="528" y="192"/>
                </a:cubicBezTo>
                <a:cubicBezTo>
                  <a:pt x="316" y="168"/>
                  <a:pt x="196" y="116"/>
                  <a:pt x="108" y="84"/>
                </a:cubicBezTo>
                <a:cubicBezTo>
                  <a:pt x="20" y="52"/>
                  <a:pt x="22" y="17"/>
                  <a:pt x="0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5352" name="AutoShape 8"/>
          <p:cNvSpPr>
            <a:spLocks noChangeArrowheads="1"/>
          </p:cNvSpPr>
          <p:nvPr/>
        </p:nvSpPr>
        <p:spPr bwMode="auto">
          <a:xfrm>
            <a:off x="7086600" y="4114800"/>
            <a:ext cx="2057400" cy="838200"/>
          </a:xfrm>
          <a:prstGeom prst="leftArrow">
            <a:avLst>
              <a:gd name="adj1" fmla="val 50000"/>
              <a:gd name="adj2" fmla="val 61364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Latitude</a:t>
            </a:r>
          </a:p>
        </p:txBody>
      </p:sp>
      <p:sp>
        <p:nvSpPr>
          <p:cNvPr id="185353" name="AutoShape 9"/>
          <p:cNvSpPr>
            <a:spLocks noChangeArrowheads="1"/>
          </p:cNvSpPr>
          <p:nvPr/>
        </p:nvSpPr>
        <p:spPr bwMode="auto">
          <a:xfrm>
            <a:off x="7086600" y="4876800"/>
            <a:ext cx="1981200" cy="838200"/>
          </a:xfrm>
          <a:prstGeom prst="leftArrow">
            <a:avLst>
              <a:gd name="adj1" fmla="val 50000"/>
              <a:gd name="adj2" fmla="val 59091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Latitude</a:t>
            </a:r>
          </a:p>
        </p:txBody>
      </p:sp>
      <p:sp>
        <p:nvSpPr>
          <p:cNvPr id="185354" name="AutoShape 10"/>
          <p:cNvSpPr>
            <a:spLocks noChangeArrowheads="1"/>
          </p:cNvSpPr>
          <p:nvPr/>
        </p:nvSpPr>
        <p:spPr bwMode="auto">
          <a:xfrm>
            <a:off x="7162800" y="4419600"/>
            <a:ext cx="1981200" cy="838200"/>
          </a:xfrm>
          <a:prstGeom prst="leftArrow">
            <a:avLst>
              <a:gd name="adj1" fmla="val 50000"/>
              <a:gd name="adj2" fmla="val 59091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Equator</a:t>
            </a:r>
          </a:p>
        </p:txBody>
      </p:sp>
    </p:spTree>
    <p:extLst>
      <p:ext uri="{BB962C8B-B14F-4D97-AF65-F5344CB8AC3E}">
        <p14:creationId xmlns:p14="http://schemas.microsoft.com/office/powerpoint/2010/main" val="26207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2" grpId="0" animBg="1"/>
      <p:bldP spid="185352" grpId="1" animBg="1"/>
      <p:bldP spid="185353" grpId="0" animBg="1"/>
      <p:bldP spid="185353" grpId="1" animBg="1"/>
      <p:bldP spid="185354" grpId="0" animBg="1"/>
      <p:bldP spid="18535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 Black" charset="0"/>
                <a:ea typeface="+mj-ea"/>
              </a:rPr>
              <a:t>Equator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The </a:t>
            </a:r>
            <a:r>
              <a:rPr lang="en-US" b="1" dirty="0"/>
              <a:t>E</a:t>
            </a:r>
            <a:r>
              <a:rPr lang="en-US" b="1" dirty="0" smtClean="0">
                <a:ea typeface="+mn-ea"/>
              </a:rPr>
              <a:t>quator</a:t>
            </a:r>
            <a:r>
              <a:rPr lang="en-US" dirty="0" smtClean="0">
                <a:ea typeface="+mn-ea"/>
              </a:rPr>
              <a:t> </a:t>
            </a:r>
            <a:r>
              <a:rPr lang="en-US" dirty="0" smtClean="0">
                <a:ea typeface="+mn-ea"/>
              </a:rPr>
              <a:t>is at 0 degrees latitude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All latitude lines run parallel to the equator either </a:t>
            </a:r>
            <a:r>
              <a:rPr lang="en-US" dirty="0" smtClean="0">
                <a:ea typeface="+mn-ea"/>
              </a:rPr>
              <a:t>measure north </a:t>
            </a:r>
            <a:r>
              <a:rPr lang="en-US" dirty="0" smtClean="0">
                <a:ea typeface="+mn-ea"/>
              </a:rPr>
              <a:t>or </a:t>
            </a:r>
            <a:r>
              <a:rPr lang="en-US" dirty="0" smtClean="0">
                <a:ea typeface="+mn-ea"/>
              </a:rPr>
              <a:t>south</a:t>
            </a:r>
          </a:p>
          <a:p>
            <a:pPr eaLnBrk="1" hangingPunct="1">
              <a:defRPr/>
            </a:pPr>
            <a:r>
              <a:rPr lang="en-US" dirty="0" smtClean="0"/>
              <a:t>Poles are the ending line at 90</a:t>
            </a:r>
            <a:r>
              <a:rPr lang="en-US" baseline="30000" dirty="0" smtClean="0"/>
              <a:t>0</a:t>
            </a:r>
            <a:r>
              <a:rPr lang="en-US" dirty="0" smtClean="0">
                <a:ea typeface="+mn-ea"/>
              </a:rPr>
              <a:t> </a:t>
            </a:r>
            <a:endParaRPr lang="en-US" dirty="0" smtClean="0">
              <a:ea typeface="+mn-ea"/>
            </a:endParaRPr>
          </a:p>
        </p:txBody>
      </p:sp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24000"/>
            <a:ext cx="431641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1734" name="Freeform 6"/>
          <p:cNvSpPr>
            <a:spLocks/>
          </p:cNvSpPr>
          <p:nvPr/>
        </p:nvSpPr>
        <p:spPr bwMode="auto">
          <a:xfrm>
            <a:off x="4267200" y="4191000"/>
            <a:ext cx="4106863" cy="482600"/>
          </a:xfrm>
          <a:custGeom>
            <a:avLst/>
            <a:gdLst>
              <a:gd name="T0" fmla="*/ 0 w 2587"/>
              <a:gd name="T1" fmla="*/ 0 h 304"/>
              <a:gd name="T2" fmla="*/ 152400 w 2587"/>
              <a:gd name="T3" fmla="*/ 152400 h 304"/>
              <a:gd name="T4" fmla="*/ 685800 w 2587"/>
              <a:gd name="T5" fmla="*/ 304800 h 304"/>
              <a:gd name="T6" fmla="*/ 1524000 w 2587"/>
              <a:gd name="T7" fmla="*/ 457200 h 304"/>
              <a:gd name="T8" fmla="*/ 2667000 w 2587"/>
              <a:gd name="T9" fmla="*/ 457200 h 304"/>
              <a:gd name="T10" fmla="*/ 3581400 w 2587"/>
              <a:gd name="T11" fmla="*/ 304800 h 304"/>
              <a:gd name="T12" fmla="*/ 4106863 w 2587"/>
              <a:gd name="T13" fmla="*/ 17463 h 3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87" h="304">
                <a:moveTo>
                  <a:pt x="0" y="0"/>
                </a:moveTo>
                <a:cubicBezTo>
                  <a:pt x="12" y="32"/>
                  <a:pt x="24" y="64"/>
                  <a:pt x="96" y="96"/>
                </a:cubicBezTo>
                <a:cubicBezTo>
                  <a:pt x="168" y="128"/>
                  <a:pt x="288" y="160"/>
                  <a:pt x="432" y="192"/>
                </a:cubicBezTo>
                <a:cubicBezTo>
                  <a:pt x="576" y="224"/>
                  <a:pt x="752" y="272"/>
                  <a:pt x="960" y="288"/>
                </a:cubicBezTo>
                <a:cubicBezTo>
                  <a:pt x="1168" y="304"/>
                  <a:pt x="1464" y="304"/>
                  <a:pt x="1680" y="288"/>
                </a:cubicBezTo>
                <a:cubicBezTo>
                  <a:pt x="1896" y="272"/>
                  <a:pt x="2105" y="238"/>
                  <a:pt x="2256" y="192"/>
                </a:cubicBezTo>
                <a:cubicBezTo>
                  <a:pt x="2407" y="146"/>
                  <a:pt x="2518" y="49"/>
                  <a:pt x="2587" y="11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7010400" y="1143000"/>
            <a:ext cx="17526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</a:endParaRP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4114800" y="1143000"/>
            <a:ext cx="21336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44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glob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ea typeface="+mj-ea"/>
              </a:rPr>
              <a:t>Longitude Lines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87680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Longitude lines run north and south.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The lines also run parallel to each other and measure distances in </a:t>
            </a:r>
            <a:r>
              <a:rPr lang="en-US" dirty="0" smtClean="0">
                <a:ea typeface="+mn-ea"/>
              </a:rPr>
              <a:t>degrees East or West. </a:t>
            </a:r>
            <a:endParaRPr lang="en-US" dirty="0" smtClean="0">
              <a:ea typeface="+mn-ea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The </a:t>
            </a:r>
            <a:r>
              <a:rPr lang="en-US" dirty="0" smtClean="0">
                <a:ea typeface="+mn-ea"/>
              </a:rPr>
              <a:t>Prime </a:t>
            </a:r>
            <a:r>
              <a:rPr lang="en-US" dirty="0"/>
              <a:t>M</a:t>
            </a:r>
            <a:r>
              <a:rPr lang="en-US" dirty="0" smtClean="0">
                <a:ea typeface="+mn-ea"/>
              </a:rPr>
              <a:t>eridian </a:t>
            </a:r>
            <a:r>
              <a:rPr lang="en-US" dirty="0" smtClean="0">
                <a:ea typeface="+mn-ea"/>
              </a:rPr>
              <a:t>is at 0 degrees</a:t>
            </a:r>
          </a:p>
        </p:txBody>
      </p:sp>
      <p:sp>
        <p:nvSpPr>
          <p:cNvPr id="187403" name="Line 11"/>
          <p:cNvSpPr>
            <a:spLocks noChangeShapeType="1"/>
          </p:cNvSpPr>
          <p:nvPr/>
        </p:nvSpPr>
        <p:spPr bwMode="auto">
          <a:xfrm>
            <a:off x="7162800" y="2895600"/>
            <a:ext cx="0" cy="3581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</a:endParaRPr>
          </a:p>
        </p:txBody>
      </p:sp>
      <p:sp>
        <p:nvSpPr>
          <p:cNvPr id="187404" name="Freeform 12"/>
          <p:cNvSpPr>
            <a:spLocks/>
          </p:cNvSpPr>
          <p:nvPr/>
        </p:nvSpPr>
        <p:spPr bwMode="auto">
          <a:xfrm>
            <a:off x="5486400" y="2971800"/>
            <a:ext cx="1695450" cy="3543300"/>
          </a:xfrm>
          <a:custGeom>
            <a:avLst/>
            <a:gdLst>
              <a:gd name="T0" fmla="*/ 1695450 w 1068"/>
              <a:gd name="T1" fmla="*/ 0 h 2232"/>
              <a:gd name="T2" fmla="*/ 1123950 w 1068"/>
              <a:gd name="T3" fmla="*/ 209550 h 2232"/>
              <a:gd name="T4" fmla="*/ 647700 w 1068"/>
              <a:gd name="T5" fmla="*/ 514350 h 2232"/>
              <a:gd name="T6" fmla="*/ 114300 w 1068"/>
              <a:gd name="T7" fmla="*/ 1276350 h 2232"/>
              <a:gd name="T8" fmla="*/ 38100 w 1068"/>
              <a:gd name="T9" fmla="*/ 2038350 h 2232"/>
              <a:gd name="T10" fmla="*/ 342900 w 1068"/>
              <a:gd name="T11" fmla="*/ 2724150 h 2232"/>
              <a:gd name="T12" fmla="*/ 952500 w 1068"/>
              <a:gd name="T13" fmla="*/ 3257550 h 2232"/>
              <a:gd name="T14" fmla="*/ 1409700 w 1068"/>
              <a:gd name="T15" fmla="*/ 3486150 h 2232"/>
              <a:gd name="T16" fmla="*/ 1657350 w 1068"/>
              <a:gd name="T17" fmla="*/ 3543300 h 22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8" h="2232">
                <a:moveTo>
                  <a:pt x="1068" y="0"/>
                </a:moveTo>
                <a:cubicBezTo>
                  <a:pt x="1008" y="22"/>
                  <a:pt x="818" y="78"/>
                  <a:pt x="708" y="132"/>
                </a:cubicBezTo>
                <a:cubicBezTo>
                  <a:pt x="598" y="186"/>
                  <a:pt x="514" y="212"/>
                  <a:pt x="408" y="324"/>
                </a:cubicBezTo>
                <a:cubicBezTo>
                  <a:pt x="302" y="436"/>
                  <a:pt x="136" y="644"/>
                  <a:pt x="72" y="804"/>
                </a:cubicBezTo>
                <a:cubicBezTo>
                  <a:pt x="8" y="964"/>
                  <a:pt x="0" y="1132"/>
                  <a:pt x="24" y="1284"/>
                </a:cubicBezTo>
                <a:cubicBezTo>
                  <a:pt x="48" y="1436"/>
                  <a:pt x="120" y="1588"/>
                  <a:pt x="216" y="1716"/>
                </a:cubicBezTo>
                <a:cubicBezTo>
                  <a:pt x="312" y="1844"/>
                  <a:pt x="488" y="1972"/>
                  <a:pt x="600" y="2052"/>
                </a:cubicBezTo>
                <a:cubicBezTo>
                  <a:pt x="712" y="2132"/>
                  <a:pt x="814" y="2166"/>
                  <a:pt x="888" y="2196"/>
                </a:cubicBezTo>
                <a:cubicBezTo>
                  <a:pt x="962" y="2226"/>
                  <a:pt x="1012" y="2225"/>
                  <a:pt x="1044" y="2232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405" name="Freeform 13"/>
          <p:cNvSpPr>
            <a:spLocks/>
          </p:cNvSpPr>
          <p:nvPr/>
        </p:nvSpPr>
        <p:spPr bwMode="auto">
          <a:xfrm>
            <a:off x="7162800" y="2971800"/>
            <a:ext cx="1695450" cy="3524250"/>
          </a:xfrm>
          <a:custGeom>
            <a:avLst/>
            <a:gdLst>
              <a:gd name="T0" fmla="*/ 76200 w 1068"/>
              <a:gd name="T1" fmla="*/ 0 h 2220"/>
              <a:gd name="T2" fmla="*/ 723900 w 1068"/>
              <a:gd name="T3" fmla="*/ 247650 h 2220"/>
              <a:gd name="T4" fmla="*/ 1123950 w 1068"/>
              <a:gd name="T5" fmla="*/ 514350 h 2220"/>
              <a:gd name="T6" fmla="*/ 1587500 w 1068"/>
              <a:gd name="T7" fmla="*/ 1257300 h 2220"/>
              <a:gd name="T8" fmla="*/ 1658938 w 1068"/>
              <a:gd name="T9" fmla="*/ 2019300 h 2220"/>
              <a:gd name="T10" fmla="*/ 1371600 w 1068"/>
              <a:gd name="T11" fmla="*/ 2705100 h 2220"/>
              <a:gd name="T12" fmla="*/ 796925 w 1068"/>
              <a:gd name="T13" fmla="*/ 3238500 h 2220"/>
              <a:gd name="T14" fmla="*/ 365125 w 1068"/>
              <a:gd name="T15" fmla="*/ 3467100 h 2220"/>
              <a:gd name="T16" fmla="*/ 0 w 1068"/>
              <a:gd name="T17" fmla="*/ 3524250 h 22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8" h="2220">
                <a:moveTo>
                  <a:pt x="48" y="0"/>
                </a:moveTo>
                <a:cubicBezTo>
                  <a:pt x="116" y="26"/>
                  <a:pt x="346" y="102"/>
                  <a:pt x="456" y="156"/>
                </a:cubicBezTo>
                <a:cubicBezTo>
                  <a:pt x="566" y="210"/>
                  <a:pt x="617" y="218"/>
                  <a:pt x="708" y="324"/>
                </a:cubicBezTo>
                <a:cubicBezTo>
                  <a:pt x="799" y="430"/>
                  <a:pt x="944" y="634"/>
                  <a:pt x="1000" y="792"/>
                </a:cubicBezTo>
                <a:cubicBezTo>
                  <a:pt x="1056" y="950"/>
                  <a:pt x="1068" y="1120"/>
                  <a:pt x="1045" y="1272"/>
                </a:cubicBezTo>
                <a:cubicBezTo>
                  <a:pt x="1023" y="1424"/>
                  <a:pt x="955" y="1576"/>
                  <a:pt x="864" y="1704"/>
                </a:cubicBezTo>
                <a:cubicBezTo>
                  <a:pt x="774" y="1832"/>
                  <a:pt x="607" y="1960"/>
                  <a:pt x="502" y="2040"/>
                </a:cubicBezTo>
                <a:cubicBezTo>
                  <a:pt x="396" y="2120"/>
                  <a:pt x="314" y="2154"/>
                  <a:pt x="230" y="2184"/>
                </a:cubicBezTo>
                <a:cubicBezTo>
                  <a:pt x="146" y="2214"/>
                  <a:pt x="48" y="2213"/>
                  <a:pt x="0" y="22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406" name="Freeform 14"/>
          <p:cNvSpPr>
            <a:spLocks/>
          </p:cNvSpPr>
          <p:nvPr/>
        </p:nvSpPr>
        <p:spPr bwMode="auto">
          <a:xfrm>
            <a:off x="7162800" y="2971800"/>
            <a:ext cx="838200" cy="3524250"/>
          </a:xfrm>
          <a:custGeom>
            <a:avLst/>
            <a:gdLst>
              <a:gd name="T0" fmla="*/ 0 w 528"/>
              <a:gd name="T1" fmla="*/ 0 h 2220"/>
              <a:gd name="T2" fmla="*/ 522288 w 528"/>
              <a:gd name="T3" fmla="*/ 495300 h 2220"/>
              <a:gd name="T4" fmla="*/ 782638 w 528"/>
              <a:gd name="T5" fmla="*/ 1257300 h 2220"/>
              <a:gd name="T6" fmla="*/ 819150 w 528"/>
              <a:gd name="T7" fmla="*/ 2019300 h 2220"/>
              <a:gd name="T8" fmla="*/ 669925 w 528"/>
              <a:gd name="T9" fmla="*/ 2705100 h 2220"/>
              <a:gd name="T10" fmla="*/ 373063 w 528"/>
              <a:gd name="T11" fmla="*/ 3238500 h 2220"/>
              <a:gd name="T12" fmla="*/ 149225 w 528"/>
              <a:gd name="T13" fmla="*/ 3467100 h 2220"/>
              <a:gd name="T14" fmla="*/ 38100 w 528"/>
              <a:gd name="T15" fmla="*/ 3524250 h 22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8" h="2220">
                <a:moveTo>
                  <a:pt x="0" y="0"/>
                </a:moveTo>
                <a:cubicBezTo>
                  <a:pt x="55" y="54"/>
                  <a:pt x="246" y="180"/>
                  <a:pt x="329" y="312"/>
                </a:cubicBezTo>
                <a:cubicBezTo>
                  <a:pt x="411" y="444"/>
                  <a:pt x="462" y="632"/>
                  <a:pt x="493" y="792"/>
                </a:cubicBezTo>
                <a:cubicBezTo>
                  <a:pt x="524" y="952"/>
                  <a:pt x="528" y="1120"/>
                  <a:pt x="516" y="1272"/>
                </a:cubicBezTo>
                <a:cubicBezTo>
                  <a:pt x="505" y="1424"/>
                  <a:pt x="470" y="1576"/>
                  <a:pt x="422" y="1704"/>
                </a:cubicBezTo>
                <a:cubicBezTo>
                  <a:pt x="376" y="1832"/>
                  <a:pt x="289" y="1960"/>
                  <a:pt x="235" y="2040"/>
                </a:cubicBezTo>
                <a:cubicBezTo>
                  <a:pt x="180" y="2120"/>
                  <a:pt x="129" y="2154"/>
                  <a:pt x="94" y="2184"/>
                </a:cubicBezTo>
                <a:cubicBezTo>
                  <a:pt x="59" y="2214"/>
                  <a:pt x="39" y="2213"/>
                  <a:pt x="24" y="22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407" name="Freeform 15"/>
          <p:cNvSpPr>
            <a:spLocks/>
          </p:cNvSpPr>
          <p:nvPr/>
        </p:nvSpPr>
        <p:spPr bwMode="auto">
          <a:xfrm>
            <a:off x="6400800" y="2971800"/>
            <a:ext cx="704850" cy="3505200"/>
          </a:xfrm>
          <a:custGeom>
            <a:avLst/>
            <a:gdLst>
              <a:gd name="T0" fmla="*/ 704850 w 444"/>
              <a:gd name="T1" fmla="*/ 0 h 2208"/>
              <a:gd name="T2" fmla="*/ 230188 w 444"/>
              <a:gd name="T3" fmla="*/ 476250 h 2208"/>
              <a:gd name="T4" fmla="*/ 41275 w 444"/>
              <a:gd name="T5" fmla="*/ 1238250 h 2208"/>
              <a:gd name="T6" fmla="*/ 14288 w 444"/>
              <a:gd name="T7" fmla="*/ 2000250 h 2208"/>
              <a:gd name="T8" fmla="*/ 122238 w 444"/>
              <a:gd name="T9" fmla="*/ 2686050 h 2208"/>
              <a:gd name="T10" fmla="*/ 338138 w 444"/>
              <a:gd name="T11" fmla="*/ 3219450 h 2208"/>
              <a:gd name="T12" fmla="*/ 500063 w 444"/>
              <a:gd name="T13" fmla="*/ 3448050 h 2208"/>
              <a:gd name="T14" fmla="*/ 666750 w 444"/>
              <a:gd name="T15" fmla="*/ 3505200 h 22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4" h="2208">
                <a:moveTo>
                  <a:pt x="444" y="0"/>
                </a:moveTo>
                <a:cubicBezTo>
                  <a:pt x="394" y="52"/>
                  <a:pt x="215" y="170"/>
                  <a:pt x="145" y="300"/>
                </a:cubicBezTo>
                <a:cubicBezTo>
                  <a:pt x="75" y="430"/>
                  <a:pt x="48" y="620"/>
                  <a:pt x="26" y="780"/>
                </a:cubicBezTo>
                <a:cubicBezTo>
                  <a:pt x="3" y="940"/>
                  <a:pt x="0" y="1108"/>
                  <a:pt x="9" y="1260"/>
                </a:cubicBezTo>
                <a:cubicBezTo>
                  <a:pt x="17" y="1412"/>
                  <a:pt x="43" y="1564"/>
                  <a:pt x="77" y="1692"/>
                </a:cubicBezTo>
                <a:cubicBezTo>
                  <a:pt x="111" y="1820"/>
                  <a:pt x="174" y="1948"/>
                  <a:pt x="213" y="2028"/>
                </a:cubicBezTo>
                <a:cubicBezTo>
                  <a:pt x="253" y="2108"/>
                  <a:pt x="280" y="2142"/>
                  <a:pt x="315" y="2172"/>
                </a:cubicBezTo>
                <a:cubicBezTo>
                  <a:pt x="350" y="2202"/>
                  <a:pt x="398" y="2201"/>
                  <a:pt x="420" y="2208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408" name="AutoShape 16"/>
          <p:cNvSpPr>
            <a:spLocks noChangeArrowheads="1"/>
          </p:cNvSpPr>
          <p:nvPr/>
        </p:nvSpPr>
        <p:spPr bwMode="auto">
          <a:xfrm rot="16200000">
            <a:off x="5753100" y="1790700"/>
            <a:ext cx="1828800" cy="838200"/>
          </a:xfrm>
          <a:prstGeom prst="leftArrow">
            <a:avLst>
              <a:gd name="adj1" fmla="val 50000"/>
              <a:gd name="adj2" fmla="val 5454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Longitude</a:t>
            </a:r>
          </a:p>
        </p:txBody>
      </p:sp>
      <p:sp>
        <p:nvSpPr>
          <p:cNvPr id="187409" name="AutoShape 17"/>
          <p:cNvSpPr>
            <a:spLocks noChangeArrowheads="1"/>
          </p:cNvSpPr>
          <p:nvPr/>
        </p:nvSpPr>
        <p:spPr bwMode="auto">
          <a:xfrm rot="16200000">
            <a:off x="6591300" y="1790700"/>
            <a:ext cx="1828800" cy="838200"/>
          </a:xfrm>
          <a:prstGeom prst="leftArrow">
            <a:avLst>
              <a:gd name="adj1" fmla="val 50000"/>
              <a:gd name="adj2" fmla="val 5454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Longitude</a:t>
            </a:r>
          </a:p>
        </p:txBody>
      </p:sp>
      <p:sp>
        <p:nvSpPr>
          <p:cNvPr id="187410" name="AutoShape 18"/>
          <p:cNvSpPr>
            <a:spLocks noChangeArrowheads="1"/>
          </p:cNvSpPr>
          <p:nvPr/>
        </p:nvSpPr>
        <p:spPr bwMode="auto">
          <a:xfrm rot="16200000">
            <a:off x="5676900" y="1181100"/>
            <a:ext cx="2743200" cy="838200"/>
          </a:xfrm>
          <a:prstGeom prst="leftArrow">
            <a:avLst>
              <a:gd name="adj1" fmla="val 50000"/>
              <a:gd name="adj2" fmla="val 81818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Prime Meridian</a:t>
            </a:r>
          </a:p>
        </p:txBody>
      </p:sp>
    </p:spTree>
    <p:extLst>
      <p:ext uri="{BB962C8B-B14F-4D97-AF65-F5344CB8AC3E}">
        <p14:creationId xmlns:p14="http://schemas.microsoft.com/office/powerpoint/2010/main" val="41171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8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8" grpId="0" animBg="1"/>
      <p:bldP spid="187408" grpId="1" animBg="1"/>
      <p:bldP spid="187409" grpId="0" animBg="1"/>
      <p:bldP spid="187409" grpId="1" animBg="1"/>
      <p:bldP spid="1874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 Black" charset="0"/>
                <a:ea typeface="+mj-ea"/>
              </a:rPr>
              <a:t>Prime Meridian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052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</a:rPr>
              <a:t>The </a:t>
            </a:r>
            <a:r>
              <a:rPr lang="en-US" sz="2400" b="1" dirty="0" smtClean="0">
                <a:ea typeface="+mn-ea"/>
              </a:rPr>
              <a:t>prime meridian</a:t>
            </a:r>
            <a:r>
              <a:rPr lang="en-US" sz="2400" dirty="0" smtClean="0">
                <a:ea typeface="+mn-ea"/>
              </a:rPr>
              <a:t> is 0 degrees longitude.  This imaginary line runs through the United Kingdom, France, Spain, western Africa, and Antarctica.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</a:rPr>
              <a:t>All longitude lines run parallel to the prime </a:t>
            </a:r>
            <a:r>
              <a:rPr lang="en-US" sz="2400" dirty="0" smtClean="0">
                <a:ea typeface="+mn-ea"/>
              </a:rPr>
              <a:t>meridian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Meridians measure to 180 degree East and West of the Prime Meridians</a:t>
            </a:r>
            <a:endParaRPr lang="en-US" sz="2400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ea typeface="+mn-ea"/>
            </a:endParaRPr>
          </a:p>
        </p:txBody>
      </p:sp>
      <p:pic>
        <p:nvPicPr>
          <p:cNvPr id="18842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24000"/>
            <a:ext cx="431641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8433" name="Freeform 17"/>
          <p:cNvSpPr>
            <a:spLocks/>
          </p:cNvSpPr>
          <p:nvPr/>
        </p:nvSpPr>
        <p:spPr bwMode="auto">
          <a:xfrm>
            <a:off x="5753100" y="2057400"/>
            <a:ext cx="571500" cy="4038600"/>
          </a:xfrm>
          <a:custGeom>
            <a:avLst/>
            <a:gdLst>
              <a:gd name="T0" fmla="*/ 571500 w 360"/>
              <a:gd name="T1" fmla="*/ 0 h 2544"/>
              <a:gd name="T2" fmla="*/ 419100 w 360"/>
              <a:gd name="T3" fmla="*/ 152400 h 2544"/>
              <a:gd name="T4" fmla="*/ 266700 w 360"/>
              <a:gd name="T5" fmla="*/ 609600 h 2544"/>
              <a:gd name="T6" fmla="*/ 38100 w 360"/>
              <a:gd name="T7" fmla="*/ 1828800 h 2544"/>
              <a:gd name="T8" fmla="*/ 38100 w 360"/>
              <a:gd name="T9" fmla="*/ 3048000 h 2544"/>
              <a:gd name="T10" fmla="*/ 190500 w 360"/>
              <a:gd name="T11" fmla="*/ 3810000 h 2544"/>
              <a:gd name="T12" fmla="*/ 266700 w 360"/>
              <a:gd name="T13" fmla="*/ 4038600 h 25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0" h="2544">
                <a:moveTo>
                  <a:pt x="360" y="0"/>
                </a:moveTo>
                <a:cubicBezTo>
                  <a:pt x="328" y="16"/>
                  <a:pt x="296" y="32"/>
                  <a:pt x="264" y="96"/>
                </a:cubicBezTo>
                <a:cubicBezTo>
                  <a:pt x="232" y="160"/>
                  <a:pt x="208" y="208"/>
                  <a:pt x="168" y="384"/>
                </a:cubicBezTo>
                <a:cubicBezTo>
                  <a:pt x="128" y="560"/>
                  <a:pt x="48" y="896"/>
                  <a:pt x="24" y="1152"/>
                </a:cubicBezTo>
                <a:cubicBezTo>
                  <a:pt x="0" y="1408"/>
                  <a:pt x="8" y="1712"/>
                  <a:pt x="24" y="1920"/>
                </a:cubicBezTo>
                <a:cubicBezTo>
                  <a:pt x="40" y="2128"/>
                  <a:pt x="96" y="2296"/>
                  <a:pt x="120" y="2400"/>
                </a:cubicBezTo>
                <a:cubicBezTo>
                  <a:pt x="144" y="2504"/>
                  <a:pt x="152" y="2520"/>
                  <a:pt x="168" y="2544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8434" name="Rectangle 18"/>
          <p:cNvSpPr>
            <a:spLocks noChangeArrowheads="1"/>
          </p:cNvSpPr>
          <p:nvPr/>
        </p:nvSpPr>
        <p:spPr bwMode="auto">
          <a:xfrm>
            <a:off x="7467600" y="5791200"/>
            <a:ext cx="17526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65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 Black" charset="0"/>
                <a:ea typeface="+mj-ea"/>
              </a:rPr>
              <a:t>Hemispheres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mtClean="0">
                <a:ea typeface="+mn-ea"/>
              </a:rPr>
              <a:t>By using the equator and prime meridian, we can divide the world into four </a:t>
            </a:r>
            <a:r>
              <a:rPr lang="en-US" sz="4400" b="1" smtClean="0">
                <a:ea typeface="+mn-ea"/>
              </a:rPr>
              <a:t>hemispheres</a:t>
            </a:r>
            <a:r>
              <a:rPr lang="en-US" sz="4400" smtClean="0">
                <a:ea typeface="+mn-ea"/>
              </a:rPr>
              <a:t>, north, south, east, and west. </a:t>
            </a:r>
          </a:p>
        </p:txBody>
      </p:sp>
    </p:spTree>
    <p:extLst>
      <p:ext uri="{BB962C8B-B14F-4D97-AF65-F5344CB8AC3E}">
        <p14:creationId xmlns:p14="http://schemas.microsoft.com/office/powerpoint/2010/main" val="1497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n-ea"/>
            </a:endParaRPr>
          </a:p>
        </p:txBody>
      </p:sp>
      <p:pic>
        <p:nvPicPr>
          <p:cNvPr id="11268" name="Picture 4" descr="World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475"/>
            <a:ext cx="9144000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228600" y="3505200"/>
            <a:ext cx="891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</a:endParaRP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 flipV="1">
            <a:off x="4572000" y="1295400"/>
            <a:ext cx="0" cy="441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n-ea"/>
            </a:endParaRPr>
          </a:p>
        </p:txBody>
      </p:sp>
      <p:pic>
        <p:nvPicPr>
          <p:cNvPr id="15364" name="Picture 4" descr="World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Line 5"/>
          <p:cNvSpPr>
            <a:spLocks noChangeShapeType="1"/>
          </p:cNvSpPr>
          <p:nvPr/>
        </p:nvSpPr>
        <p:spPr bwMode="auto">
          <a:xfrm>
            <a:off x="228600" y="3505200"/>
            <a:ext cx="891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</a:endParaRPr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 flipV="1">
            <a:off x="4572000" y="1295400"/>
            <a:ext cx="0" cy="441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</a:endParaRP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3505200" y="1600200"/>
            <a:ext cx="1981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7200">
                <a:latin typeface="Tahoma" charset="0"/>
                <a:ea typeface="ＭＳ Ｐゴシック" charset="0"/>
              </a:rPr>
              <a:t>N</a:t>
            </a: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3581400" y="3886200"/>
            <a:ext cx="1981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7200">
                <a:latin typeface="Tahoma" charset="0"/>
                <a:ea typeface="ＭＳ Ｐゴシック" charset="0"/>
              </a:rPr>
              <a:t>S</a:t>
            </a:r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1066800" y="2590800"/>
            <a:ext cx="1981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7200">
                <a:latin typeface="Tahoma" charset="0"/>
                <a:ea typeface="ＭＳ Ｐゴシック" charset="0"/>
              </a:rPr>
              <a:t>W</a:t>
            </a: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5715000" y="2743200"/>
            <a:ext cx="1981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7200">
                <a:latin typeface="Tahoma" charset="0"/>
                <a:ea typeface="ＭＳ Ｐゴシック" charset="0"/>
              </a:rPr>
              <a:t>E</a:t>
            </a:r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838200" y="1447800"/>
            <a:ext cx="1981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7200">
                <a:latin typeface="Tahoma" charset="0"/>
                <a:ea typeface="ＭＳ Ｐゴシック" charset="0"/>
              </a:rPr>
              <a:t>NW</a:t>
            </a:r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1066800" y="4191000"/>
            <a:ext cx="1981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7200">
                <a:latin typeface="Tahoma" charset="0"/>
                <a:ea typeface="ＭＳ Ｐゴシック" charset="0"/>
              </a:rPr>
              <a:t>SW</a:t>
            </a:r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5486400" y="1447800"/>
            <a:ext cx="1981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7200">
                <a:latin typeface="Tahoma" charset="0"/>
                <a:ea typeface="ＭＳ Ｐゴシック" charset="0"/>
              </a:rPr>
              <a:t>NE</a:t>
            </a: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5638800" y="3962400"/>
            <a:ext cx="1981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7200">
                <a:latin typeface="Tahoma" charset="0"/>
                <a:ea typeface="ＭＳ Ｐゴシック" charset="0"/>
              </a:rPr>
              <a:t>SE</a:t>
            </a:r>
          </a:p>
        </p:txBody>
      </p:sp>
    </p:spTree>
    <p:extLst>
      <p:ext uri="{BB962C8B-B14F-4D97-AF65-F5344CB8AC3E}">
        <p14:creationId xmlns:p14="http://schemas.microsoft.com/office/powerpoint/2010/main" val="404553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7" grpId="0"/>
      <p:bldP spid="194567" grpId="1"/>
      <p:bldP spid="194568" grpId="0"/>
      <p:bldP spid="194568" grpId="1"/>
      <p:bldP spid="194569" grpId="0"/>
      <p:bldP spid="194569" grpId="1"/>
      <p:bldP spid="194570" grpId="0"/>
      <p:bldP spid="194570" grpId="1"/>
      <p:bldP spid="194571" grpId="0"/>
      <p:bldP spid="194571" grpId="1"/>
      <p:bldP spid="194572" grpId="0"/>
      <p:bldP spid="194572" grpId="1"/>
      <p:bldP spid="194573" grpId="0"/>
      <p:bldP spid="194573" grpId="1"/>
      <p:bldP spid="194574" grpId="0"/>
      <p:bldP spid="19457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ea typeface="+mn-ea"/>
            </a:endParaRPr>
          </a:p>
        </p:txBody>
      </p:sp>
      <p:pic>
        <p:nvPicPr>
          <p:cNvPr id="17412" name="Picture 4" descr="World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3" name="Line 5"/>
          <p:cNvSpPr>
            <a:spLocks noChangeShapeType="1"/>
          </p:cNvSpPr>
          <p:nvPr/>
        </p:nvSpPr>
        <p:spPr bwMode="auto">
          <a:xfrm>
            <a:off x="228600" y="4419600"/>
            <a:ext cx="891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</a:endParaRPr>
          </a:p>
        </p:txBody>
      </p:sp>
      <p:sp>
        <p:nvSpPr>
          <p:cNvPr id="196614" name="Line 6"/>
          <p:cNvSpPr>
            <a:spLocks noChangeShapeType="1"/>
          </p:cNvSpPr>
          <p:nvPr/>
        </p:nvSpPr>
        <p:spPr bwMode="auto">
          <a:xfrm flipV="1">
            <a:off x="4572000" y="1447800"/>
            <a:ext cx="0" cy="5867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</a:endParaRPr>
          </a:p>
        </p:txBody>
      </p:sp>
      <p:sp>
        <p:nvSpPr>
          <p:cNvPr id="196615" name="AutoShape 7"/>
          <p:cNvSpPr>
            <a:spLocks noChangeArrowheads="1"/>
          </p:cNvSpPr>
          <p:nvPr/>
        </p:nvSpPr>
        <p:spPr bwMode="auto">
          <a:xfrm>
            <a:off x="7696200" y="4953000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6616" name="AutoShape 8"/>
          <p:cNvSpPr>
            <a:spLocks noChangeArrowheads="1"/>
          </p:cNvSpPr>
          <p:nvPr/>
        </p:nvSpPr>
        <p:spPr bwMode="auto">
          <a:xfrm>
            <a:off x="1752600" y="2819400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2057400" y="4876800"/>
            <a:ext cx="5867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Lat= 20 degrees South</a:t>
            </a:r>
          </a:p>
          <a:p>
            <a:pPr algn="ctr" eaLnBrk="0" hangingPunct="0">
              <a:defRPr/>
            </a:pPr>
            <a:r>
              <a:rPr lang="en-US" sz="40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Long = 140 degrees East</a:t>
            </a:r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533400" y="2743200"/>
            <a:ext cx="5867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Lat= 40 degrees North</a:t>
            </a:r>
          </a:p>
          <a:p>
            <a:pPr algn="ctr" eaLnBrk="0" hangingPunct="0">
              <a:defRPr/>
            </a:pPr>
            <a:r>
              <a:rPr lang="en-US" sz="40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Long = 120 degrees West</a:t>
            </a:r>
          </a:p>
        </p:txBody>
      </p:sp>
      <p:sp>
        <p:nvSpPr>
          <p:cNvPr id="196620" name="Rectangle 12"/>
          <p:cNvSpPr>
            <a:spLocks noChangeArrowheads="1"/>
          </p:cNvSpPr>
          <p:nvPr/>
        </p:nvSpPr>
        <p:spPr bwMode="auto">
          <a:xfrm>
            <a:off x="0" y="304800"/>
            <a:ext cx="92964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</a:endParaRPr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152400" y="0"/>
            <a:ext cx="899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What is the latitude &amp; longitude for</a:t>
            </a:r>
            <a:r>
              <a:rPr lang="en-US" sz="28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:</a:t>
            </a:r>
          </a:p>
          <a:p>
            <a:pPr algn="ctr" eaLnBrk="0" hangingPunct="0">
              <a:defRPr/>
            </a:pPr>
            <a:r>
              <a:rPr lang="en-US" sz="2800" b="1">
                <a:solidFill>
                  <a:srgbClr val="FF3300"/>
                </a:solidFill>
                <a:latin typeface="Tahoma" charset="0"/>
                <a:ea typeface="ＭＳ Ｐゴシック" charset="0"/>
              </a:rPr>
              <a:t>-Sacramento California</a:t>
            </a:r>
          </a:p>
          <a:p>
            <a:pPr algn="ctr" eaLnBrk="0" hangingPunct="0">
              <a:defRPr/>
            </a:pPr>
            <a:r>
              <a:rPr lang="en-US" sz="2800" b="1">
                <a:solidFill>
                  <a:srgbClr val="FF3300"/>
                </a:solidFill>
                <a:latin typeface="Tahoma" charset="0"/>
                <a:ea typeface="ＭＳ Ｐゴシック" charset="0"/>
              </a:rPr>
              <a:t>-Darwin Australia</a:t>
            </a:r>
          </a:p>
        </p:txBody>
      </p:sp>
    </p:spTree>
    <p:extLst>
      <p:ext uri="{BB962C8B-B14F-4D97-AF65-F5344CB8AC3E}">
        <p14:creationId xmlns:p14="http://schemas.microsoft.com/office/powerpoint/2010/main" val="248996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7" grpId="0"/>
      <p:bldP spid="196617" grpId="1"/>
      <p:bldP spid="196618" grpId="0"/>
      <p:bldP spid="19661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ea typeface="+mn-ea"/>
            </a:endParaRPr>
          </a:p>
        </p:txBody>
      </p:sp>
      <p:pic>
        <p:nvPicPr>
          <p:cNvPr id="18436" name="Picture 4" descr="World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2"/>
          <a:stretch>
            <a:fillRect/>
          </a:stretch>
        </p:blipFill>
        <p:spPr bwMode="auto">
          <a:xfrm>
            <a:off x="0" y="45720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228600" y="4419600"/>
            <a:ext cx="891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</a:endParaRPr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 flipV="1">
            <a:off x="4572000" y="1447800"/>
            <a:ext cx="0" cy="5867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</a:endParaRPr>
          </a:p>
        </p:txBody>
      </p:sp>
      <p:sp>
        <p:nvSpPr>
          <p:cNvPr id="197639" name="AutoShape 7"/>
          <p:cNvSpPr>
            <a:spLocks noChangeArrowheads="1"/>
          </p:cNvSpPr>
          <p:nvPr/>
        </p:nvSpPr>
        <p:spPr bwMode="auto">
          <a:xfrm>
            <a:off x="6248400" y="3276600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7640" name="AutoShape 8"/>
          <p:cNvSpPr>
            <a:spLocks noChangeArrowheads="1"/>
          </p:cNvSpPr>
          <p:nvPr/>
        </p:nvSpPr>
        <p:spPr bwMode="auto">
          <a:xfrm>
            <a:off x="2743200" y="4724400"/>
            <a:ext cx="304800" cy="304800"/>
          </a:xfrm>
          <a:custGeom>
            <a:avLst/>
            <a:gdLst>
              <a:gd name="T0" fmla="*/ 0 w 304800"/>
              <a:gd name="T1" fmla="*/ 116423 h 304800"/>
              <a:gd name="T2" fmla="*/ 116424 w 304800"/>
              <a:gd name="T3" fmla="*/ 116424 h 304800"/>
              <a:gd name="T4" fmla="*/ 152400 w 304800"/>
              <a:gd name="T5" fmla="*/ 0 h 304800"/>
              <a:gd name="T6" fmla="*/ 188376 w 304800"/>
              <a:gd name="T7" fmla="*/ 116424 h 304800"/>
              <a:gd name="T8" fmla="*/ 304800 w 304800"/>
              <a:gd name="T9" fmla="*/ 116423 h 304800"/>
              <a:gd name="T10" fmla="*/ 210611 w 304800"/>
              <a:gd name="T11" fmla="*/ 188376 h 304800"/>
              <a:gd name="T12" fmla="*/ 246588 w 304800"/>
              <a:gd name="T13" fmla="*/ 304799 h 304800"/>
              <a:gd name="T14" fmla="*/ 152400 w 304800"/>
              <a:gd name="T15" fmla="*/ 232845 h 304800"/>
              <a:gd name="T16" fmla="*/ 58212 w 304800"/>
              <a:gd name="T17" fmla="*/ 304799 h 304800"/>
              <a:gd name="T18" fmla="*/ 94189 w 304800"/>
              <a:gd name="T19" fmla="*/ 188376 h 304800"/>
              <a:gd name="T20" fmla="*/ 0 w 304800"/>
              <a:gd name="T21" fmla="*/ 116423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4800" h="304800">
                <a:moveTo>
                  <a:pt x="0" y="116423"/>
                </a:moveTo>
                <a:lnTo>
                  <a:pt x="116424" y="116424"/>
                </a:lnTo>
                <a:lnTo>
                  <a:pt x="152400" y="0"/>
                </a:lnTo>
                <a:lnTo>
                  <a:pt x="188376" y="116424"/>
                </a:lnTo>
                <a:lnTo>
                  <a:pt x="304800" y="116423"/>
                </a:lnTo>
                <a:lnTo>
                  <a:pt x="210611" y="188376"/>
                </a:lnTo>
                <a:lnTo>
                  <a:pt x="246588" y="304799"/>
                </a:lnTo>
                <a:lnTo>
                  <a:pt x="152400" y="232845"/>
                </a:lnTo>
                <a:lnTo>
                  <a:pt x="58212" y="304799"/>
                </a:lnTo>
                <a:lnTo>
                  <a:pt x="94189" y="188376"/>
                </a:lnTo>
                <a:lnTo>
                  <a:pt x="0" y="1164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914400" y="4876800"/>
            <a:ext cx="5867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Lat= 10 degrees South</a:t>
            </a:r>
          </a:p>
          <a:p>
            <a:pPr algn="ctr" eaLnBrk="0" hangingPunct="0">
              <a:defRPr/>
            </a:pPr>
            <a:r>
              <a:rPr lang="en-US" sz="40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Long = 70 degrees West</a:t>
            </a: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3124200" y="1066800"/>
            <a:ext cx="5867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Lat= 30 degrees North</a:t>
            </a:r>
          </a:p>
          <a:p>
            <a:pPr algn="ctr" eaLnBrk="0" hangingPunct="0">
              <a:defRPr/>
            </a:pPr>
            <a:r>
              <a:rPr lang="en-US" sz="40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Long = 80 degrees East</a:t>
            </a:r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auto">
          <a:xfrm>
            <a:off x="0" y="304800"/>
            <a:ext cx="92964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</a:endParaRPr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What is the latitude &amp; longitude for</a:t>
            </a:r>
            <a:r>
              <a:rPr lang="en-US" sz="2800" b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:</a:t>
            </a:r>
          </a:p>
          <a:p>
            <a:pPr algn="ctr" eaLnBrk="0" hangingPunct="0">
              <a:defRPr/>
            </a:pPr>
            <a:r>
              <a:rPr lang="en-US" sz="2800" b="1">
                <a:solidFill>
                  <a:srgbClr val="FF3300"/>
                </a:solidFill>
                <a:latin typeface="Tahoma" charset="0"/>
                <a:ea typeface="ＭＳ Ｐゴシック" charset="0"/>
              </a:rPr>
              <a:t>-Mount Everest</a:t>
            </a:r>
          </a:p>
          <a:p>
            <a:pPr algn="ctr" eaLnBrk="0" hangingPunct="0">
              <a:defRPr/>
            </a:pPr>
            <a:r>
              <a:rPr lang="en-US" sz="2800" b="1">
                <a:solidFill>
                  <a:srgbClr val="FF3300"/>
                </a:solidFill>
                <a:latin typeface="Tahoma" charset="0"/>
                <a:ea typeface="ＭＳ Ｐゴシック" charset="0"/>
              </a:rPr>
              <a:t>-Lima Peru</a:t>
            </a:r>
          </a:p>
          <a:p>
            <a:pPr algn="ctr" eaLnBrk="0" hangingPunct="0">
              <a:defRPr/>
            </a:pPr>
            <a:endParaRPr lang="en-US" sz="2800" b="1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1" grpId="0"/>
      <p:bldP spid="197641" grpId="1"/>
      <p:bldP spid="197642" grpId="0"/>
      <p:bldP spid="1976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Earth Science Announcements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altLang="en-US" dirty="0" smtClean="0"/>
              <a:t>Syllabus Signature Sheet</a:t>
            </a:r>
          </a:p>
          <a:p>
            <a:pPr marL="0" indent="0" eaLnBrk="1" hangingPunct="1">
              <a:buFontTx/>
              <a:buNone/>
            </a:pPr>
            <a:endParaRPr lang="en-US" altLang="en-US" dirty="0"/>
          </a:p>
          <a:p>
            <a:pPr marL="0" indent="0" eaLnBrk="1" hangingPunct="1">
              <a:buFontTx/>
              <a:buNone/>
            </a:pPr>
            <a:r>
              <a:rPr lang="en-US" altLang="en-US" dirty="0" smtClean="0"/>
              <a:t>Lab Safety Contract</a:t>
            </a:r>
          </a:p>
          <a:p>
            <a:pPr marL="0" indent="0" eaLnBrk="1" hangingPunct="1">
              <a:buFontTx/>
              <a:buNone/>
            </a:pPr>
            <a:endParaRPr lang="en-US" altLang="en-US" dirty="0"/>
          </a:p>
          <a:p>
            <a:pPr marL="0" indent="0" eaLnBrk="1" hangingPunct="1">
              <a:buFontTx/>
              <a:buNone/>
            </a:pPr>
            <a:r>
              <a:rPr lang="en-US" altLang="en-US" dirty="0" smtClean="0"/>
              <a:t>Quiz on Friday (Metric, Density, and Latitude and Longitude</a:t>
            </a:r>
          </a:p>
          <a:p>
            <a:pPr marL="0" indent="0" eaLnBrk="1" hangingPunct="1">
              <a:buFontTx/>
              <a:buNone/>
            </a:pPr>
            <a:endParaRPr lang="en-US" altLang="en-US" dirty="0"/>
          </a:p>
          <a:p>
            <a:pPr marL="0" indent="0" eaLnBrk="1" hangingPunct="1">
              <a:buFontTx/>
              <a:buNone/>
            </a:pPr>
            <a:r>
              <a:rPr lang="en-US" altLang="en-US" dirty="0" smtClean="0"/>
              <a:t>Back to School Night – TONIGHT!!!</a:t>
            </a:r>
          </a:p>
        </p:txBody>
      </p:sp>
    </p:spTree>
    <p:extLst>
      <p:ext uri="{BB962C8B-B14F-4D97-AF65-F5344CB8AC3E}">
        <p14:creationId xmlns:p14="http://schemas.microsoft.com/office/powerpoint/2010/main" val="152947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Mass, Volume, Density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62800" cy="990600"/>
          </a:xfrm>
        </p:spPr>
        <p:txBody>
          <a:bodyPr/>
          <a:lstStyle/>
          <a:p>
            <a:r>
              <a:rPr lang="en-US" altLang="en-US"/>
              <a:t>The Metric System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71628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A measurement </a:t>
            </a:r>
            <a:r>
              <a:rPr lang="en-US" altLang="en-US" i="1"/>
              <a:t>system</a:t>
            </a:r>
            <a:r>
              <a:rPr lang="en-US" altLang="en-US"/>
              <a:t> based on units or powers of 10</a:t>
            </a:r>
          </a:p>
          <a:p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Meter</a:t>
            </a:r>
            <a:r>
              <a:rPr lang="en-US" altLang="en-US"/>
              <a:t> measures length 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Gram</a:t>
            </a:r>
            <a:r>
              <a:rPr lang="en-US" altLang="en-US"/>
              <a:t> measures mass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Liter </a:t>
            </a:r>
            <a:r>
              <a:rPr lang="en-US" altLang="en-US"/>
              <a:t>measures volume </a:t>
            </a:r>
          </a:p>
        </p:txBody>
      </p:sp>
      <p:pic>
        <p:nvPicPr>
          <p:cNvPr id="175108" name="Picture 4" descr="ruler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39925"/>
            <a:ext cx="1905000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09" name="Picture 5" descr="image008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1971675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11" name="Picture 7" descr="beaker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914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62800" cy="990600"/>
          </a:xfrm>
        </p:spPr>
        <p:txBody>
          <a:bodyPr/>
          <a:lstStyle/>
          <a:p>
            <a:r>
              <a:rPr lang="en-US" altLang="en-US"/>
              <a:t>The Meter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7162800" cy="4419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>
                <a:solidFill>
                  <a:srgbClr val="000000"/>
                </a:solidFill>
              </a:rPr>
              <a:t>The meter is used to measure length and distance</a:t>
            </a:r>
          </a:p>
          <a:p>
            <a:pPr>
              <a:buFont typeface="Wingdings" pitchFamily="2" charset="2"/>
              <a:buChar char="§"/>
            </a:pPr>
            <a:r>
              <a:rPr lang="en-US" altLang="en-US">
                <a:solidFill>
                  <a:srgbClr val="000000"/>
                </a:solidFill>
              </a:rPr>
              <a:t>A Kilometer is a 1000 meters and is similar in length to the mile</a:t>
            </a:r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05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Gram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/>
              <a:t>A gram is used to measure Mass</a:t>
            </a:r>
          </a:p>
          <a:p>
            <a:pPr>
              <a:buFont typeface="Wingdings" pitchFamily="2" charset="2"/>
              <a:buChar char="§"/>
            </a:pPr>
            <a:r>
              <a:rPr lang="en-US" altLang="en-US"/>
              <a:t>Mass is a measure how much stuff (or matter) the object is made of </a:t>
            </a:r>
          </a:p>
          <a:p>
            <a:pPr>
              <a:buFont typeface="Wingdings" pitchFamily="2" charset="2"/>
              <a:buChar char="§"/>
            </a:pPr>
            <a:r>
              <a:rPr lang="en-US" altLang="en-US"/>
              <a:t>We find mass by weighing the object</a:t>
            </a:r>
          </a:p>
          <a:p>
            <a:pPr>
              <a:buFontTx/>
              <a:buNone/>
            </a:pPr>
            <a:endParaRPr lang="en-US" altLang="en-US" b="1" i="1" u="sng">
              <a:solidFill>
                <a:srgbClr val="FFFF00"/>
              </a:solidFill>
            </a:endParaRPr>
          </a:p>
        </p:txBody>
      </p:sp>
      <p:pic>
        <p:nvPicPr>
          <p:cNvPr id="179204" name="Picture 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28956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Liter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liter is used to measure Volume</a:t>
            </a:r>
          </a:p>
          <a:p>
            <a:r>
              <a:rPr lang="en-US" altLang="en-US"/>
              <a:t> Volume is how much space an object uses up</a:t>
            </a:r>
            <a:r>
              <a:rPr lang="en-US" altLang="en-US">
                <a:solidFill>
                  <a:schemeClr val="bg2"/>
                </a:solidFill>
              </a:rPr>
              <a:t> </a:t>
            </a:r>
          </a:p>
          <a:p>
            <a:pPr>
              <a:buFontTx/>
              <a:buNone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80229" name="Oval 5"/>
          <p:cNvSpPr>
            <a:spLocks noChangeArrowheads="1"/>
          </p:cNvSpPr>
          <p:nvPr/>
        </p:nvSpPr>
        <p:spPr bwMode="auto">
          <a:xfrm>
            <a:off x="5715000" y="5791200"/>
            <a:ext cx="2133600" cy="6096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7647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0" name="AutoShape 6"/>
          <p:cNvSpPr>
            <a:spLocks noChangeArrowheads="1"/>
          </p:cNvSpPr>
          <p:nvPr/>
        </p:nvSpPr>
        <p:spPr bwMode="auto">
          <a:xfrm>
            <a:off x="6172200" y="3048000"/>
            <a:ext cx="1143000" cy="2971800"/>
          </a:xfrm>
          <a:prstGeom prst="can">
            <a:avLst>
              <a:gd name="adj" fmla="val 28889"/>
            </a:avLst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401" name="AutoShape 177"/>
          <p:cNvSpPr>
            <a:spLocks noChangeArrowheads="1"/>
          </p:cNvSpPr>
          <p:nvPr/>
        </p:nvSpPr>
        <p:spPr bwMode="auto">
          <a:xfrm>
            <a:off x="6172200" y="4343400"/>
            <a:ext cx="1143000" cy="1676400"/>
          </a:xfrm>
          <a:prstGeom prst="can">
            <a:avLst>
              <a:gd name="adj" fmla="val 29028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0402" name="Group 178"/>
          <p:cNvGrpSpPr>
            <a:grpSpLocks/>
          </p:cNvGrpSpPr>
          <p:nvPr/>
        </p:nvGrpSpPr>
        <p:grpSpPr bwMode="auto">
          <a:xfrm>
            <a:off x="6172200" y="3505200"/>
            <a:ext cx="762000" cy="2374900"/>
            <a:chOff x="3888" y="2208"/>
            <a:chExt cx="480" cy="1496"/>
          </a:xfrm>
        </p:grpSpPr>
        <p:sp>
          <p:nvSpPr>
            <p:cNvPr id="180303" name="Rectangle 79"/>
            <p:cNvSpPr>
              <a:spLocks noChangeArrowheads="1"/>
            </p:cNvSpPr>
            <p:nvPr/>
          </p:nvSpPr>
          <p:spPr bwMode="auto">
            <a:xfrm>
              <a:off x="3888" y="3282"/>
              <a:ext cx="4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180302" name="Rectangle 78"/>
            <p:cNvSpPr>
              <a:spLocks noChangeArrowheads="1"/>
            </p:cNvSpPr>
            <p:nvPr/>
          </p:nvSpPr>
          <p:spPr bwMode="auto">
            <a:xfrm>
              <a:off x="3888" y="2956"/>
              <a:ext cx="4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180301" name="Rectangle 77"/>
            <p:cNvSpPr>
              <a:spLocks noChangeArrowheads="1"/>
            </p:cNvSpPr>
            <p:nvPr/>
          </p:nvSpPr>
          <p:spPr bwMode="auto">
            <a:xfrm>
              <a:off x="3888" y="2630"/>
              <a:ext cx="4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180300" name="Rectangle 76"/>
            <p:cNvSpPr>
              <a:spLocks noChangeArrowheads="1"/>
            </p:cNvSpPr>
            <p:nvPr/>
          </p:nvSpPr>
          <p:spPr bwMode="auto">
            <a:xfrm>
              <a:off x="3888" y="2304"/>
              <a:ext cx="4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180312" name="Line 88"/>
            <p:cNvSpPr>
              <a:spLocks noChangeShapeType="1"/>
            </p:cNvSpPr>
            <p:nvPr/>
          </p:nvSpPr>
          <p:spPr bwMode="auto">
            <a:xfrm>
              <a:off x="3888" y="2304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26" name="Line 102"/>
            <p:cNvSpPr>
              <a:spLocks noChangeShapeType="1"/>
            </p:cNvSpPr>
            <p:nvPr/>
          </p:nvSpPr>
          <p:spPr bwMode="auto">
            <a:xfrm>
              <a:off x="3888" y="2630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27" name="Line 103"/>
            <p:cNvSpPr>
              <a:spLocks noChangeShapeType="1"/>
            </p:cNvSpPr>
            <p:nvPr/>
          </p:nvSpPr>
          <p:spPr bwMode="auto">
            <a:xfrm>
              <a:off x="3888" y="2956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28" name="Line 104"/>
            <p:cNvSpPr>
              <a:spLocks noChangeShapeType="1"/>
            </p:cNvSpPr>
            <p:nvPr/>
          </p:nvSpPr>
          <p:spPr bwMode="auto">
            <a:xfrm>
              <a:off x="3888" y="3282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37" name="Line 113"/>
            <p:cNvSpPr>
              <a:spLocks noChangeShapeType="1"/>
            </p:cNvSpPr>
            <p:nvPr/>
          </p:nvSpPr>
          <p:spPr bwMode="auto">
            <a:xfrm>
              <a:off x="3888" y="3608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38" name="Line 114"/>
            <p:cNvSpPr>
              <a:spLocks noChangeShapeType="1"/>
            </p:cNvSpPr>
            <p:nvPr/>
          </p:nvSpPr>
          <p:spPr bwMode="auto">
            <a:xfrm>
              <a:off x="3888" y="2304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39" name="Line 115"/>
            <p:cNvSpPr>
              <a:spLocks noChangeShapeType="1"/>
            </p:cNvSpPr>
            <p:nvPr/>
          </p:nvSpPr>
          <p:spPr bwMode="auto">
            <a:xfrm>
              <a:off x="4368" y="2304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47" name="Line 123"/>
            <p:cNvSpPr>
              <a:spLocks noChangeShapeType="1"/>
            </p:cNvSpPr>
            <p:nvPr/>
          </p:nvSpPr>
          <p:spPr bwMode="auto">
            <a:xfrm>
              <a:off x="3888" y="2630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48" name="Line 124"/>
            <p:cNvSpPr>
              <a:spLocks noChangeShapeType="1"/>
            </p:cNvSpPr>
            <p:nvPr/>
          </p:nvSpPr>
          <p:spPr bwMode="auto">
            <a:xfrm>
              <a:off x="4368" y="2630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49" name="Line 125"/>
            <p:cNvSpPr>
              <a:spLocks noChangeShapeType="1"/>
            </p:cNvSpPr>
            <p:nvPr/>
          </p:nvSpPr>
          <p:spPr bwMode="auto">
            <a:xfrm>
              <a:off x="3888" y="2956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50" name="Line 126"/>
            <p:cNvSpPr>
              <a:spLocks noChangeShapeType="1"/>
            </p:cNvSpPr>
            <p:nvPr/>
          </p:nvSpPr>
          <p:spPr bwMode="auto">
            <a:xfrm>
              <a:off x="4368" y="2956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51" name="Line 127"/>
            <p:cNvSpPr>
              <a:spLocks noChangeShapeType="1"/>
            </p:cNvSpPr>
            <p:nvPr/>
          </p:nvSpPr>
          <p:spPr bwMode="auto">
            <a:xfrm>
              <a:off x="3888" y="3282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52" name="Line 128"/>
            <p:cNvSpPr>
              <a:spLocks noChangeShapeType="1"/>
            </p:cNvSpPr>
            <p:nvPr/>
          </p:nvSpPr>
          <p:spPr bwMode="auto">
            <a:xfrm>
              <a:off x="4368" y="3282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63" name="Rectangle 139"/>
            <p:cNvSpPr>
              <a:spLocks noChangeArrowheads="1"/>
            </p:cNvSpPr>
            <p:nvPr/>
          </p:nvSpPr>
          <p:spPr bwMode="auto">
            <a:xfrm>
              <a:off x="3888" y="3186"/>
              <a:ext cx="4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180364" name="Rectangle 140"/>
            <p:cNvSpPr>
              <a:spLocks noChangeArrowheads="1"/>
            </p:cNvSpPr>
            <p:nvPr/>
          </p:nvSpPr>
          <p:spPr bwMode="auto">
            <a:xfrm>
              <a:off x="3888" y="2860"/>
              <a:ext cx="4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180365" name="Rectangle 141"/>
            <p:cNvSpPr>
              <a:spLocks noChangeArrowheads="1"/>
            </p:cNvSpPr>
            <p:nvPr/>
          </p:nvSpPr>
          <p:spPr bwMode="auto">
            <a:xfrm>
              <a:off x="3888" y="2534"/>
              <a:ext cx="4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180366" name="Rectangle 142"/>
            <p:cNvSpPr>
              <a:spLocks noChangeArrowheads="1"/>
            </p:cNvSpPr>
            <p:nvPr/>
          </p:nvSpPr>
          <p:spPr bwMode="auto">
            <a:xfrm>
              <a:off x="3888" y="2208"/>
              <a:ext cx="4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180367" name="Line 143"/>
            <p:cNvSpPr>
              <a:spLocks noChangeShapeType="1"/>
            </p:cNvSpPr>
            <p:nvPr/>
          </p:nvSpPr>
          <p:spPr bwMode="auto">
            <a:xfrm>
              <a:off x="3888" y="2208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68" name="Line 144"/>
            <p:cNvSpPr>
              <a:spLocks noChangeShapeType="1"/>
            </p:cNvSpPr>
            <p:nvPr/>
          </p:nvSpPr>
          <p:spPr bwMode="auto">
            <a:xfrm>
              <a:off x="3888" y="2534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69" name="Line 145"/>
            <p:cNvSpPr>
              <a:spLocks noChangeShapeType="1"/>
            </p:cNvSpPr>
            <p:nvPr/>
          </p:nvSpPr>
          <p:spPr bwMode="auto">
            <a:xfrm>
              <a:off x="3888" y="2860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70" name="Line 146"/>
            <p:cNvSpPr>
              <a:spLocks noChangeShapeType="1"/>
            </p:cNvSpPr>
            <p:nvPr/>
          </p:nvSpPr>
          <p:spPr bwMode="auto">
            <a:xfrm>
              <a:off x="3888" y="3186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71" name="Line 147"/>
            <p:cNvSpPr>
              <a:spLocks noChangeShapeType="1"/>
            </p:cNvSpPr>
            <p:nvPr/>
          </p:nvSpPr>
          <p:spPr bwMode="auto">
            <a:xfrm>
              <a:off x="3888" y="3512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72" name="Line 148"/>
            <p:cNvSpPr>
              <a:spLocks noChangeShapeType="1"/>
            </p:cNvSpPr>
            <p:nvPr/>
          </p:nvSpPr>
          <p:spPr bwMode="auto">
            <a:xfrm>
              <a:off x="3888" y="2208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73" name="Line 149"/>
            <p:cNvSpPr>
              <a:spLocks noChangeShapeType="1"/>
            </p:cNvSpPr>
            <p:nvPr/>
          </p:nvSpPr>
          <p:spPr bwMode="auto">
            <a:xfrm>
              <a:off x="4368" y="2208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74" name="Line 150"/>
            <p:cNvSpPr>
              <a:spLocks noChangeShapeType="1"/>
            </p:cNvSpPr>
            <p:nvPr/>
          </p:nvSpPr>
          <p:spPr bwMode="auto">
            <a:xfrm>
              <a:off x="3888" y="2534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75" name="Line 151"/>
            <p:cNvSpPr>
              <a:spLocks noChangeShapeType="1"/>
            </p:cNvSpPr>
            <p:nvPr/>
          </p:nvSpPr>
          <p:spPr bwMode="auto">
            <a:xfrm>
              <a:off x="4368" y="2534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76" name="Line 152"/>
            <p:cNvSpPr>
              <a:spLocks noChangeShapeType="1"/>
            </p:cNvSpPr>
            <p:nvPr/>
          </p:nvSpPr>
          <p:spPr bwMode="auto">
            <a:xfrm>
              <a:off x="3888" y="2860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77" name="Line 153"/>
            <p:cNvSpPr>
              <a:spLocks noChangeShapeType="1"/>
            </p:cNvSpPr>
            <p:nvPr/>
          </p:nvSpPr>
          <p:spPr bwMode="auto">
            <a:xfrm>
              <a:off x="4368" y="2860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78" name="Line 154"/>
            <p:cNvSpPr>
              <a:spLocks noChangeShapeType="1"/>
            </p:cNvSpPr>
            <p:nvPr/>
          </p:nvSpPr>
          <p:spPr bwMode="auto">
            <a:xfrm>
              <a:off x="3888" y="3186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79" name="Line 155"/>
            <p:cNvSpPr>
              <a:spLocks noChangeShapeType="1"/>
            </p:cNvSpPr>
            <p:nvPr/>
          </p:nvSpPr>
          <p:spPr bwMode="auto">
            <a:xfrm>
              <a:off x="4368" y="3186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81" name="Rectangle 157"/>
            <p:cNvSpPr>
              <a:spLocks noChangeArrowheads="1"/>
            </p:cNvSpPr>
            <p:nvPr/>
          </p:nvSpPr>
          <p:spPr bwMode="auto">
            <a:xfrm>
              <a:off x="3888" y="3378"/>
              <a:ext cx="4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180382" name="Rectangle 158"/>
            <p:cNvSpPr>
              <a:spLocks noChangeArrowheads="1"/>
            </p:cNvSpPr>
            <p:nvPr/>
          </p:nvSpPr>
          <p:spPr bwMode="auto">
            <a:xfrm>
              <a:off x="3888" y="3052"/>
              <a:ext cx="4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180383" name="Rectangle 159"/>
            <p:cNvSpPr>
              <a:spLocks noChangeArrowheads="1"/>
            </p:cNvSpPr>
            <p:nvPr/>
          </p:nvSpPr>
          <p:spPr bwMode="auto">
            <a:xfrm>
              <a:off x="3888" y="2726"/>
              <a:ext cx="4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180384" name="Rectangle 160"/>
            <p:cNvSpPr>
              <a:spLocks noChangeArrowheads="1"/>
            </p:cNvSpPr>
            <p:nvPr/>
          </p:nvSpPr>
          <p:spPr bwMode="auto">
            <a:xfrm>
              <a:off x="3888" y="2400"/>
              <a:ext cx="4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/>
            </a:p>
          </p:txBody>
        </p:sp>
        <p:sp>
          <p:nvSpPr>
            <p:cNvPr id="180385" name="Line 161"/>
            <p:cNvSpPr>
              <a:spLocks noChangeShapeType="1"/>
            </p:cNvSpPr>
            <p:nvPr/>
          </p:nvSpPr>
          <p:spPr bwMode="auto">
            <a:xfrm>
              <a:off x="3888" y="2400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86" name="Line 162"/>
            <p:cNvSpPr>
              <a:spLocks noChangeShapeType="1"/>
            </p:cNvSpPr>
            <p:nvPr/>
          </p:nvSpPr>
          <p:spPr bwMode="auto">
            <a:xfrm>
              <a:off x="3888" y="2726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87" name="Line 163"/>
            <p:cNvSpPr>
              <a:spLocks noChangeShapeType="1"/>
            </p:cNvSpPr>
            <p:nvPr/>
          </p:nvSpPr>
          <p:spPr bwMode="auto">
            <a:xfrm>
              <a:off x="3888" y="3052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88" name="Line 164"/>
            <p:cNvSpPr>
              <a:spLocks noChangeShapeType="1"/>
            </p:cNvSpPr>
            <p:nvPr/>
          </p:nvSpPr>
          <p:spPr bwMode="auto">
            <a:xfrm>
              <a:off x="3888" y="3378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89" name="Line 165"/>
            <p:cNvSpPr>
              <a:spLocks noChangeShapeType="1"/>
            </p:cNvSpPr>
            <p:nvPr/>
          </p:nvSpPr>
          <p:spPr bwMode="auto">
            <a:xfrm>
              <a:off x="3888" y="3704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90" name="Line 166"/>
            <p:cNvSpPr>
              <a:spLocks noChangeShapeType="1"/>
            </p:cNvSpPr>
            <p:nvPr/>
          </p:nvSpPr>
          <p:spPr bwMode="auto">
            <a:xfrm>
              <a:off x="3888" y="2400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91" name="Line 167"/>
            <p:cNvSpPr>
              <a:spLocks noChangeShapeType="1"/>
            </p:cNvSpPr>
            <p:nvPr/>
          </p:nvSpPr>
          <p:spPr bwMode="auto">
            <a:xfrm>
              <a:off x="4368" y="2400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92" name="Line 168"/>
            <p:cNvSpPr>
              <a:spLocks noChangeShapeType="1"/>
            </p:cNvSpPr>
            <p:nvPr/>
          </p:nvSpPr>
          <p:spPr bwMode="auto">
            <a:xfrm>
              <a:off x="3888" y="2726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93" name="Line 169"/>
            <p:cNvSpPr>
              <a:spLocks noChangeShapeType="1"/>
            </p:cNvSpPr>
            <p:nvPr/>
          </p:nvSpPr>
          <p:spPr bwMode="auto">
            <a:xfrm>
              <a:off x="4368" y="2726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94" name="Line 170"/>
            <p:cNvSpPr>
              <a:spLocks noChangeShapeType="1"/>
            </p:cNvSpPr>
            <p:nvPr/>
          </p:nvSpPr>
          <p:spPr bwMode="auto">
            <a:xfrm>
              <a:off x="3888" y="3052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95" name="Line 171"/>
            <p:cNvSpPr>
              <a:spLocks noChangeShapeType="1"/>
            </p:cNvSpPr>
            <p:nvPr/>
          </p:nvSpPr>
          <p:spPr bwMode="auto">
            <a:xfrm>
              <a:off x="4368" y="3052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96" name="Line 172"/>
            <p:cNvSpPr>
              <a:spLocks noChangeShapeType="1"/>
            </p:cNvSpPr>
            <p:nvPr/>
          </p:nvSpPr>
          <p:spPr bwMode="auto">
            <a:xfrm>
              <a:off x="3888" y="3378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397" name="Line 173"/>
            <p:cNvSpPr>
              <a:spLocks noChangeShapeType="1"/>
            </p:cNvSpPr>
            <p:nvPr/>
          </p:nvSpPr>
          <p:spPr bwMode="auto">
            <a:xfrm>
              <a:off x="4368" y="3378"/>
              <a:ext cx="0" cy="32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0403" name="Rectangle 179"/>
          <p:cNvSpPr>
            <a:spLocks noChangeArrowheads="1"/>
          </p:cNvSpPr>
          <p:nvPr/>
        </p:nvSpPr>
        <p:spPr bwMode="auto">
          <a:xfrm>
            <a:off x="4267200" y="4191000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/>
              <a:t>50mL</a:t>
            </a:r>
            <a:r>
              <a:rPr lang="en-US" altLang="en-US" sz="4000">
                <a:cs typeface="Arial" charset="0"/>
              </a:rPr>
              <a:t>→</a:t>
            </a:r>
            <a:r>
              <a:rPr lang="en-US" altLang="en-US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85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401" grpId="0" animBg="1"/>
      <p:bldP spid="180403" grpId="0"/>
      <p:bldP spid="18040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68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72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2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823</Words>
  <Application>Microsoft Office PowerPoint</Application>
  <PresentationFormat>On-screen Show (4:3)</PresentationFormat>
  <Paragraphs>135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Daily Routine</vt:lpstr>
      <vt:lpstr>Bell Work</vt:lpstr>
      <vt:lpstr>Earth Science Announcements</vt:lpstr>
      <vt:lpstr>Mass, Volume, Density</vt:lpstr>
      <vt:lpstr>The Metric System</vt:lpstr>
      <vt:lpstr>The Meter</vt:lpstr>
      <vt:lpstr>The Gram</vt:lpstr>
      <vt:lpstr>The Liter</vt:lpstr>
      <vt:lpstr>PowerPoint Presentation</vt:lpstr>
      <vt:lpstr>Metric Step Ladder</vt:lpstr>
      <vt:lpstr>Daily Routine</vt:lpstr>
      <vt:lpstr>Bell Work</vt:lpstr>
      <vt:lpstr>Earth Science Announcements</vt:lpstr>
      <vt:lpstr>Maps: Latitude and Longitude</vt:lpstr>
      <vt:lpstr>Topic: Latitude and Longitude</vt:lpstr>
      <vt:lpstr>Pre Assignment</vt:lpstr>
      <vt:lpstr>Reading about Latitude and Longitude</vt:lpstr>
      <vt:lpstr>Reading Questions</vt:lpstr>
      <vt:lpstr>Latitude and Longitude</vt:lpstr>
      <vt:lpstr>Latitude Lines</vt:lpstr>
      <vt:lpstr>Equator</vt:lpstr>
      <vt:lpstr>Longitude Lines</vt:lpstr>
      <vt:lpstr>Prime Meridian</vt:lpstr>
      <vt:lpstr>Hemispheres</vt:lpstr>
      <vt:lpstr>PowerPoint Presentation</vt:lpstr>
      <vt:lpstr>PowerPoint Presentation</vt:lpstr>
      <vt:lpstr>PowerPoint Presentation</vt:lpstr>
      <vt:lpstr>PowerPoint Presentation</vt:lpstr>
    </vt:vector>
  </TitlesOfParts>
  <Company>RJUHSD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Routine</dc:title>
  <dc:creator>Hamilton, Grant</dc:creator>
  <cp:lastModifiedBy>Hamilton, Grant</cp:lastModifiedBy>
  <cp:revision>8</cp:revision>
  <dcterms:created xsi:type="dcterms:W3CDTF">2015-01-12T15:25:11Z</dcterms:created>
  <dcterms:modified xsi:type="dcterms:W3CDTF">2015-01-13T17:18:32Z</dcterms:modified>
</cp:coreProperties>
</file>