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3" r:id="rId5"/>
    <p:sldId id="278" r:id="rId6"/>
    <p:sldId id="279" r:id="rId7"/>
    <p:sldId id="280" r:id="rId8"/>
    <p:sldId id="274" r:id="rId9"/>
    <p:sldId id="275" r:id="rId10"/>
    <p:sldId id="276" r:id="rId11"/>
    <p:sldId id="277" r:id="rId12"/>
    <p:sldId id="281" r:id="rId13"/>
    <p:sldId id="260" r:id="rId14"/>
    <p:sldId id="261" r:id="rId15"/>
    <p:sldId id="262" r:id="rId16"/>
    <p:sldId id="263" r:id="rId17"/>
    <p:sldId id="264" r:id="rId18"/>
    <p:sldId id="265" r:id="rId19"/>
    <p:sldId id="282" r:id="rId20"/>
    <p:sldId id="266" r:id="rId21"/>
    <p:sldId id="268" r:id="rId22"/>
    <p:sldId id="269" r:id="rId23"/>
    <p:sldId id="270" r:id="rId24"/>
    <p:sldId id="272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115A-C1D3-4217-AB78-97BFA31409C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5E74-DCCE-4367-903C-B9346BA5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6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115A-C1D3-4217-AB78-97BFA31409C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5E74-DCCE-4367-903C-B9346BA5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6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115A-C1D3-4217-AB78-97BFA31409C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5E74-DCCE-4367-903C-B9346BA5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7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115A-C1D3-4217-AB78-97BFA31409C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5E74-DCCE-4367-903C-B9346BA5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3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115A-C1D3-4217-AB78-97BFA31409C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5E74-DCCE-4367-903C-B9346BA5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0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115A-C1D3-4217-AB78-97BFA31409C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5E74-DCCE-4367-903C-B9346BA5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0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115A-C1D3-4217-AB78-97BFA31409C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5E74-DCCE-4367-903C-B9346BA5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63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115A-C1D3-4217-AB78-97BFA31409C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5E74-DCCE-4367-903C-B9346BA5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4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115A-C1D3-4217-AB78-97BFA31409C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5E74-DCCE-4367-903C-B9346BA5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9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115A-C1D3-4217-AB78-97BFA31409C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5E74-DCCE-4367-903C-B9346BA5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3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115A-C1D3-4217-AB78-97BFA31409C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5E74-DCCE-4367-903C-B9346BA5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5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B115A-C1D3-4217-AB78-97BFA31409C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C5E74-DCCE-4367-903C-B9346BA5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8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RWRmIEHr3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Daily Routine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Sit in your appropriate seat quietly</a:t>
            </a:r>
          </a:p>
          <a:p>
            <a:pPr eaLnBrk="1" hangingPunct="1"/>
            <a:r>
              <a:rPr lang="en-US" altLang="en-US" smtClean="0"/>
              <a:t>Have all necessary materials out</a:t>
            </a:r>
          </a:p>
          <a:p>
            <a:pPr eaLnBrk="1" hangingPunct="1"/>
            <a:r>
              <a:rPr lang="en-US" altLang="en-US" smtClean="0"/>
              <a:t>All back packs on the floor</a:t>
            </a:r>
          </a:p>
          <a:p>
            <a:pPr eaLnBrk="1" hangingPunct="1"/>
            <a:r>
              <a:rPr lang="en-US" altLang="en-US" smtClean="0"/>
              <a:t>All cell phones on silent and away in backpacks</a:t>
            </a:r>
          </a:p>
          <a:p>
            <a:pPr eaLnBrk="1" hangingPunct="1"/>
            <a:r>
              <a:rPr lang="en-US" altLang="en-US" smtClean="0"/>
              <a:t>All music devices off and headphones out of your ears</a:t>
            </a:r>
          </a:p>
          <a:p>
            <a:pPr eaLnBrk="1" hangingPunct="1"/>
            <a:r>
              <a:rPr lang="en-US" altLang="en-US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177714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Earth Science Announcements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dirty="0" smtClean="0"/>
              <a:t>Syllabus Signature Sheet</a:t>
            </a:r>
          </a:p>
          <a:p>
            <a:pPr marL="0" indent="0" eaLnBrk="1" hangingPunct="1">
              <a:buFontTx/>
              <a:buNone/>
            </a:pPr>
            <a:endParaRPr lang="en-US" altLang="en-US" dirty="0"/>
          </a:p>
          <a:p>
            <a:pPr marL="0" indent="0" eaLnBrk="1" hangingPunct="1">
              <a:buFontTx/>
              <a:buNone/>
            </a:pPr>
            <a:r>
              <a:rPr lang="en-US" altLang="en-US" dirty="0" smtClean="0"/>
              <a:t>Lab Safety Contract</a:t>
            </a:r>
          </a:p>
        </p:txBody>
      </p:sp>
    </p:spTree>
    <p:extLst>
      <p:ext uri="{BB962C8B-B14F-4D97-AF65-F5344CB8AC3E}">
        <p14:creationId xmlns:p14="http://schemas.microsoft.com/office/powerpoint/2010/main" val="187594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Mass, Volume, and Density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6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162800" cy="990600"/>
          </a:xfrm>
        </p:spPr>
        <p:txBody>
          <a:bodyPr/>
          <a:lstStyle/>
          <a:p>
            <a:r>
              <a:rPr lang="en-US" altLang="en-US"/>
              <a:t>Topic: Density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3600" b="1" dirty="0"/>
              <a:t>Objectives: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r>
              <a:rPr lang="en-US" altLang="en-US" dirty="0" smtClean="0"/>
              <a:t>I </a:t>
            </a:r>
            <a:r>
              <a:rPr lang="en-US" altLang="en-US" dirty="0"/>
              <a:t>will learn how to calculate volume by water displacement</a:t>
            </a:r>
          </a:p>
          <a:p>
            <a:r>
              <a:rPr lang="en-US" altLang="en-US" dirty="0"/>
              <a:t>I will understand the concept of density </a:t>
            </a:r>
            <a:r>
              <a:rPr lang="en-US" altLang="en-US" dirty="0" err="1"/>
              <a:t>gi</a:t>
            </a:r>
            <a:r>
              <a:rPr lang="en-US" altLang="en-US" dirty="0"/>
              <a:t> </a:t>
            </a:r>
            <a:r>
              <a:rPr lang="en-US" altLang="en-US" dirty="0" err="1"/>
              <a:t>en</a:t>
            </a:r>
            <a:r>
              <a:rPr lang="en-US" altLang="en-US" dirty="0"/>
              <a:t> mass and volume </a:t>
            </a:r>
          </a:p>
          <a:p>
            <a:endParaRPr lang="en-US" altLang="en-US" dirty="0"/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1066800" y="0"/>
            <a:ext cx="7848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>
                <a:solidFill>
                  <a:schemeClr val="tx2"/>
                </a:solidFill>
                <a:latin typeface="Arial Black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Arial Black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Arial Black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Arial Black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Arial Black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altLang="en-US"/>
              <a:t>Unit:  Metrics and Density</a:t>
            </a:r>
          </a:p>
        </p:txBody>
      </p:sp>
    </p:spTree>
    <p:extLst>
      <p:ext uri="{BB962C8B-B14F-4D97-AF65-F5344CB8AC3E}">
        <p14:creationId xmlns:p14="http://schemas.microsoft.com/office/powerpoint/2010/main" val="170857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Volume?</a:t>
            </a:r>
            <a:endParaRPr lang="en-US" alt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We use Volume when we want to find the capacity </a:t>
            </a:r>
            <a:r>
              <a:rPr lang="en-US" altLang="en-US" dirty="0" smtClean="0"/>
              <a:t>or the space of </a:t>
            </a:r>
            <a:r>
              <a:rPr lang="en-US" altLang="en-US" dirty="0"/>
              <a:t>something (how much liquid is inside)</a:t>
            </a:r>
          </a:p>
          <a:p>
            <a:r>
              <a:rPr lang="en-US" altLang="en-US" dirty="0"/>
              <a:t>Volume is measured is </a:t>
            </a:r>
            <a:r>
              <a:rPr lang="en-US" altLang="en-US" dirty="0" smtClean="0"/>
              <a:t>liters or milliliters</a:t>
            </a:r>
            <a:endParaRPr lang="en-US" altLang="en-US" dirty="0"/>
          </a:p>
        </p:txBody>
      </p:sp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10000"/>
            <a:ext cx="261461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0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0"/>
            <a:ext cx="3124200" cy="295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49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What are the 2 </a:t>
            </a:r>
            <a:r>
              <a:rPr lang="en-US" altLang="en-US" dirty="0"/>
              <a:t>ways we find </a:t>
            </a:r>
            <a:r>
              <a:rPr lang="en-US" altLang="en-US" dirty="0" smtClean="0"/>
              <a:t>volume?</a:t>
            </a:r>
            <a:endParaRPr lang="en-US" alt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5181600" cy="5181600"/>
          </a:xfrm>
        </p:spPr>
        <p:txBody>
          <a:bodyPr/>
          <a:lstStyle/>
          <a:p>
            <a:r>
              <a:rPr lang="en-US" altLang="en-US" dirty="0"/>
              <a:t>For simple shapes, like cubes and spheres, we can calculate them through basic math</a:t>
            </a:r>
          </a:p>
          <a:p>
            <a:r>
              <a:rPr lang="en-US" altLang="en-US" dirty="0"/>
              <a:t>For example, to find the volume of a cube we measure the (Length x Width x Height) </a:t>
            </a:r>
          </a:p>
        </p:txBody>
      </p:sp>
      <p:pic>
        <p:nvPicPr>
          <p:cNvPr id="880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5" y="3429000"/>
            <a:ext cx="1789113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0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537200"/>
            <a:ext cx="22098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0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295400"/>
            <a:ext cx="220980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1" name="Line 7"/>
          <p:cNvSpPr>
            <a:spLocks noChangeShapeType="1"/>
          </p:cNvSpPr>
          <p:nvPr/>
        </p:nvSpPr>
        <p:spPr bwMode="auto">
          <a:xfrm flipH="1">
            <a:off x="7391400" y="3048000"/>
            <a:ext cx="685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>
            <a:off x="7010400" y="2133600"/>
            <a:ext cx="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H="1" flipV="1">
            <a:off x="7010400" y="2819400"/>
            <a:ext cx="3048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2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1" grpId="0" animBg="1"/>
      <p:bldP spid="88072" grpId="0" animBg="1"/>
      <p:bldP spid="8807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 ways we find volume: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4419600" cy="4724400"/>
          </a:xfrm>
        </p:spPr>
        <p:txBody>
          <a:bodyPr/>
          <a:lstStyle/>
          <a:p>
            <a:r>
              <a:rPr lang="en-US" altLang="en-US" dirty="0"/>
              <a:t>If something has an irregular shape, how do we find the volume of it?</a:t>
            </a:r>
          </a:p>
          <a:p>
            <a:r>
              <a:rPr lang="en-US" altLang="en-US" dirty="0"/>
              <a:t>The other way we find volume is by displacement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pic>
        <p:nvPicPr>
          <p:cNvPr id="890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28800"/>
            <a:ext cx="3924300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32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Volume </a:t>
            </a:r>
            <a:r>
              <a:rPr lang="en-US" altLang="en-US" dirty="0"/>
              <a:t>by </a:t>
            </a:r>
            <a:r>
              <a:rPr lang="en-US" altLang="en-US" dirty="0" smtClean="0"/>
              <a:t>Displacement?</a:t>
            </a:r>
            <a:endParaRPr lang="en-US" alt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6221"/>
            <a:ext cx="3886200" cy="4724400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Let's say we want to find the volume of a rock</a:t>
            </a:r>
          </a:p>
          <a:p>
            <a:r>
              <a:rPr lang="en-US" altLang="en-US" dirty="0"/>
              <a:t>You can't exactly take out a ruler and measure it like you could a cube or triangle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28800"/>
            <a:ext cx="3924300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74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Volume </a:t>
            </a:r>
            <a:r>
              <a:rPr lang="en-US" altLang="en-US" dirty="0"/>
              <a:t>by </a:t>
            </a:r>
            <a:r>
              <a:rPr lang="en-US" altLang="en-US" dirty="0" smtClean="0"/>
              <a:t>Displacement?</a:t>
            </a:r>
            <a:endParaRPr lang="en-US" alt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95425"/>
            <a:ext cx="4343400" cy="4724400"/>
          </a:xfrm>
        </p:spPr>
        <p:txBody>
          <a:bodyPr/>
          <a:lstStyle/>
          <a:p>
            <a:r>
              <a:rPr lang="en-US" altLang="en-US" sz="2800" b="1" dirty="0"/>
              <a:t>Here's how you do it:</a:t>
            </a:r>
          </a:p>
          <a:p>
            <a:r>
              <a:rPr lang="en-US" altLang="en-US" sz="2800" dirty="0"/>
              <a:t>You drop the rock into water</a:t>
            </a:r>
          </a:p>
          <a:p>
            <a:r>
              <a:rPr lang="en-US" altLang="en-US" sz="2800" dirty="0"/>
              <a:t>Obviously, the water level will rise</a:t>
            </a:r>
          </a:p>
          <a:p>
            <a:r>
              <a:rPr lang="en-US" altLang="en-US" sz="2800" dirty="0"/>
              <a:t>But, by how much?</a:t>
            </a:r>
          </a:p>
          <a:p>
            <a:r>
              <a:rPr lang="en-US" altLang="en-US" sz="2800" dirty="0"/>
              <a:t>The amount it rises equals the volume of the rock</a:t>
            </a:r>
          </a:p>
          <a:p>
            <a:endParaRPr lang="en-US" altLang="en-US" sz="2800" dirty="0"/>
          </a:p>
          <a:p>
            <a:endParaRPr lang="en-US" altLang="en-US" dirty="0"/>
          </a:p>
        </p:txBody>
      </p:sp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76400"/>
            <a:ext cx="4076700" cy="436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82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8001000" cy="990600"/>
          </a:xfrm>
        </p:spPr>
        <p:txBody>
          <a:bodyPr/>
          <a:lstStyle/>
          <a:p>
            <a:r>
              <a:rPr lang="en-US" altLang="en-US" dirty="0" smtClean="0"/>
              <a:t>What is Volume </a:t>
            </a:r>
            <a:r>
              <a:rPr lang="en-US" altLang="en-US" dirty="0"/>
              <a:t>by </a:t>
            </a:r>
            <a:r>
              <a:rPr lang="en-US" altLang="en-US" dirty="0" smtClean="0"/>
              <a:t>Displacement?</a:t>
            </a:r>
            <a:endParaRPr lang="en-US" alt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44958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Submerging </a:t>
            </a:r>
            <a:r>
              <a:rPr lang="en-US" altLang="en-US" dirty="0"/>
              <a:t>the object will cause the water level to rise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amount it rises, equals the volume of the rock in </a:t>
            </a:r>
            <a:r>
              <a:rPr lang="en-US" altLang="en-US" dirty="0" smtClean="0"/>
              <a:t>milliliters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Volume of water and rock – volume of water = volume of rock</a:t>
            </a:r>
            <a:endParaRPr lang="en-US" altLang="en-US" dirty="0"/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76400"/>
            <a:ext cx="4076700" cy="436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90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measuring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Bell Work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Earth Science? Be specific….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What is one goal you have for this semester?</a:t>
            </a:r>
          </a:p>
        </p:txBody>
      </p:sp>
    </p:spTree>
    <p:extLst>
      <p:ext uri="{BB962C8B-B14F-4D97-AF65-F5344CB8AC3E}">
        <p14:creationId xmlns:p14="http://schemas.microsoft.com/office/powerpoint/2010/main" val="301271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Mass?</a:t>
            </a:r>
            <a:endParaRPr lang="en-US" altLang="en-US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2080079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>
                <a:solidFill>
                  <a:schemeClr val="bg2"/>
                </a:solidFill>
              </a:rPr>
              <a:t>-</a:t>
            </a:r>
          </a:p>
          <a:p>
            <a:pPr>
              <a:buFontTx/>
              <a:buNone/>
            </a:pPr>
            <a:endParaRPr lang="en-US" altLang="en-US" dirty="0">
              <a:solidFill>
                <a:schemeClr val="bg2"/>
              </a:solidFill>
            </a:endParaRPr>
          </a:p>
          <a:p>
            <a:r>
              <a:rPr lang="en-US" altLang="en-US" dirty="0" smtClean="0"/>
              <a:t>When </a:t>
            </a:r>
            <a:r>
              <a:rPr lang="en-US" altLang="en-US" dirty="0"/>
              <a:t>we mass something, we measure how much stuff (or matter) the object is made of </a:t>
            </a:r>
          </a:p>
          <a:p>
            <a:r>
              <a:rPr lang="en-US" altLang="en-US" dirty="0" smtClean="0"/>
              <a:t>We </a:t>
            </a:r>
            <a:r>
              <a:rPr lang="en-US" altLang="en-US" dirty="0"/>
              <a:t>find mass by weighing the object</a:t>
            </a:r>
          </a:p>
          <a:p>
            <a:r>
              <a:rPr lang="en-US" altLang="en-US" dirty="0" smtClean="0"/>
              <a:t>Mass </a:t>
            </a:r>
            <a:r>
              <a:rPr lang="en-US" altLang="en-US" dirty="0"/>
              <a:t>is measured in </a:t>
            </a:r>
            <a:r>
              <a:rPr lang="en-US" altLang="en-US" b="1" i="1" u="sng" dirty="0" smtClean="0"/>
              <a:t>grams </a:t>
            </a:r>
            <a:r>
              <a:rPr lang="en-US" altLang="en-US" dirty="0" smtClean="0"/>
              <a:t>and </a:t>
            </a:r>
            <a:r>
              <a:rPr lang="en-US" altLang="en-US" b="1" i="1" u="sng" dirty="0" smtClean="0"/>
              <a:t>kilograms</a:t>
            </a:r>
            <a:endParaRPr lang="en-US" altLang="en-US" b="1" i="1" u="sng" dirty="0"/>
          </a:p>
        </p:txBody>
      </p:sp>
      <p:pic>
        <p:nvPicPr>
          <p:cNvPr id="93188" name="Picture 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00200"/>
            <a:ext cx="1752600" cy="146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58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b="1" dirty="0" smtClean="0"/>
              <a:t>Density </a:t>
            </a:r>
            <a:r>
              <a:rPr lang="en-US" altLang="en-US" dirty="0"/>
              <a:t>measures how </a:t>
            </a:r>
            <a:r>
              <a:rPr lang="en-US" altLang="en-US" dirty="0" smtClean="0"/>
              <a:t>much stuff (matter/mass) is compacted into a certain space (volume)</a:t>
            </a:r>
            <a:endParaRPr lang="en-US" altLang="en-US" b="1" dirty="0" smtClean="0"/>
          </a:p>
          <a:p>
            <a:pPr>
              <a:lnSpc>
                <a:spcPct val="90000"/>
              </a:lnSpc>
            </a:pPr>
            <a:r>
              <a:rPr lang="en-US" altLang="en-US" b="1" dirty="0"/>
              <a:t>Density </a:t>
            </a:r>
            <a:r>
              <a:rPr lang="en-US" altLang="en-US" dirty="0"/>
              <a:t>compares the </a:t>
            </a:r>
            <a:r>
              <a:rPr lang="en-US" altLang="en-US" b="1" dirty="0"/>
              <a:t>mass</a:t>
            </a:r>
            <a:r>
              <a:rPr lang="en-US" altLang="en-US" dirty="0"/>
              <a:t> of an object to its </a:t>
            </a:r>
            <a:r>
              <a:rPr lang="en-US" altLang="en-US" b="1" dirty="0"/>
              <a:t>volume</a:t>
            </a:r>
            <a:r>
              <a:rPr lang="en-US" alt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In </a:t>
            </a:r>
            <a:r>
              <a:rPr lang="en-US" altLang="en-US" dirty="0"/>
              <a:t>the density expression, the </a:t>
            </a:r>
            <a:r>
              <a:rPr lang="en-US" altLang="en-US" b="1" dirty="0"/>
              <a:t>mass</a:t>
            </a:r>
            <a:r>
              <a:rPr lang="en-US" altLang="en-US" dirty="0"/>
              <a:t> of an object or substance is written in the </a:t>
            </a:r>
            <a:r>
              <a:rPr lang="en-US" altLang="en-US" b="1" dirty="0"/>
              <a:t>numerator</a:t>
            </a:r>
            <a:r>
              <a:rPr lang="en-US" altLang="en-US" dirty="0"/>
              <a:t> and its </a:t>
            </a:r>
            <a:r>
              <a:rPr lang="en-US" altLang="en-US" b="1" dirty="0"/>
              <a:t>volume</a:t>
            </a:r>
            <a:r>
              <a:rPr lang="en-US" altLang="en-US" dirty="0"/>
              <a:t> in the </a:t>
            </a:r>
            <a:r>
              <a:rPr lang="en-US" altLang="en-US" b="1" dirty="0"/>
              <a:t>denominator</a:t>
            </a:r>
            <a:r>
              <a:rPr lang="en-US" altLang="en-US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	D    =    </a:t>
            </a:r>
            <a:r>
              <a:rPr lang="en-US" altLang="en-US" sz="2400" u="sng" dirty="0">
                <a:solidFill>
                  <a:schemeClr val="tx2"/>
                </a:solidFill>
              </a:rPr>
              <a:t>  mass  </a:t>
            </a:r>
            <a:r>
              <a:rPr lang="en-US" altLang="en-US" sz="2400" dirty="0">
                <a:solidFill>
                  <a:schemeClr val="tx2"/>
                </a:solidFill>
              </a:rPr>
              <a:t>   =   </a:t>
            </a:r>
            <a:r>
              <a:rPr lang="en-US" altLang="en-US" sz="2400" u="sng" dirty="0">
                <a:solidFill>
                  <a:schemeClr val="tx2"/>
                </a:solidFill>
              </a:rPr>
              <a:t>  g  </a:t>
            </a:r>
            <a:r>
              <a:rPr lang="en-US" altLang="en-US" sz="2400" dirty="0">
                <a:solidFill>
                  <a:schemeClr val="tx2"/>
                </a:solidFill>
              </a:rPr>
              <a:t>    or   </a:t>
            </a:r>
            <a:r>
              <a:rPr lang="en-US" altLang="en-US" sz="2400" u="sng" dirty="0">
                <a:solidFill>
                  <a:schemeClr val="tx2"/>
                </a:solidFill>
              </a:rPr>
              <a:t>  g  </a:t>
            </a:r>
            <a:r>
              <a:rPr lang="en-US" altLang="en-US" sz="2400" dirty="0">
                <a:solidFill>
                  <a:schemeClr val="tx2"/>
                </a:solidFill>
              </a:rPr>
              <a:t> =    </a:t>
            </a:r>
            <a:r>
              <a:rPr lang="en-US" altLang="en-US" sz="2400" b="1" dirty="0">
                <a:solidFill>
                  <a:schemeClr val="hlink"/>
                </a:solidFill>
              </a:rPr>
              <a:t>g/cm</a:t>
            </a:r>
            <a:r>
              <a:rPr lang="en-US" altLang="en-US" sz="2400" b="1" baseline="30000" dirty="0">
                <a:solidFill>
                  <a:schemeClr val="hlink"/>
                </a:solidFill>
              </a:rPr>
              <a:t>3</a:t>
            </a:r>
            <a:r>
              <a:rPr lang="en-US" altLang="en-US" sz="2400" baseline="30000" dirty="0">
                <a:solidFill>
                  <a:schemeClr val="tx2"/>
                </a:solidFill>
              </a:rPr>
              <a:t/>
            </a:r>
            <a:br>
              <a:rPr lang="en-US" altLang="en-US" sz="2400" baseline="30000" dirty="0">
                <a:solidFill>
                  <a:schemeClr val="tx2"/>
                </a:solidFill>
              </a:rPr>
            </a:br>
            <a:r>
              <a:rPr lang="en-US" altLang="en-US" sz="2400" baseline="30000" dirty="0">
                <a:solidFill>
                  <a:schemeClr val="tx2"/>
                </a:solidFill>
              </a:rPr>
              <a:t>	</a:t>
            </a:r>
            <a:r>
              <a:rPr lang="en-US" altLang="en-US" sz="2400" dirty="0">
                <a:solidFill>
                  <a:schemeClr val="tx2"/>
                </a:solidFill>
              </a:rPr>
              <a:t>        volume        mL           cm</a:t>
            </a:r>
            <a:r>
              <a:rPr lang="en-US" altLang="en-US" sz="2400" baseline="30000" dirty="0">
                <a:solidFill>
                  <a:schemeClr val="tx2"/>
                </a:solidFill>
              </a:rPr>
              <a:t>3</a:t>
            </a:r>
            <a:endParaRPr lang="en-US" altLang="en-US" sz="24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baseline="30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400" i="1" dirty="0" smtClean="0"/>
              <a:t>Note</a:t>
            </a:r>
            <a:r>
              <a:rPr lang="en-US" altLang="en-US" sz="2400" i="1" dirty="0"/>
              <a:t>:  1 mL = 1 cm</a:t>
            </a:r>
            <a:r>
              <a:rPr lang="en-US" altLang="en-US" sz="2400" i="1" baseline="30000" dirty="0"/>
              <a:t>3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What is Density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934295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2000" fill="hold"/>
                                        <p:tgtEl>
                                          <p:spTgt spid="133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33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162800" cy="990600"/>
          </a:xfrm>
        </p:spPr>
        <p:txBody>
          <a:bodyPr/>
          <a:lstStyle/>
          <a:p>
            <a:r>
              <a:rPr lang="en-US" altLang="en-US"/>
              <a:t>Density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14400"/>
            <a:ext cx="8077200" cy="3962400"/>
          </a:xfrm>
        </p:spPr>
        <p:txBody>
          <a:bodyPr/>
          <a:lstStyle/>
          <a:p>
            <a:r>
              <a:rPr lang="en-US" altLang="en-US" sz="2800" b="1">
                <a:solidFill>
                  <a:srgbClr val="FFFFFF"/>
                </a:solidFill>
              </a:rPr>
              <a:t>Density </a:t>
            </a:r>
            <a:r>
              <a:rPr lang="en-US" altLang="en-US" sz="2800">
                <a:solidFill>
                  <a:srgbClr val="FFFFFF"/>
                </a:solidFill>
              </a:rPr>
              <a:t>measures how tightly matter is compacted</a:t>
            </a:r>
            <a:endParaRPr lang="en-US" altLang="en-US" sz="2800"/>
          </a:p>
          <a:p>
            <a:r>
              <a:rPr lang="en-US" altLang="en-US" sz="2800"/>
              <a:t>Lets imagine we have 2 cubes the same size</a:t>
            </a:r>
          </a:p>
          <a:p>
            <a:r>
              <a:rPr lang="en-US" altLang="en-US" sz="2800"/>
              <a:t>However, now let us imagine that one cube is made of lead, and the other is made of Foam</a:t>
            </a:r>
          </a:p>
          <a:p>
            <a:r>
              <a:rPr lang="en-US" altLang="en-US" sz="2800"/>
              <a:t>They both have the same size but which one is    	more dense?</a:t>
            </a:r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648200"/>
            <a:ext cx="4953000" cy="204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37" name="Oval 5"/>
          <p:cNvSpPr>
            <a:spLocks noChangeArrowheads="1"/>
          </p:cNvSpPr>
          <p:nvPr/>
        </p:nvSpPr>
        <p:spPr bwMode="auto">
          <a:xfrm>
            <a:off x="0" y="3962400"/>
            <a:ext cx="21336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1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Lead</a:t>
            </a:r>
          </a:p>
        </p:txBody>
      </p:sp>
      <p:pic>
        <p:nvPicPr>
          <p:cNvPr id="95238" name="Picture 6" descr="han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92237">
            <a:off x="1066800" y="4953000"/>
            <a:ext cx="13716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39" name="Oval 7"/>
          <p:cNvSpPr>
            <a:spLocks noChangeArrowheads="1"/>
          </p:cNvSpPr>
          <p:nvPr/>
        </p:nvSpPr>
        <p:spPr bwMode="auto">
          <a:xfrm>
            <a:off x="7010400" y="3962400"/>
            <a:ext cx="21336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1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Foam</a:t>
            </a:r>
          </a:p>
        </p:txBody>
      </p:sp>
      <p:pic>
        <p:nvPicPr>
          <p:cNvPr id="95240" name="Picture 8" descr="han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744734">
            <a:off x="6786563" y="5024437"/>
            <a:ext cx="14478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05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Oval 2"/>
          <p:cNvSpPr>
            <a:spLocks noChangeArrowheads="1"/>
          </p:cNvSpPr>
          <p:nvPr/>
        </p:nvSpPr>
        <p:spPr bwMode="auto">
          <a:xfrm>
            <a:off x="0" y="3048000"/>
            <a:ext cx="21336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1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Lead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Density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95400" y="1447800"/>
            <a:ext cx="7315200" cy="2438400"/>
          </a:xfrm>
        </p:spPr>
        <p:txBody>
          <a:bodyPr/>
          <a:lstStyle/>
          <a:p>
            <a:r>
              <a:rPr lang="en-US" altLang="en-US" sz="2400"/>
              <a:t>The lead Cube is! </a:t>
            </a:r>
          </a:p>
          <a:p>
            <a:r>
              <a:rPr lang="en-US" altLang="en-US" sz="2400"/>
              <a:t>But why?</a:t>
            </a:r>
          </a:p>
          <a:p>
            <a:r>
              <a:rPr lang="en-US" altLang="en-US" sz="2400"/>
              <a:t>Well, it all has to do with how much stuff is packed into the same amount of space!</a:t>
            </a:r>
          </a:p>
          <a:p>
            <a:endParaRPr lang="en-US" altLang="en-US" sz="2400"/>
          </a:p>
        </p:txBody>
      </p:sp>
      <p:pic>
        <p:nvPicPr>
          <p:cNvPr id="962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648200"/>
            <a:ext cx="4953000" cy="204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262" name="Picture 6" descr="han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92237">
            <a:off x="1066800" y="4114800"/>
            <a:ext cx="13716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263" name="Oval 7"/>
          <p:cNvSpPr>
            <a:spLocks noChangeArrowheads="1"/>
          </p:cNvSpPr>
          <p:nvPr/>
        </p:nvSpPr>
        <p:spPr bwMode="auto">
          <a:xfrm>
            <a:off x="7010400" y="2971800"/>
            <a:ext cx="21336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1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Foam</a:t>
            </a:r>
          </a:p>
        </p:txBody>
      </p:sp>
      <p:pic>
        <p:nvPicPr>
          <p:cNvPr id="96264" name="Picture 8" descr="han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744734">
            <a:off x="6786563" y="4033837"/>
            <a:ext cx="14478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39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Water and Density</a:t>
            </a:r>
          </a:p>
        </p:txBody>
      </p:sp>
      <p:pic>
        <p:nvPicPr>
          <p:cNvPr id="10240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676400"/>
            <a:ext cx="3662363" cy="4100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1295400" y="1676400"/>
            <a:ext cx="7162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533400" y="1828800"/>
            <a:ext cx="3733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Water has a density of 1</a:t>
            </a:r>
          </a:p>
          <a:p>
            <a:pPr eaLnBrk="1" hangingPunct="1"/>
            <a:r>
              <a:rPr lang="en-US" altLang="en-US" dirty="0"/>
              <a:t>If an object sinks, it has a density greater than 1</a:t>
            </a:r>
          </a:p>
          <a:p>
            <a:pPr eaLnBrk="1" hangingPunct="1"/>
            <a:r>
              <a:rPr lang="en-US" altLang="en-US" dirty="0"/>
              <a:t>If an object floats, it has a density less than 1</a:t>
            </a:r>
          </a:p>
        </p:txBody>
      </p:sp>
    </p:spTree>
    <p:extLst>
      <p:ext uri="{BB962C8B-B14F-4D97-AF65-F5344CB8AC3E}">
        <p14:creationId xmlns:p14="http://schemas.microsoft.com/office/powerpoint/2010/main" val="101058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Gummy Bear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3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Daily Routine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Sit in your appropriate seat quietly</a:t>
            </a:r>
          </a:p>
          <a:p>
            <a:pPr eaLnBrk="1" hangingPunct="1"/>
            <a:r>
              <a:rPr lang="en-US" altLang="en-US" smtClean="0"/>
              <a:t>Have all necessary materials out</a:t>
            </a:r>
          </a:p>
          <a:p>
            <a:pPr eaLnBrk="1" hangingPunct="1"/>
            <a:r>
              <a:rPr lang="en-US" altLang="en-US" smtClean="0"/>
              <a:t>All back packs on the floor</a:t>
            </a:r>
          </a:p>
          <a:p>
            <a:pPr eaLnBrk="1" hangingPunct="1"/>
            <a:r>
              <a:rPr lang="en-US" altLang="en-US" smtClean="0"/>
              <a:t>All cell phones on silent and away in backpacks</a:t>
            </a:r>
          </a:p>
          <a:p>
            <a:pPr eaLnBrk="1" hangingPunct="1"/>
            <a:r>
              <a:rPr lang="en-US" altLang="en-US" smtClean="0"/>
              <a:t>All music devices off and headphones out of your ears</a:t>
            </a:r>
          </a:p>
          <a:p>
            <a:pPr eaLnBrk="1" hangingPunct="1"/>
            <a:r>
              <a:rPr lang="en-US" altLang="en-US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60954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Bell Work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Define density.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What </a:t>
            </a:r>
            <a:r>
              <a:rPr lang="en-US" altLang="en-US" dirty="0" smtClean="0"/>
              <a:t>is the equation to solve for density?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Explain how to figure out the volume of an irregular object.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452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Earth Science Announcements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dirty="0" smtClean="0"/>
              <a:t>Syllabus Signature Sheet</a:t>
            </a:r>
          </a:p>
          <a:p>
            <a:pPr marL="0" indent="0" eaLnBrk="1" hangingPunct="1">
              <a:buFontTx/>
              <a:buNone/>
            </a:pPr>
            <a:endParaRPr lang="en-US" altLang="en-US" dirty="0"/>
          </a:p>
          <a:p>
            <a:pPr marL="0" indent="0" eaLnBrk="1" hangingPunct="1">
              <a:buFontTx/>
              <a:buNone/>
            </a:pPr>
            <a:r>
              <a:rPr lang="en-US" altLang="en-US" dirty="0" smtClean="0"/>
              <a:t>Lab Safety </a:t>
            </a:r>
            <a:r>
              <a:rPr lang="en-US" altLang="en-US" dirty="0" smtClean="0"/>
              <a:t>Contract</a:t>
            </a:r>
          </a:p>
          <a:p>
            <a:pPr marL="0" indent="0" eaLnBrk="1" hangingPunct="1">
              <a:buFontTx/>
              <a:buNone/>
            </a:pPr>
            <a:endParaRPr lang="en-US" altLang="en-US" dirty="0"/>
          </a:p>
          <a:p>
            <a:pPr marL="0" indent="0" eaLnBrk="1" hangingPunct="1">
              <a:buFontTx/>
              <a:buNone/>
            </a:pPr>
            <a:r>
              <a:rPr lang="en-US" altLang="en-US" dirty="0" smtClean="0"/>
              <a:t>Back to Schoo</a:t>
            </a:r>
            <a:r>
              <a:rPr lang="en-US" altLang="en-US" dirty="0" smtClean="0"/>
              <a:t>l Night: Monday 1/12/15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450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Mass, Volume, and Density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5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Earth Science Announcements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dirty="0" smtClean="0"/>
              <a:t>Syllabus Signature Sheet</a:t>
            </a:r>
          </a:p>
          <a:p>
            <a:pPr marL="0" indent="0" eaLnBrk="1" hangingPunct="1">
              <a:buFontTx/>
              <a:buNone/>
            </a:pPr>
            <a:endParaRPr lang="en-US" altLang="en-US" dirty="0"/>
          </a:p>
          <a:p>
            <a:pPr marL="0" indent="0" eaLnBrk="1" hangingPunct="1">
              <a:buFontTx/>
              <a:buNone/>
            </a:pPr>
            <a:r>
              <a:rPr lang="en-US" altLang="en-US" dirty="0" smtClean="0"/>
              <a:t>Lab Safety Contract</a:t>
            </a:r>
          </a:p>
        </p:txBody>
      </p:sp>
    </p:spTree>
    <p:extLst>
      <p:ext uri="{BB962C8B-B14F-4D97-AF65-F5344CB8AC3E}">
        <p14:creationId xmlns:p14="http://schemas.microsoft.com/office/powerpoint/2010/main" val="145040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Safety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8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Take out your assumption sheet from yesterday</a:t>
            </a:r>
          </a:p>
          <a:p>
            <a:r>
              <a:rPr lang="en-US" dirty="0" smtClean="0"/>
              <a:t>Take about five minutes to map out the classroom (don’t have to be artistic)</a:t>
            </a:r>
          </a:p>
          <a:p>
            <a:r>
              <a:rPr lang="en-US" dirty="0" smtClean="0"/>
              <a:t>Mr. Hamilton will then go over where all the safety Equipment is in the classroom. He will also explain what the items are used for in the lab</a:t>
            </a:r>
          </a:p>
          <a:p>
            <a:r>
              <a:rPr lang="en-US" dirty="0" smtClean="0"/>
              <a:t>Include these items in your map.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32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Safety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https://www.youtube.com/watch?v=VRWRmIEHr3A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51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Safety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the quiz individual for 10-15 minutes</a:t>
            </a:r>
          </a:p>
          <a:p>
            <a:r>
              <a:rPr lang="en-US" dirty="0" smtClean="0"/>
              <a:t>When instructed, talk to the person next you and compare answers (5-10 minutes)</a:t>
            </a:r>
          </a:p>
          <a:p>
            <a:r>
              <a:rPr lang="en-US" dirty="0" smtClean="0"/>
              <a:t>When instructed, break up into groups of 4 (maybe a few groups of 3)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9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Daily Routine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Sit in your appropriate seat quietly</a:t>
            </a:r>
          </a:p>
          <a:p>
            <a:pPr eaLnBrk="1" hangingPunct="1"/>
            <a:r>
              <a:rPr lang="en-US" altLang="en-US" smtClean="0"/>
              <a:t>Have all necessary materials out</a:t>
            </a:r>
          </a:p>
          <a:p>
            <a:pPr eaLnBrk="1" hangingPunct="1"/>
            <a:r>
              <a:rPr lang="en-US" altLang="en-US" smtClean="0"/>
              <a:t>All back packs on the floor</a:t>
            </a:r>
          </a:p>
          <a:p>
            <a:pPr eaLnBrk="1" hangingPunct="1"/>
            <a:r>
              <a:rPr lang="en-US" altLang="en-US" smtClean="0"/>
              <a:t>All cell phones on silent and away in backpacks</a:t>
            </a:r>
          </a:p>
          <a:p>
            <a:pPr eaLnBrk="1" hangingPunct="1"/>
            <a:r>
              <a:rPr lang="en-US" altLang="en-US" smtClean="0"/>
              <a:t>All music devices off and headphones out of your ears</a:t>
            </a:r>
          </a:p>
          <a:p>
            <a:pPr eaLnBrk="1" hangingPunct="1"/>
            <a:r>
              <a:rPr lang="en-US" altLang="en-US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363156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Bell Work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should you do if you accidently break a piece of glassware?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What do you think density is?</a:t>
            </a:r>
          </a:p>
        </p:txBody>
      </p:sp>
    </p:spTree>
    <p:extLst>
      <p:ext uri="{BB962C8B-B14F-4D97-AF65-F5344CB8AC3E}">
        <p14:creationId xmlns:p14="http://schemas.microsoft.com/office/powerpoint/2010/main" val="95188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835</Words>
  <Application>Microsoft Office PowerPoint</Application>
  <PresentationFormat>On-screen Show (4:3)</PresentationFormat>
  <Paragraphs>124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Daily Routine</vt:lpstr>
      <vt:lpstr>Bell Work</vt:lpstr>
      <vt:lpstr>Earth Science Announcements</vt:lpstr>
      <vt:lpstr>Lab Safety</vt:lpstr>
      <vt:lpstr>Mapping the Classroom</vt:lpstr>
      <vt:lpstr>Lab Safety Video</vt:lpstr>
      <vt:lpstr>Lab Safety Quiz</vt:lpstr>
      <vt:lpstr>Daily Routine</vt:lpstr>
      <vt:lpstr>Bell Work</vt:lpstr>
      <vt:lpstr>Earth Science Announcements</vt:lpstr>
      <vt:lpstr>Mass, Volume, and Density</vt:lpstr>
      <vt:lpstr>Topic: Density</vt:lpstr>
      <vt:lpstr>What is Volume?</vt:lpstr>
      <vt:lpstr>What are the 2 ways we find volume?</vt:lpstr>
      <vt:lpstr>2 ways we find volume:</vt:lpstr>
      <vt:lpstr>What is Volume by Displacement?</vt:lpstr>
      <vt:lpstr>What is Volume by Displacement?</vt:lpstr>
      <vt:lpstr>What is Volume by Displacement?</vt:lpstr>
      <vt:lpstr>Practice measuring volume</vt:lpstr>
      <vt:lpstr>What is Mass?</vt:lpstr>
      <vt:lpstr>What is Density</vt:lpstr>
      <vt:lpstr>Density</vt:lpstr>
      <vt:lpstr>Density</vt:lpstr>
      <vt:lpstr>Water and Density</vt:lpstr>
      <vt:lpstr>Gummy Bear Lab</vt:lpstr>
      <vt:lpstr>Daily Routine</vt:lpstr>
      <vt:lpstr>Bell Work</vt:lpstr>
      <vt:lpstr>Earth Science Announcements</vt:lpstr>
      <vt:lpstr>Mass, Volume, and Density</vt:lpstr>
    </vt:vector>
  </TitlesOfParts>
  <Company>RJUHSD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Hamilton, Grant</dc:creator>
  <cp:lastModifiedBy>Hamilton, Grant</cp:lastModifiedBy>
  <cp:revision>12</cp:revision>
  <dcterms:created xsi:type="dcterms:W3CDTF">2015-01-07T15:34:40Z</dcterms:created>
  <dcterms:modified xsi:type="dcterms:W3CDTF">2015-01-09T22:29:10Z</dcterms:modified>
</cp:coreProperties>
</file>