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9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3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11/15/99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Norm Herr (sample file)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6D90D-AD97-4593-A00A-26EBFDF4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48000"/>
      </p:ext>
    </p:extLst>
  </p:cSld>
  <p:clrMapOvr>
    <a:masterClrMapping/>
  </p:clrMapOvr>
  <p:transition spd="slow">
    <p:random/>
    <p:sndAc>
      <p:stSnd>
        <p:snd r:embed="rId1" name="Whoosh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11/15/99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Norm Herr (sample file)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A6D68-9481-43EB-AFE0-3133E0695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35171"/>
      </p:ext>
    </p:extLst>
  </p:cSld>
  <p:clrMapOvr>
    <a:masterClrMapping/>
  </p:clrMapOvr>
  <p:transition spd="slow">
    <p:random/>
    <p:sndAc>
      <p:stSnd>
        <p:snd r:embed="rId1" name="Whoosh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6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3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2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9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7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A178-FB90-4D7C-B172-D669266D5864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6AE8B-CEE9-423C-80E2-505C3B6C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4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.ucar.edu/tour/link=/the_universe/supernova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4.jpeg"/><Relationship Id="rId7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windows.ucar.edu/tour/link=/the_universe/supernova.html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.ucar.edu/tour/link=/the_universe/supernova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15910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the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Solar System: </a:t>
            </a:r>
          </a:p>
          <a:p>
            <a:r>
              <a:rPr lang="en-US" dirty="0" smtClean="0"/>
              <a:t>Is Pluto a planet or a dwarf planet?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scale model of the solar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83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into your groups from yesterday and finish yesterday’s scale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40175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the moon go through different phases?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don’t we see the far side of the moon?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the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Solar System: </a:t>
            </a:r>
          </a:p>
          <a:p>
            <a:r>
              <a:rPr lang="en-US" dirty="0" smtClean="0"/>
              <a:t>Is Pluto a planet or a dwarf planet?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scale model of the solar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3" name="Picture 6" descr="Orion Nebula">
            <a:hlinkClick r:id="rId3" tooltip="Enlarge"/>
          </p:cNvPr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452" y="2236786"/>
            <a:ext cx="3864696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11/15/99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Norm Herr (sample file)</a:t>
            </a:r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0" dirty="0" smtClean="0">
                <a:latin typeface="Arial Black" pitchFamily="34" charset="0"/>
              </a:rPr>
              <a:t>Formation of the Solar System</a:t>
            </a:r>
            <a:r>
              <a:rPr lang="en-US" altLang="en-US" b="0" dirty="0" smtClean="0">
                <a:latin typeface="Arial Black" pitchFamily="34" charset="0"/>
              </a:rPr>
              <a:t/>
            </a:r>
            <a:br>
              <a:rPr lang="en-US" altLang="en-US" b="0" dirty="0" smtClean="0">
                <a:latin typeface="Arial Black" pitchFamily="34" charset="0"/>
              </a:rPr>
            </a:br>
            <a:r>
              <a:rPr lang="en-US" altLang="en-US" sz="2800" b="0" dirty="0" smtClean="0">
                <a:solidFill>
                  <a:srgbClr val="FF0000"/>
                </a:solidFill>
                <a:latin typeface="Arial Black" pitchFamily="34" charset="0"/>
              </a:rPr>
              <a:t>Nebular Model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0"/>
            <a:ext cx="5105400" cy="5410200"/>
          </a:xfrm>
        </p:spPr>
        <p:txBody>
          <a:bodyPr>
            <a:normAutofit/>
          </a:bodyPr>
          <a:lstStyle/>
          <a:p>
            <a:r>
              <a:rPr lang="en-US" altLang="en-US" sz="2600" b="0" dirty="0" smtClean="0">
                <a:latin typeface="Arial" charset="0"/>
              </a:rPr>
              <a:t>A nebula is molecular cloud made up of gas, ice and dust particles</a:t>
            </a:r>
          </a:p>
          <a:p>
            <a:r>
              <a:rPr lang="en-US" altLang="en-US" sz="2600" dirty="0" smtClean="0">
                <a:latin typeface="Arial" charset="0"/>
              </a:rPr>
              <a:t>These nebular clouds are the birthplace of stars and planets</a:t>
            </a:r>
            <a:endParaRPr lang="en-US" altLang="en-US" sz="2600" b="0" dirty="0" smtClean="0">
              <a:latin typeface="Arial" charset="0"/>
            </a:endParaRPr>
          </a:p>
          <a:p>
            <a:r>
              <a:rPr lang="en-US" altLang="en-US" sz="2600" b="0" dirty="0" smtClean="0">
                <a:latin typeface="Arial" charset="0"/>
              </a:rPr>
              <a:t>Scientists believe that the sun and solar system formed out of a nebula about 4.6 billion years ago</a:t>
            </a:r>
            <a:endParaRPr lang="en-US" altLang="en-US" b="0" dirty="0" smtClean="0">
              <a:latin typeface="Arial" charset="0"/>
            </a:endParaRPr>
          </a:p>
        </p:txBody>
      </p:sp>
      <p:pic>
        <p:nvPicPr>
          <p:cNvPr id="106508" name="Picture 12" descr="twinklestar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648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10" name="Picture 14" descr="twinklestar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195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11" name="Picture 15" descr="twinklestar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743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15" name="Picture 19" descr="star-blue"/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304800" cy="25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16" name="Picture 20" descr="star-blu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101975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17" name="Picture 21" descr="star-blu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87775"/>
            <a:ext cx="3810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18" name="Picture 22" descr="twinklestar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339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790532"/>
      </p:ext>
    </p:extLst>
  </p:cSld>
  <p:clrMapOvr>
    <a:masterClrMapping/>
  </p:clrMapOvr>
  <p:transition spd="slow">
    <p:random/>
    <p:sndAc>
      <p:stSnd>
        <p:snd r:embed="rId2" name="Whoosh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solar eclipses so rare?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scale models?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54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11/15/99</a:t>
            </a: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Norm Herr (sample file)</a:t>
            </a:r>
          </a:p>
        </p:txBody>
      </p:sp>
      <p:sp>
        <p:nvSpPr>
          <p:cNvPr id="109572" name="Rectangle 1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z="3200" smtClean="0">
                <a:latin typeface="Arial Black" pitchFamily="34" charset="0"/>
              </a:rPr>
              <a:t>Making the Solar System:</a:t>
            </a:r>
            <a:br>
              <a:rPr lang="en-US" altLang="en-US" sz="3200" smtClean="0">
                <a:latin typeface="Arial Black" pitchFamily="34" charset="0"/>
              </a:rPr>
            </a:br>
            <a:r>
              <a:rPr lang="en-US" altLang="en-US" sz="3200" smtClean="0">
                <a:latin typeface="Arial Black" pitchFamily="34" charset="0"/>
              </a:rPr>
              <a:t>It’s Like Making Pizza!</a:t>
            </a:r>
          </a:p>
        </p:txBody>
      </p:sp>
      <p:pic>
        <p:nvPicPr>
          <p:cNvPr id="109573" name="Picture 4" descr="solar-system-nas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253901">
            <a:off x="4876800" y="4338638"/>
            <a:ext cx="3233738" cy="2519362"/>
          </a:xfrm>
        </p:spPr>
      </p:pic>
      <p:pic>
        <p:nvPicPr>
          <p:cNvPr id="109574" name="Picture 8" descr="Spinning pizza doug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4308475"/>
            <a:ext cx="3048000" cy="2168525"/>
          </a:xfrm>
          <a:noFill/>
        </p:spPr>
      </p:pic>
      <p:pic>
        <p:nvPicPr>
          <p:cNvPr id="109575" name="Picture 12" descr="dough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752600"/>
            <a:ext cx="3048000" cy="2297113"/>
          </a:xfrm>
          <a:noFill/>
        </p:spPr>
      </p:pic>
      <p:pic>
        <p:nvPicPr>
          <p:cNvPr id="109576" name="Picture 15" descr="Orion Nebula">
            <a:hlinkClick r:id="rId6" tooltip="Enlarge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676400"/>
            <a:ext cx="3124200" cy="2514600"/>
          </a:xfrm>
        </p:spPr>
      </p:pic>
      <p:pic>
        <p:nvPicPr>
          <p:cNvPr id="109580" name="Picture 12" descr="arrow-right-icon-b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47094" y="3796506"/>
            <a:ext cx="914400" cy="78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81" name="Picture 13" descr="arrow-right-icon-b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09494" y="3720306"/>
            <a:ext cx="914400" cy="78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573060"/>
      </p:ext>
    </p:extLst>
  </p:cSld>
  <p:clrMapOvr>
    <a:masterClrMapping/>
  </p:clrMapOvr>
  <p:transition spd="slow">
    <p:random/>
    <p:sndAc>
      <p:stSnd>
        <p:snd r:embed="rId2" name="Whoosh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447800"/>
            <a:ext cx="3886200" cy="4572000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latin typeface="Arial" charset="0"/>
              </a:rPr>
              <a:t>Shock waves from a nearby exploding star cause the Nebula slowly shrink or collapse </a:t>
            </a:r>
          </a:p>
          <a:p>
            <a:r>
              <a:rPr lang="en-US" altLang="en-US" sz="2800" dirty="0" smtClean="0">
                <a:latin typeface="Arial" charset="0"/>
              </a:rPr>
              <a:t>As more material collapses, the stronger the gravitational pull inward is</a:t>
            </a:r>
            <a:endParaRPr lang="en-US" altLang="en-US" sz="2800" dirty="0">
              <a:latin typeface="Arial" charset="0"/>
            </a:endParaRPr>
          </a:p>
          <a:p>
            <a:endParaRPr lang="en-US" altLang="en-US" sz="2400" dirty="0" smtClean="0">
              <a:latin typeface="Arial" charset="0"/>
            </a:endParaRPr>
          </a:p>
        </p:txBody>
      </p:sp>
      <p:pic>
        <p:nvPicPr>
          <p:cNvPr id="3379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1" t="13086" r="19481" b="58272"/>
          <a:stretch>
            <a:fillRect/>
          </a:stretch>
        </p:blipFill>
        <p:spPr bwMode="auto">
          <a:xfrm>
            <a:off x="457200" y="1295400"/>
            <a:ext cx="3657600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25" name="Picture 15" descr="Orion Nebula">
            <a:hlinkClick r:id="rId3" tooltip="Enlarg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3581400" cy="31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26" name="Rectangle 6"/>
          <p:cNvSpPr>
            <a:spLocks noChangeArrowheads="1"/>
          </p:cNvSpPr>
          <p:nvPr/>
        </p:nvSpPr>
        <p:spPr bwMode="auto">
          <a:xfrm>
            <a:off x="576943" y="1524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1pPr>
            <a:lvl2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2pPr>
            <a:lvl3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3pPr>
            <a:lvl4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4pPr>
            <a:lvl5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5pPr>
            <a:lvl6pPr marL="457200" algn="ctr" eaLnBrk="0" fontAlgn="base" hangingPunct="0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6pPr>
            <a:lvl7pPr marL="914400" algn="ctr" eaLnBrk="0" fontAlgn="base" hangingPunct="0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7pPr>
            <a:lvl8pPr marL="1371600" algn="ctr" eaLnBrk="0" fontAlgn="base" hangingPunct="0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8pPr>
            <a:lvl9pPr marL="1828800" algn="ctr" eaLnBrk="0" fontAlgn="base" hangingPunct="0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9pPr>
          </a:lstStyle>
          <a:p>
            <a:r>
              <a:rPr lang="en-US" altLang="en-US" sz="3200" dirty="0">
                <a:solidFill>
                  <a:schemeClr val="tx1"/>
                </a:solidFill>
                <a:latin typeface="Arial Black" pitchFamily="34" charset="0"/>
              </a:rPr>
              <a:t>Solar System Formation Step 1:</a:t>
            </a:r>
            <a:br>
              <a:rPr lang="en-US" altLang="en-US" sz="32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altLang="en-US" sz="2800" i="1" dirty="0">
                <a:solidFill>
                  <a:schemeClr val="tx1"/>
                </a:solidFill>
                <a:latin typeface="Arial Black" pitchFamily="34" charset="0"/>
              </a:rPr>
              <a:t>Gravitational Collapse</a:t>
            </a:r>
          </a:p>
        </p:txBody>
      </p:sp>
    </p:spTree>
    <p:extLst>
      <p:ext uri="{BB962C8B-B14F-4D97-AF65-F5344CB8AC3E}">
        <p14:creationId xmlns:p14="http://schemas.microsoft.com/office/powerpoint/2010/main" val="94316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974" name="Picture 5" descr="Artist concept of very young 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8338"/>
            <a:ext cx="4114800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5" name="Rectangle 7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1pPr>
            <a:lvl2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2pPr>
            <a:lvl3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3pPr>
            <a:lvl4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4pPr>
            <a:lvl5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5pPr>
            <a:lvl6pPr marL="457200" algn="ctr" eaLnBrk="0" fontAlgn="base" hangingPunct="0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6pPr>
            <a:lvl7pPr marL="914400" algn="ctr" eaLnBrk="0" fontAlgn="base" hangingPunct="0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7pPr>
            <a:lvl8pPr marL="1371600" algn="ctr" eaLnBrk="0" fontAlgn="base" hangingPunct="0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8pPr>
            <a:lvl9pPr marL="1828800" algn="ctr" eaLnBrk="0" fontAlgn="base" hangingPunct="0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9pPr>
          </a:lstStyle>
          <a:p>
            <a:r>
              <a:rPr lang="en-US" altLang="en-US" sz="3200" dirty="0">
                <a:solidFill>
                  <a:schemeClr val="tx1"/>
                </a:solidFill>
                <a:latin typeface="Arial Black" pitchFamily="34" charset="0"/>
              </a:rPr>
              <a:t>Solar System Formation Step 2:</a:t>
            </a:r>
            <a:br>
              <a:rPr lang="en-US" altLang="en-US" sz="32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altLang="en-US" sz="2800" i="1" dirty="0">
                <a:solidFill>
                  <a:schemeClr val="tx1"/>
                </a:solidFill>
                <a:latin typeface="Arial Black" pitchFamily="34" charset="0"/>
              </a:rPr>
              <a:t>Angular Momentum</a:t>
            </a:r>
          </a:p>
        </p:txBody>
      </p:sp>
      <p:sp>
        <p:nvSpPr>
          <p:cNvPr id="3399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105400" y="1752600"/>
            <a:ext cx="3505200" cy="4114800"/>
          </a:xfrm>
          <a:noFill/>
          <a:ln/>
        </p:spPr>
        <p:txBody>
          <a:bodyPr>
            <a:noAutofit/>
          </a:bodyPr>
          <a:lstStyle/>
          <a:p>
            <a:r>
              <a:rPr lang="en-US" altLang="en-US" sz="2400" dirty="0" smtClean="0">
                <a:latin typeface="Arial" charset="0"/>
              </a:rPr>
              <a:t>As it collapses, or shrinks it spins faster into a disk shape due to </a:t>
            </a:r>
            <a:r>
              <a:rPr lang="en-US" altLang="en-US" sz="2400" i="1" dirty="0" smtClean="0">
                <a:latin typeface="Arial" charset="0"/>
              </a:rPr>
              <a:t>angular momentum</a:t>
            </a:r>
          </a:p>
          <a:p>
            <a:r>
              <a:rPr lang="en-US" altLang="en-US" sz="2400" dirty="0" smtClean="0">
                <a:latin typeface="Arial" charset="0"/>
              </a:rPr>
              <a:t>A center bulge develops at the center of the spinning disk</a:t>
            </a:r>
          </a:p>
          <a:p>
            <a:r>
              <a:rPr lang="en-US" altLang="en-US" sz="2400" dirty="0" smtClean="0">
                <a:latin typeface="Arial" charset="0"/>
              </a:rPr>
              <a:t>This explain why the planets orbit in the same direction</a:t>
            </a:r>
          </a:p>
        </p:txBody>
      </p:sp>
      <p:pic>
        <p:nvPicPr>
          <p:cNvPr id="3399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3" t="18707" r="27654" b="64285"/>
          <a:stretch>
            <a:fillRect/>
          </a:stretch>
        </p:blipFill>
        <p:spPr bwMode="auto">
          <a:xfrm>
            <a:off x="457200" y="1447800"/>
            <a:ext cx="4114800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05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92475"/>
            <a:ext cx="43434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2021" name="Picture 5" descr="010-grains-planetesimals-plan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" t="13637" r="67256" b="68687"/>
          <a:stretch>
            <a:fillRect/>
          </a:stretch>
        </p:blipFill>
        <p:spPr bwMode="auto">
          <a:xfrm>
            <a:off x="228600" y="1600200"/>
            <a:ext cx="434340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022" name="Rectangle 6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1pPr>
            <a:lvl2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2pPr>
            <a:lvl3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3pPr>
            <a:lvl4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4pPr>
            <a:lvl5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5pPr>
            <a:lvl6pPr marL="4572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6pPr>
            <a:lvl7pPr marL="9144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7pPr>
            <a:lvl8pPr marL="13716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8pPr>
            <a:lvl9pPr marL="18288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chemeClr val="tx1"/>
                </a:solidFill>
                <a:latin typeface="Arial Black" pitchFamily="34" charset="0"/>
              </a:rPr>
              <a:t>Solar System Formation Step 3:</a:t>
            </a:r>
            <a:br>
              <a:rPr lang="en-US" altLang="en-US" sz="32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altLang="en-US" sz="2800" i="1" dirty="0">
                <a:solidFill>
                  <a:schemeClr val="tx1"/>
                </a:solidFill>
                <a:latin typeface="Arial Black" pitchFamily="34" charset="0"/>
              </a:rPr>
              <a:t>Condensation</a:t>
            </a:r>
          </a:p>
        </p:txBody>
      </p:sp>
      <p:sp>
        <p:nvSpPr>
          <p:cNvPr id="3420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105400" y="1752600"/>
            <a:ext cx="3886200" cy="4572000"/>
          </a:xfrm>
          <a:noFill/>
          <a:ln/>
        </p:spPr>
        <p:txBody>
          <a:bodyPr>
            <a:normAutofit fontScale="92500" lnSpcReduction="20000"/>
          </a:bodyPr>
          <a:lstStyle/>
          <a:p>
            <a:endParaRPr lang="en-US" altLang="en-US" dirty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charset="0"/>
              </a:rPr>
              <a:t>Condensation causes gas particle to become solid dust </a:t>
            </a:r>
            <a:r>
              <a:rPr lang="en-US" altLang="en-US" dirty="0" smtClean="0">
                <a:latin typeface="Arial" charset="0"/>
              </a:rPr>
              <a:t>particles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charset="0"/>
              </a:rPr>
              <a:t>These particles start to stick together like dust bunny’s on the top of your TV</a:t>
            </a:r>
          </a:p>
        </p:txBody>
      </p:sp>
    </p:spTree>
    <p:extLst>
      <p:ext uri="{BB962C8B-B14F-4D97-AF65-F5344CB8AC3E}">
        <p14:creationId xmlns:p14="http://schemas.microsoft.com/office/powerpoint/2010/main" val="57452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altLang="en-US" sz="3200" smtClean="0">
                <a:latin typeface="Arial Black" pitchFamily="34" charset="0"/>
              </a:rPr>
              <a:t>Rocky Planets vs. Gassy Planets</a:t>
            </a:r>
          </a:p>
        </p:txBody>
      </p:sp>
      <p:pic>
        <p:nvPicPr>
          <p:cNvPr id="355331" name="Picture 3" descr="008-condensation-seq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260475"/>
            <a:ext cx="9144000" cy="559752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5332" name="Rectangle 4"/>
          <p:cNvSpPr>
            <a:spLocks noChangeArrowheads="1"/>
          </p:cNvSpPr>
          <p:nvPr/>
        </p:nvSpPr>
        <p:spPr bwMode="auto">
          <a:xfrm>
            <a:off x="6477000" y="5181600"/>
            <a:ext cx="2057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>
                <a:solidFill>
                  <a:srgbClr val="EE0000"/>
                </a:solidFill>
              </a:rPr>
              <a:t>Rocky </a:t>
            </a:r>
          </a:p>
          <a:p>
            <a:pPr algn="ctr"/>
            <a:r>
              <a:rPr lang="en-US" altLang="en-US" sz="2400" dirty="0">
                <a:solidFill>
                  <a:srgbClr val="EE0000"/>
                </a:solidFill>
              </a:rPr>
              <a:t>particles</a:t>
            </a:r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7391400" y="4267200"/>
            <a:ext cx="1752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dirty="0">
                <a:solidFill>
                  <a:srgbClr val="0066FF"/>
                </a:solidFill>
              </a:rPr>
              <a:t>Icy</a:t>
            </a:r>
          </a:p>
          <a:p>
            <a:pPr algn="ctr"/>
            <a:r>
              <a:rPr lang="en-US" altLang="en-US" sz="2000" dirty="0">
                <a:solidFill>
                  <a:srgbClr val="0066FF"/>
                </a:solidFill>
              </a:rPr>
              <a:t>Particles</a:t>
            </a:r>
          </a:p>
        </p:txBody>
      </p:sp>
      <p:sp>
        <p:nvSpPr>
          <p:cNvPr id="355334" name="Rectangle 6"/>
          <p:cNvSpPr>
            <a:spLocks noChangeArrowheads="1"/>
          </p:cNvSpPr>
          <p:nvPr/>
        </p:nvSpPr>
        <p:spPr bwMode="auto">
          <a:xfrm>
            <a:off x="76200" y="1447800"/>
            <a:ext cx="4572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dirty="0">
                <a:solidFill>
                  <a:srgbClr val="FF0000"/>
                </a:solidFill>
              </a:rPr>
              <a:t>Hot Inner Disk:</a:t>
            </a:r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chemeClr val="tx2"/>
                </a:solidFill>
                <a:latin typeface="Arial" charset="0"/>
              </a:rPr>
              <a:t>Rocky planets formed </a:t>
            </a:r>
          </a:p>
          <a:p>
            <a:pPr algn="ctr"/>
            <a:r>
              <a:rPr lang="en-US" altLang="en-US" sz="2000" b="1" dirty="0">
                <a:solidFill>
                  <a:schemeClr val="tx2"/>
                </a:solidFill>
                <a:latin typeface="Arial" charset="0"/>
              </a:rPr>
              <a:t>in the inner solar nebula disk because </a:t>
            </a:r>
          </a:p>
          <a:p>
            <a:pPr algn="ctr"/>
            <a:r>
              <a:rPr lang="en-US" altLang="en-US" sz="2000" b="1" dirty="0">
                <a:solidFill>
                  <a:schemeClr val="tx2"/>
                </a:solidFill>
                <a:latin typeface="Arial" charset="0"/>
              </a:rPr>
              <a:t>only rocky material (iron, silica) </a:t>
            </a:r>
          </a:p>
          <a:p>
            <a:pPr algn="ctr"/>
            <a:r>
              <a:rPr lang="en-US" altLang="en-US" sz="2000" b="1" dirty="0">
                <a:solidFill>
                  <a:schemeClr val="tx2"/>
                </a:solidFill>
                <a:latin typeface="Arial" charset="0"/>
              </a:rPr>
              <a:t>could condense and solidify</a:t>
            </a:r>
          </a:p>
        </p:txBody>
      </p:sp>
      <p:sp>
        <p:nvSpPr>
          <p:cNvPr id="355336" name="Rectangle 8"/>
          <p:cNvSpPr>
            <a:spLocks noChangeArrowheads="1"/>
          </p:cNvSpPr>
          <p:nvPr/>
        </p:nvSpPr>
        <p:spPr bwMode="auto">
          <a:xfrm>
            <a:off x="0" y="5562600"/>
            <a:ext cx="65532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000" dirty="0">
                <a:solidFill>
                  <a:srgbClr val="0066FF"/>
                </a:solidFill>
              </a:rPr>
              <a:t>Cold Outer Disk:</a:t>
            </a:r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chemeClr val="tx2"/>
                </a:solidFill>
                <a:latin typeface="Arial" charset="0"/>
              </a:rPr>
              <a:t>Gassy planets formed </a:t>
            </a:r>
          </a:p>
          <a:p>
            <a:r>
              <a:rPr lang="en-US" altLang="en-US" sz="2000" b="1" dirty="0">
                <a:solidFill>
                  <a:schemeClr val="tx2"/>
                </a:solidFill>
                <a:latin typeface="Arial" charset="0"/>
              </a:rPr>
              <a:t>in the outer solar nebula disk where it </a:t>
            </a:r>
          </a:p>
          <a:p>
            <a:r>
              <a:rPr lang="en-US" altLang="en-US" sz="2000" b="1" dirty="0">
                <a:solidFill>
                  <a:schemeClr val="tx2"/>
                </a:solidFill>
                <a:latin typeface="Arial" charset="0"/>
              </a:rPr>
              <a:t>was cooler and gases (hydrogen, helium) </a:t>
            </a:r>
          </a:p>
          <a:p>
            <a:r>
              <a:rPr lang="en-US" altLang="en-US" sz="2000" b="1" dirty="0">
                <a:solidFill>
                  <a:schemeClr val="tx2"/>
                </a:solidFill>
                <a:latin typeface="Arial" charset="0"/>
              </a:rPr>
              <a:t>could condense</a:t>
            </a:r>
          </a:p>
        </p:txBody>
      </p:sp>
      <p:sp>
        <p:nvSpPr>
          <p:cNvPr id="355337" name="Line 9"/>
          <p:cNvSpPr>
            <a:spLocks noChangeShapeType="1"/>
          </p:cNvSpPr>
          <p:nvPr/>
        </p:nvSpPr>
        <p:spPr bwMode="auto">
          <a:xfrm flipV="1">
            <a:off x="2971800" y="5029200"/>
            <a:ext cx="533400" cy="6858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38" name="Line 10"/>
          <p:cNvSpPr>
            <a:spLocks noChangeShapeType="1"/>
          </p:cNvSpPr>
          <p:nvPr/>
        </p:nvSpPr>
        <p:spPr bwMode="auto">
          <a:xfrm>
            <a:off x="2895600" y="2819400"/>
            <a:ext cx="685800" cy="76200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9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 animBg="1"/>
      <p:bldP spid="355333" grpId="0" animBg="1"/>
      <p:bldP spid="3553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371600"/>
            <a:ext cx="4114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>
                <a:latin typeface="Arial" charset="0"/>
              </a:rPr>
              <a:t>Accretion occurs as solid particles stick together becoming larger in size</a:t>
            </a:r>
          </a:p>
          <a:p>
            <a:r>
              <a:rPr lang="en-US" altLang="en-US" dirty="0">
                <a:latin typeface="Arial" charset="0"/>
              </a:rPr>
              <a:t>The inner planets form as rocky material begins to clump together</a:t>
            </a:r>
          </a:p>
          <a:p>
            <a:r>
              <a:rPr lang="en-US" altLang="en-US" dirty="0">
                <a:latin typeface="Arial" charset="0"/>
              </a:rPr>
              <a:t>Rocks collide to make boulders, boulders collide to make small planets (</a:t>
            </a:r>
            <a:r>
              <a:rPr lang="en-US" altLang="en-US" dirty="0" err="1">
                <a:latin typeface="Arial" charset="0"/>
              </a:rPr>
              <a:t>planetesimals</a:t>
            </a:r>
            <a:r>
              <a:rPr lang="en-US" altLang="en-US" dirty="0">
                <a:latin typeface="Arial" charset="0"/>
              </a:rPr>
              <a:t>)</a:t>
            </a:r>
          </a:p>
          <a:p>
            <a:r>
              <a:rPr lang="en-US" altLang="en-US" dirty="0">
                <a:latin typeface="Arial" charset="0"/>
              </a:rPr>
              <a:t>The outer planets from as icy material clumps together</a:t>
            </a:r>
          </a:p>
        </p:txBody>
      </p:sp>
      <p:pic>
        <p:nvPicPr>
          <p:cNvPr id="346118" name="Picture 6" descr="formingsolar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52800"/>
            <a:ext cx="4495800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6119" name="Picture 5" descr="010-grains-planetesimals-plane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9" t="26704" r="33904" b="56303"/>
          <a:stretch>
            <a:fillRect/>
          </a:stretch>
        </p:blipFill>
        <p:spPr bwMode="auto">
          <a:xfrm>
            <a:off x="152400" y="1582738"/>
            <a:ext cx="44196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20" name="Rectangle 8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1pPr>
            <a:lvl2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2pPr>
            <a:lvl3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3pPr>
            <a:lvl4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4pPr>
            <a:lvl5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5pPr>
            <a:lvl6pPr marL="4572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6pPr>
            <a:lvl7pPr marL="9144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7pPr>
            <a:lvl8pPr marL="13716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8pPr>
            <a:lvl9pPr marL="18288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chemeClr val="tx1"/>
                </a:solidFill>
                <a:latin typeface="Arial Black" pitchFamily="34" charset="0"/>
              </a:rPr>
              <a:t>Solar System Formation Step 4: </a:t>
            </a:r>
            <a:r>
              <a:rPr lang="en-US" altLang="en-US" sz="2800" i="1" dirty="0">
                <a:solidFill>
                  <a:schemeClr val="tx1"/>
                </a:solidFill>
                <a:latin typeface="Arial Black" pitchFamily="34" charset="0"/>
              </a:rPr>
              <a:t>Accretion</a:t>
            </a:r>
          </a:p>
        </p:txBody>
      </p:sp>
    </p:spTree>
    <p:extLst>
      <p:ext uri="{BB962C8B-B14F-4D97-AF65-F5344CB8AC3E}">
        <p14:creationId xmlns:p14="http://schemas.microsoft.com/office/powerpoint/2010/main" val="407673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752600"/>
            <a:ext cx="4343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latin typeface="Arial" charset="0"/>
              </a:rPr>
              <a:t>The newly formed planets now have enough gravity to pull in the remaining debris in the solar system</a:t>
            </a:r>
          </a:p>
          <a:p>
            <a:r>
              <a:rPr lang="en-US" altLang="en-US" dirty="0">
                <a:latin typeface="Arial" charset="0"/>
              </a:rPr>
              <a:t>As a result, planets are being bombarded by asteroids and small planets</a:t>
            </a:r>
          </a:p>
        </p:txBody>
      </p:sp>
      <p:pic>
        <p:nvPicPr>
          <p:cNvPr id="348164" name="Picture 5" descr="010-grains-planetesimals-plan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56" t="39204" r="1085" b="43068"/>
          <a:stretch>
            <a:fillRect/>
          </a:stretch>
        </p:blipFill>
        <p:spPr bwMode="auto">
          <a:xfrm>
            <a:off x="304800" y="1447800"/>
            <a:ext cx="39624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65" name="Picture 5" descr="Heavy bombard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3962400" cy="330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66" name="Rectangle 6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1pPr>
            <a:lvl2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2pPr>
            <a:lvl3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3pPr>
            <a:lvl4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4pPr>
            <a:lvl5pPr algn="ctr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5pPr>
            <a:lvl6pPr marL="4572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6pPr>
            <a:lvl7pPr marL="9144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7pPr>
            <a:lvl8pPr marL="13716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8pPr>
            <a:lvl9pPr marL="1828800" algn="ctr" fontAlgn="base">
              <a:spcBef>
                <a:spcPts val="600"/>
              </a:spcBef>
              <a:spcAft>
                <a:spcPts val="300"/>
              </a:spcAft>
              <a:defRPr sz="3600" b="1">
                <a:solidFill>
                  <a:srgbClr val="FFFF66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chemeClr val="tx1"/>
                </a:solidFill>
                <a:latin typeface="Arial Black" pitchFamily="34" charset="0"/>
              </a:rPr>
              <a:t>Solar System Formation Step 5: </a:t>
            </a:r>
            <a:r>
              <a:rPr lang="en-US" altLang="en-US" sz="2800" i="1" dirty="0">
                <a:solidFill>
                  <a:schemeClr val="tx1"/>
                </a:solidFill>
                <a:latin typeface="Arial Black" pitchFamily="34" charset="0"/>
              </a:rPr>
              <a:t>Bombardment</a:t>
            </a:r>
          </a:p>
        </p:txBody>
      </p:sp>
    </p:spTree>
    <p:extLst>
      <p:ext uri="{BB962C8B-B14F-4D97-AF65-F5344CB8AC3E}">
        <p14:creationId xmlns:p14="http://schemas.microsoft.com/office/powerpoint/2010/main" val="107501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the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Solar System: </a:t>
            </a:r>
          </a:p>
          <a:p>
            <a:r>
              <a:rPr lang="en-US" dirty="0" smtClean="0"/>
              <a:t>Is Pluto a planet or a dwarf planet?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6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scale model of the solar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3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Spend 10 minutes finishing yesterday’s scale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5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Scale Model of the Solar System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9984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neap and spring tides?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does the scale 1 cm = 100 km actually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92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618</Words>
  <Application>Microsoft Office PowerPoint</Application>
  <PresentationFormat>On-screen Show (4:3)</PresentationFormat>
  <Paragraphs>102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Daily Routine</vt:lpstr>
      <vt:lpstr>Bell Work</vt:lpstr>
      <vt:lpstr>Announcements</vt:lpstr>
      <vt:lpstr>Modeling the Solar System</vt:lpstr>
      <vt:lpstr>Today we will</vt:lpstr>
      <vt:lpstr>Spend 10 minutes finishing yesterday’s scale calculations</vt:lpstr>
      <vt:lpstr>Scale Model of the Solar System Lab</vt:lpstr>
      <vt:lpstr>Daily Routine</vt:lpstr>
      <vt:lpstr>Bell Work</vt:lpstr>
      <vt:lpstr>Announcements</vt:lpstr>
      <vt:lpstr>Modeling the Solar System</vt:lpstr>
      <vt:lpstr>Today we will</vt:lpstr>
      <vt:lpstr>Get into your groups from yesterday and finish yesterday’s scale model.</vt:lpstr>
      <vt:lpstr>Daily Routine</vt:lpstr>
      <vt:lpstr>Bell Work</vt:lpstr>
      <vt:lpstr>Announcements</vt:lpstr>
      <vt:lpstr>Modeling the Solar System</vt:lpstr>
      <vt:lpstr>Today we will</vt:lpstr>
      <vt:lpstr>Formation of the Solar System Nebular Model</vt:lpstr>
      <vt:lpstr>Making the Solar System: It’s Like Making Pizza!</vt:lpstr>
      <vt:lpstr>PowerPoint Presentation</vt:lpstr>
      <vt:lpstr>PowerPoint Presentation</vt:lpstr>
      <vt:lpstr>PowerPoint Presentation</vt:lpstr>
      <vt:lpstr>Rocky Planets vs. Gassy Planets</vt:lpstr>
      <vt:lpstr>PowerPoint Presentation</vt:lpstr>
      <vt:lpstr>PowerPoint Presentation</vt:lpstr>
    </vt:vector>
  </TitlesOfParts>
  <Company>RJUHSD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Hamilton, Grant</dc:creator>
  <cp:lastModifiedBy>Hamilton, Grant</cp:lastModifiedBy>
  <cp:revision>16</cp:revision>
  <dcterms:created xsi:type="dcterms:W3CDTF">2015-02-03T15:39:09Z</dcterms:created>
  <dcterms:modified xsi:type="dcterms:W3CDTF">2015-02-06T18:33:52Z</dcterms:modified>
</cp:coreProperties>
</file>