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78" r:id="rId8"/>
    <p:sldId id="293" r:id="rId9"/>
    <p:sldId id="283" r:id="rId10"/>
    <p:sldId id="276" r:id="rId11"/>
    <p:sldId id="284" r:id="rId12"/>
    <p:sldId id="272" r:id="rId13"/>
    <p:sldId id="286" r:id="rId14"/>
    <p:sldId id="287" r:id="rId15"/>
    <p:sldId id="288" r:id="rId16"/>
    <p:sldId id="289" r:id="rId17"/>
    <p:sldId id="290" r:id="rId18"/>
    <p:sldId id="285" r:id="rId19"/>
    <p:sldId id="264" r:id="rId20"/>
    <p:sldId id="262" r:id="rId21"/>
    <p:sldId id="263" r:id="rId22"/>
    <p:sldId id="265" r:id="rId23"/>
    <p:sldId id="275" r:id="rId24"/>
    <p:sldId id="291" r:id="rId25"/>
    <p:sldId id="314" r:id="rId26"/>
    <p:sldId id="315" r:id="rId27"/>
    <p:sldId id="316" r:id="rId28"/>
    <p:sldId id="317" r:id="rId29"/>
    <p:sldId id="318" r:id="rId30"/>
    <p:sldId id="306" r:id="rId31"/>
    <p:sldId id="307" r:id="rId32"/>
    <p:sldId id="308" r:id="rId33"/>
    <p:sldId id="309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9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3B06-C7AC-49C6-A1D2-BADCBC831D1B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B2B-521A-49B6-B158-2358DDB0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hpE8b6fD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KmSQqp8w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201ttTSG30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uhNZejHeB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XseTWTZlks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iA5Aqx7i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0594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Moon Form?</a:t>
            </a:r>
            <a:endParaRPr lang="en-US" dirty="0"/>
          </a:p>
        </p:txBody>
      </p:sp>
      <p:pic>
        <p:nvPicPr>
          <p:cNvPr id="1030" name="Picture 6" descr="http://i.dailymail.co.uk/i/pix/2014/06/06/article-2650130-1E886AF500000578-562_634x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hysics.sfasu.edu/astro/courses/ast105/Summary6_files/06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23313"/>
            <a:ext cx="3679372" cy="31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R1Z_ZtLqhqTxBceBBms2octXFf7qzaltVzwyTODArgMjnizNtQ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2" y="3429000"/>
            <a:ext cx="4778828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Moon Form?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https://www.youtube.com/watch?v=hahpE8b6fDI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Qualities of the Moon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Rocks and minerals similar to Earth’s</a:t>
            </a:r>
          </a:p>
          <a:p>
            <a:r>
              <a:rPr lang="en-US" dirty="0" smtClean="0"/>
              <a:t>Crustal layer consists rugged cratered highland and dark, dense lava </a:t>
            </a:r>
            <a:r>
              <a:rPr lang="en-US" dirty="0" err="1" smtClean="0"/>
              <a:t>maria</a:t>
            </a:r>
            <a:endParaRPr lang="en-US" dirty="0" smtClean="0"/>
          </a:p>
          <a:p>
            <a:r>
              <a:rPr lang="en-US" dirty="0" smtClean="0"/>
              <a:t>Highland = granites; thick</a:t>
            </a:r>
          </a:p>
          <a:p>
            <a:r>
              <a:rPr lang="en-US" dirty="0" smtClean="0"/>
              <a:t>Maria = basalt; thin</a:t>
            </a:r>
          </a:p>
          <a:p>
            <a:r>
              <a:rPr lang="en-US" dirty="0" smtClean="0"/>
              <a:t>Has weak moonquakes, but tectonically dead</a:t>
            </a:r>
          </a:p>
          <a:p>
            <a:r>
              <a:rPr lang="en-US" dirty="0" smtClean="0"/>
              <a:t>Heavily crated by meteorite impacts</a:t>
            </a:r>
            <a:endParaRPr lang="en-US" dirty="0"/>
          </a:p>
        </p:txBody>
      </p:sp>
      <p:pic>
        <p:nvPicPr>
          <p:cNvPr id="2050" name="Picture 2" descr="http://www.scientificamerican.com/media/inline/blog/Image/238403main_m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14600"/>
            <a:ext cx="2743200" cy="283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2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music devices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659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ellipse?</a:t>
            </a:r>
          </a:p>
          <a:p>
            <a:endParaRPr lang="en-US" dirty="0"/>
          </a:p>
          <a:p>
            <a:r>
              <a:rPr lang="en-US" dirty="0" smtClean="0"/>
              <a:t>Describe how the Moon formed?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Moon, Sun, Earth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phases of the Moon and how it cycles through different phases due to Earth’s positioning towards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the Moon after it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https://www.youtube.com/watch?v=UIKmSQqp8wY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Moon Terminology about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Moon – no illumination from the Sun on Near Side</a:t>
            </a:r>
          </a:p>
          <a:p>
            <a:r>
              <a:rPr lang="en-US" dirty="0" smtClean="0"/>
              <a:t>Crescent – Moon is less than half illuminated</a:t>
            </a:r>
          </a:p>
          <a:p>
            <a:r>
              <a:rPr lang="en-US" dirty="0" smtClean="0"/>
              <a:t>Quarter – Moon is quarter through cycle, but half illuminated</a:t>
            </a:r>
          </a:p>
          <a:p>
            <a:r>
              <a:rPr lang="en-US" dirty="0" smtClean="0"/>
              <a:t>Gibbous – Moon is more than half illuminated</a:t>
            </a:r>
          </a:p>
          <a:p>
            <a:r>
              <a:rPr lang="en-US" dirty="0" smtClean="0"/>
              <a:t>Full Moon – Moon is fully illuminated</a:t>
            </a:r>
            <a:endParaRPr lang="en-US" dirty="0"/>
          </a:p>
        </p:txBody>
      </p:sp>
      <p:pic>
        <p:nvPicPr>
          <p:cNvPr id="5" name="Picture 2" descr="moon phase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092"/>
          <a:stretch>
            <a:fillRect/>
          </a:stretch>
        </p:blipFill>
        <p:spPr bwMode="auto">
          <a:xfrm>
            <a:off x="4419600" y="1981200"/>
            <a:ext cx="4388069" cy="382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Kepler help the development of astronomy?</a:t>
            </a:r>
          </a:p>
          <a:p>
            <a:endParaRPr lang="en-US" dirty="0"/>
          </a:p>
          <a:p>
            <a:r>
              <a:rPr lang="en-US" dirty="0" smtClean="0"/>
              <a:t>How did Galileo help the development of astronomy?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89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Waxing mean?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200400" cy="4525963"/>
          </a:xfrm>
        </p:spPr>
        <p:txBody>
          <a:bodyPr/>
          <a:lstStyle/>
          <a:p>
            <a:r>
              <a:rPr lang="en-US" dirty="0" smtClean="0"/>
              <a:t>Waxing means growing</a:t>
            </a:r>
          </a:p>
          <a:p>
            <a:r>
              <a:rPr lang="en-US" dirty="0" smtClean="0"/>
              <a:t>In terms of the Moon, it refers to getting more illumination from the Sun</a:t>
            </a:r>
            <a:endParaRPr lang="en-US" dirty="0"/>
          </a:p>
        </p:txBody>
      </p:sp>
      <p:pic>
        <p:nvPicPr>
          <p:cNvPr id="9218" name="Picture 2" descr="moon phase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7428"/>
          <a:stretch>
            <a:fillRect/>
          </a:stretch>
        </p:blipFill>
        <p:spPr bwMode="auto">
          <a:xfrm>
            <a:off x="3352800" y="1524000"/>
            <a:ext cx="5578285" cy="32272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4953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Mr. Miyagi’s trick to remembering parts of phases of the Moon…Wax on…</a:t>
            </a:r>
            <a:endParaRPr lang="en-US" sz="3200" dirty="0"/>
          </a:p>
        </p:txBody>
      </p:sp>
      <p:pic>
        <p:nvPicPr>
          <p:cNvPr id="9220" name="Picture 4" descr="http://7thprovince.com/wp-content/uploads/2010/06/Screen-shot-2010-06-16-at-12.11.13-AM.jpg"/>
          <p:cNvPicPr>
            <a:picLocks noChangeAspect="1" noChangeArrowheads="1"/>
          </p:cNvPicPr>
          <p:nvPr/>
        </p:nvPicPr>
        <p:blipFill>
          <a:blip r:embed="rId3" cstate="print"/>
          <a:srcRect l="15263" t="6107" r="4607" b="5344"/>
          <a:stretch>
            <a:fillRect/>
          </a:stretch>
        </p:blipFill>
        <p:spPr bwMode="auto">
          <a:xfrm>
            <a:off x="0" y="4648200"/>
            <a:ext cx="3200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8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Waning mean?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352800" cy="4525963"/>
          </a:xfrm>
        </p:spPr>
        <p:txBody>
          <a:bodyPr/>
          <a:lstStyle/>
          <a:p>
            <a:r>
              <a:rPr lang="en-US" dirty="0" smtClean="0"/>
              <a:t>Waning means shrinking</a:t>
            </a:r>
          </a:p>
          <a:p>
            <a:r>
              <a:rPr lang="en-US" dirty="0" smtClean="0"/>
              <a:t>In terms of the Moon, it refers to getting less illumination from the Sun</a:t>
            </a:r>
            <a:endParaRPr lang="en-US" dirty="0"/>
          </a:p>
        </p:txBody>
      </p:sp>
      <p:pic>
        <p:nvPicPr>
          <p:cNvPr id="9218" name="Picture 2" descr="moon phase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2504" b="3967"/>
          <a:stretch>
            <a:fillRect/>
          </a:stretch>
        </p:blipFill>
        <p:spPr bwMode="auto">
          <a:xfrm>
            <a:off x="3276600" y="1371600"/>
            <a:ext cx="5578285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4953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Wax off? Well Mr. Miyagi </a:t>
            </a:r>
            <a:r>
              <a:rPr lang="en-US" sz="3200" dirty="0" err="1" smtClean="0"/>
              <a:t>ment</a:t>
            </a:r>
            <a:r>
              <a:rPr lang="en-US" sz="3200" dirty="0" smtClean="0"/>
              <a:t> wane off when talking about the Moon….oh well…</a:t>
            </a:r>
            <a:endParaRPr lang="en-US" sz="3200" dirty="0"/>
          </a:p>
        </p:txBody>
      </p:sp>
      <p:pic>
        <p:nvPicPr>
          <p:cNvPr id="9220" name="Picture 4" descr="http://7thprovince.com/wp-content/uploads/2010/06/Screen-shot-2010-06-16-at-12.11.13-AM.jpg"/>
          <p:cNvPicPr>
            <a:picLocks noChangeAspect="1" noChangeArrowheads="1"/>
          </p:cNvPicPr>
          <p:nvPr/>
        </p:nvPicPr>
        <p:blipFill>
          <a:blip r:embed="rId3" cstate="print"/>
          <a:srcRect l="15263" t="6107" r="4607" b="5344"/>
          <a:stretch>
            <a:fillRect/>
          </a:stretch>
        </p:blipFill>
        <p:spPr bwMode="auto">
          <a:xfrm>
            <a:off x="0" y="4648200"/>
            <a:ext cx="3200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times a years does the Moon complete this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763000" cy="1219200"/>
          </a:xfrm>
        </p:spPr>
        <p:txBody>
          <a:bodyPr/>
          <a:lstStyle/>
          <a:p>
            <a:r>
              <a:rPr lang="en-US" dirty="0" smtClean="0"/>
              <a:t>Remember…the Moon completes this cycle in 29.5 days</a:t>
            </a:r>
          </a:p>
          <a:p>
            <a:r>
              <a:rPr lang="en-US" dirty="0" smtClean="0"/>
              <a:t>Do the Math…12 to 13 times a year (Blue moon)</a:t>
            </a:r>
          </a:p>
        </p:txBody>
      </p:sp>
      <p:pic>
        <p:nvPicPr>
          <p:cNvPr id="23554" name="Picture 2" descr="http://www.workman.com/products/covers/9781615190737.jpg"/>
          <p:cNvPicPr>
            <a:picLocks noChangeAspect="1" noChangeArrowheads="1"/>
          </p:cNvPicPr>
          <p:nvPr/>
        </p:nvPicPr>
        <p:blipFill>
          <a:blip r:embed="rId2" cstate="print"/>
          <a:srcRect t="10330" b="8791"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5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see all sides of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Nope, we don’t see the dark side of the Moon</a:t>
            </a:r>
          </a:p>
          <a:p>
            <a:r>
              <a:rPr lang="en-US" dirty="0" smtClean="0"/>
              <a:t>Lunar month 29.5 days</a:t>
            </a:r>
          </a:p>
          <a:p>
            <a:r>
              <a:rPr lang="en-US" dirty="0" smtClean="0"/>
              <a:t>The moon completes one revolution around Earth in 27.5 days</a:t>
            </a:r>
          </a:p>
          <a:p>
            <a:r>
              <a:rPr lang="en-US" dirty="0" smtClean="0"/>
              <a:t>The moon rotates as the Earth rotates so we only see one side of the moon</a:t>
            </a:r>
            <a:endParaRPr lang="en-US" dirty="0"/>
          </a:p>
        </p:txBody>
      </p:sp>
      <p:pic>
        <p:nvPicPr>
          <p:cNvPr id="5" name="Picture 2" descr="http://www.scientificamerican.com/media/inline/blog/Image/238403main_m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2386045" cy="2467850"/>
          </a:xfrm>
          <a:prstGeom prst="rect">
            <a:avLst/>
          </a:prstGeom>
          <a:noFill/>
        </p:spPr>
      </p:pic>
      <p:pic>
        <p:nvPicPr>
          <p:cNvPr id="64514" name="Picture 2" descr="http://www.darksidetribute.com/wp-content/uploads/2010/02/Dark_Side_Of_the_Moon_only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418729" cy="2143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4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In the same groups as yesterday</a:t>
            </a:r>
          </a:p>
          <a:p>
            <a:r>
              <a:rPr lang="en-US" dirty="0"/>
              <a:t>You will only perform tests on two objects not three, and you will only need to use one of the graphs</a:t>
            </a:r>
          </a:p>
          <a:p>
            <a:r>
              <a:rPr lang="en-US" dirty="0"/>
              <a:t>We will have 50 minutes to work on this in class, so be productive</a:t>
            </a:r>
          </a:p>
          <a:p>
            <a:r>
              <a:rPr lang="en-US" dirty="0"/>
              <a:t>Rules for lab:</a:t>
            </a:r>
          </a:p>
          <a:p>
            <a:pPr lvl="1"/>
            <a:r>
              <a:rPr lang="en-US" dirty="0"/>
              <a:t>Phones should remain in your backpacks or at your desk</a:t>
            </a:r>
          </a:p>
          <a:p>
            <a:pPr lvl="1"/>
            <a:r>
              <a:rPr lang="en-US" dirty="0"/>
              <a:t>Use the equipment properly</a:t>
            </a:r>
          </a:p>
          <a:p>
            <a:pPr lvl="1"/>
            <a:r>
              <a:rPr lang="en-US" dirty="0"/>
              <a:t>Remain at your lab station at all times</a:t>
            </a:r>
          </a:p>
          <a:p>
            <a:pPr lvl="1"/>
            <a:r>
              <a:rPr lang="en-US" dirty="0"/>
              <a:t>Work with each other respectfully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Data from Impact Lab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04" y="1828800"/>
            <a:ext cx="5919442" cy="44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music devices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1983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days does it take for the moon complete its phase cycle?</a:t>
            </a:r>
          </a:p>
          <a:p>
            <a:endParaRPr lang="en-US" dirty="0"/>
          </a:p>
          <a:p>
            <a:r>
              <a:rPr lang="en-US" dirty="0" smtClean="0"/>
              <a:t>What are the phases of the moon?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3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Moon, Sun, Earth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– Phases of the Moon for February</a:t>
            </a:r>
          </a:p>
          <a:p>
            <a:r>
              <a:rPr lang="en-US" dirty="0" smtClean="0"/>
              <a:t>Finish Ellipse Lab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 vs. Lunar Eclipse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5715000" cy="4373563"/>
          </a:xfrm>
        </p:spPr>
        <p:txBody>
          <a:bodyPr/>
          <a:lstStyle/>
          <a:p>
            <a:r>
              <a:rPr lang="en-US" dirty="0" smtClean="0"/>
              <a:t>Moon casts a shadow on Earth</a:t>
            </a:r>
          </a:p>
          <a:p>
            <a:r>
              <a:rPr lang="en-US" dirty="0" smtClean="0"/>
              <a:t>Moon passes between Earth and the Sun</a:t>
            </a:r>
          </a:p>
          <a:p>
            <a:r>
              <a:rPr lang="en-US" dirty="0" smtClean="0"/>
              <a:t>Total Eclipse – within umbra</a:t>
            </a:r>
          </a:p>
          <a:p>
            <a:r>
              <a:rPr lang="en-US" dirty="0" smtClean="0"/>
              <a:t>Partial – within </a:t>
            </a:r>
            <a:r>
              <a:rPr lang="en-US" dirty="0" err="1" smtClean="0"/>
              <a:t>preumbra</a:t>
            </a:r>
            <a:endParaRPr lang="en-US" dirty="0" smtClean="0"/>
          </a:p>
          <a:p>
            <a:r>
              <a:rPr lang="en-US" dirty="0" smtClean="0"/>
              <a:t>Happens during New Moons and Full Moons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041775" cy="3951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csep10.phys.utk.edu/astr161/lect/time/solar_eclip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495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4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http://www.youtube.com/watch?v=_201ttTSG30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 vs. Lunar Eclipse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497388" cy="4373563"/>
          </a:xfrm>
        </p:spPr>
        <p:txBody>
          <a:bodyPr/>
          <a:lstStyle/>
          <a:p>
            <a:r>
              <a:rPr lang="en-US" dirty="0" smtClean="0"/>
              <a:t>Moon casts a shadow on Earth</a:t>
            </a:r>
          </a:p>
          <a:p>
            <a:r>
              <a:rPr lang="en-US" dirty="0" smtClean="0"/>
              <a:t>Moon passes between Earth and the Sun</a:t>
            </a:r>
          </a:p>
          <a:p>
            <a:r>
              <a:rPr lang="en-US" dirty="0" smtClean="0"/>
              <a:t>Total Eclipse – within umbra</a:t>
            </a:r>
          </a:p>
          <a:p>
            <a:r>
              <a:rPr lang="en-US" dirty="0" smtClean="0"/>
              <a:t>Partial – within </a:t>
            </a:r>
            <a:r>
              <a:rPr lang="en-US" dirty="0" err="1" smtClean="0"/>
              <a:t>preumbra</a:t>
            </a:r>
            <a:endParaRPr lang="en-US" dirty="0" smtClean="0"/>
          </a:p>
          <a:p>
            <a:r>
              <a:rPr lang="en-US" dirty="0" smtClean="0"/>
              <a:t>Happens during New Moons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Lunar Eclipse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041775" cy="3951288"/>
          </a:xfrm>
        </p:spPr>
        <p:txBody>
          <a:bodyPr/>
          <a:lstStyle/>
          <a:p>
            <a:r>
              <a:rPr lang="en-US" dirty="0" smtClean="0"/>
              <a:t>Earth casts a shadow on the Moon</a:t>
            </a:r>
          </a:p>
          <a:p>
            <a:r>
              <a:rPr lang="en-US" dirty="0" smtClean="0"/>
              <a:t>Earth passes between Moon and Sun</a:t>
            </a:r>
          </a:p>
          <a:p>
            <a:r>
              <a:rPr lang="en-US" dirty="0" smtClean="0"/>
              <a:t>Happens during Full Moons</a:t>
            </a:r>
            <a:endParaRPr lang="en-US" dirty="0"/>
          </a:p>
        </p:txBody>
      </p:sp>
      <p:pic>
        <p:nvPicPr>
          <p:cNvPr id="24578" name="Picture 2" descr="http://csep10.phys.utk.edu/astr161/lect/time/solar_eclip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495800" cy="2438400"/>
          </a:xfrm>
          <a:prstGeom prst="rect">
            <a:avLst/>
          </a:prstGeom>
          <a:noFill/>
        </p:spPr>
      </p:pic>
      <p:pic>
        <p:nvPicPr>
          <p:cNvPr id="24580" name="Picture 4" descr="http://csep10.phys.utk.edu/astr161/lect/time/lunar_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4419600"/>
            <a:ext cx="464820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3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http://www.youtube.com/watch?v=wuhNZejHeBg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Moon’s Effect on Tides</a:t>
            </a:r>
            <a:endParaRPr lang="en-US" dirty="0"/>
          </a:p>
        </p:txBody>
      </p:sp>
      <p:pic>
        <p:nvPicPr>
          <p:cNvPr id="7" name="il_fi" descr="http://life.bio.sunysb.edu/marinebio/westmeadow/tide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1828800"/>
            <a:ext cx="327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Caused by Moon’s gravitational pull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Spring Tides: higher tides on Earth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Neap Tides: Lower tides on Earth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2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http://www.youtube.com/watch?v=nXseTWTZlks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Sun, Earth, and Moon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Obtain a textbook</a:t>
            </a:r>
          </a:p>
          <a:p>
            <a:r>
              <a:rPr lang="en-US" dirty="0" smtClean="0"/>
              <a:t>Label the different layers of the Sun, Earth and Moon using the textbook</a:t>
            </a:r>
          </a:p>
          <a:p>
            <a:pPr lvl="1"/>
            <a:r>
              <a:rPr lang="en-US" dirty="0" smtClean="0"/>
              <a:t>Earth on pg. 72</a:t>
            </a:r>
          </a:p>
          <a:p>
            <a:pPr lvl="1"/>
            <a:r>
              <a:rPr lang="en-US" dirty="0" smtClean="0"/>
              <a:t>Moon on pg. 557</a:t>
            </a:r>
          </a:p>
          <a:p>
            <a:pPr lvl="1"/>
            <a:r>
              <a:rPr lang="en-US" dirty="0" smtClean="0"/>
              <a:t>Sun on pg. 573</a:t>
            </a:r>
          </a:p>
          <a:p>
            <a:r>
              <a:rPr lang="en-US" dirty="0" smtClean="0"/>
              <a:t>Write a paragraph (6-8 sentences) comparing and contrasting the internal structure of the Sun, Earth, and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Moon, Sun, Earth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Kepler’s First Law of Planetary Motion</a:t>
            </a:r>
          </a:p>
          <a:p>
            <a:r>
              <a:rPr lang="en-US" dirty="0" smtClean="0"/>
              <a:t>Discuss the phases of the Moon and how it cycles through different phases due to Earth’s positioning towards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– Sun – Earth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Moon moves around the Earth (satellite) and Earth moves rounds the Sun</a:t>
            </a:r>
          </a:p>
          <a:p>
            <a:r>
              <a:rPr lang="en-US" dirty="0" smtClean="0"/>
              <a:t>Two types of movements: Rotation and Revolution</a:t>
            </a:r>
          </a:p>
          <a:p>
            <a:r>
              <a:rPr lang="en-US" dirty="0" smtClean="0"/>
              <a:t>Rotation – Spinning on an axis</a:t>
            </a:r>
          </a:p>
          <a:p>
            <a:r>
              <a:rPr lang="en-US" dirty="0" smtClean="0"/>
              <a:t>Revolution – Motion around an object around another (orbit)</a:t>
            </a:r>
            <a:endParaRPr lang="en-US" dirty="0"/>
          </a:p>
        </p:txBody>
      </p:sp>
      <p:pic>
        <p:nvPicPr>
          <p:cNvPr id="20482" name="Picture 2" descr="http://clasfaculty.ucdenver.edu/callen/1202/Climate/RadiationBal/RotationVersusRevolu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95029" cy="321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6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working in groups of four</a:t>
            </a:r>
          </a:p>
          <a:p>
            <a:r>
              <a:rPr lang="en-US" dirty="0" smtClean="0"/>
              <a:t>Rules for Lab:</a:t>
            </a:r>
          </a:p>
          <a:p>
            <a:pPr lvl="1"/>
            <a:r>
              <a:rPr lang="en-US" dirty="0" smtClean="0"/>
              <a:t>Phones should remain in your backpacks or at your desk</a:t>
            </a:r>
          </a:p>
          <a:p>
            <a:pPr lvl="1"/>
            <a:r>
              <a:rPr lang="en-US" dirty="0" smtClean="0"/>
              <a:t>Use the equipment properly</a:t>
            </a:r>
          </a:p>
          <a:p>
            <a:pPr lvl="1"/>
            <a:r>
              <a:rPr lang="en-US" dirty="0" smtClean="0"/>
              <a:t>Remain at your lab station at all times</a:t>
            </a:r>
          </a:p>
          <a:p>
            <a:pPr lvl="1"/>
            <a:r>
              <a:rPr lang="en-US" dirty="0" smtClean="0"/>
              <a:t>Work with each other respectfully</a:t>
            </a:r>
          </a:p>
        </p:txBody>
      </p:sp>
    </p:spTree>
    <p:extLst>
      <p:ext uri="{BB962C8B-B14F-4D97-AF65-F5344CB8AC3E}">
        <p14:creationId xmlns:p14="http://schemas.microsoft.com/office/powerpoint/2010/main" val="2881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Procedure: </a:t>
            </a:r>
            <a:r>
              <a:rPr lang="en-US" dirty="0" smtClean="0">
                <a:hlinkClick r:id="rId2"/>
              </a:rPr>
              <a:t>https://www.youtube.com/watch?v=EtiA5Aqx7iI</a:t>
            </a:r>
            <a:endParaRPr lang="en-US" dirty="0" smtClean="0"/>
          </a:p>
          <a:p>
            <a:r>
              <a:rPr lang="en-US" dirty="0" smtClean="0"/>
              <a:t>Measurements between foci- </a:t>
            </a:r>
          </a:p>
          <a:p>
            <a:pPr lvl="1"/>
            <a:r>
              <a:rPr lang="en-US" dirty="0" smtClean="0"/>
              <a:t>4 different measurements: 2 cm, 5 cm, 7cm and 9 cm</a:t>
            </a:r>
          </a:p>
          <a:p>
            <a:pPr lvl="1"/>
            <a:r>
              <a:rPr lang="en-US" dirty="0" smtClean="0"/>
              <a:t>Everyone in the group must do at least one example</a:t>
            </a:r>
          </a:p>
          <a:p>
            <a:pPr lvl="1"/>
            <a:r>
              <a:rPr lang="en-US" dirty="0" smtClean="0"/>
              <a:t>Use pencil</a:t>
            </a:r>
          </a:p>
          <a:p>
            <a:r>
              <a:rPr lang="en-US" dirty="0" smtClean="0"/>
              <a:t>Eccentricity - </a:t>
            </a:r>
            <a:r>
              <a:rPr lang="en-US" dirty="0"/>
              <a:t>deviation of a curve or orbit from </a:t>
            </a:r>
            <a:r>
              <a:rPr lang="en-US" dirty="0" smtClean="0"/>
              <a:t>circularity</a:t>
            </a:r>
          </a:p>
          <a:p>
            <a:r>
              <a:rPr lang="en-US" dirty="0" smtClean="0"/>
              <a:t>Eccentricity = foci distance (d) ÷ major axis length (l)</a:t>
            </a:r>
          </a:p>
        </p:txBody>
      </p:sp>
    </p:spTree>
    <p:extLst>
      <p:ext uri="{BB962C8B-B14F-4D97-AF65-F5344CB8AC3E}">
        <p14:creationId xmlns:p14="http://schemas.microsoft.com/office/powerpoint/2010/main" val="30370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Moon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Formed 4.5 billion years ago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planetesimal</a:t>
            </a:r>
            <a:r>
              <a:rPr lang="en-US" dirty="0" smtClean="0"/>
              <a:t> Theia impacted Earth </a:t>
            </a:r>
          </a:p>
          <a:p>
            <a:r>
              <a:rPr lang="en-US" dirty="0" smtClean="0"/>
              <a:t>Heat and debris were released from Earth and Theia</a:t>
            </a:r>
          </a:p>
          <a:p>
            <a:r>
              <a:rPr lang="en-US" dirty="0" smtClean="0"/>
              <a:t>Debris joins together and creates orbit around Earth to form Moon</a:t>
            </a:r>
            <a:endParaRPr lang="en-US" dirty="0"/>
          </a:p>
        </p:txBody>
      </p:sp>
      <p:pic>
        <p:nvPicPr>
          <p:cNvPr id="5" name="Content Placeholder 4" descr="http://www.astro-photography.net/images/moon%20form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4038600" cy="21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2895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924">
            <a:off x="5110179" y="4981016"/>
            <a:ext cx="3962400" cy="14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1038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Daily Routine</vt:lpstr>
      <vt:lpstr>Bell Work</vt:lpstr>
      <vt:lpstr>Announcements</vt:lpstr>
      <vt:lpstr>Moon, Sun, Earth Relationships</vt:lpstr>
      <vt:lpstr>Today we will</vt:lpstr>
      <vt:lpstr>Moon – Sun – Earth Movement</vt:lpstr>
      <vt:lpstr>Ellipse Lab</vt:lpstr>
      <vt:lpstr>Ellipse Lab</vt:lpstr>
      <vt:lpstr>How did the Moon Form?</vt:lpstr>
      <vt:lpstr>How did the Moon Form?</vt:lpstr>
      <vt:lpstr>How did the Moon Form?</vt:lpstr>
      <vt:lpstr>Geology Qualities of the Moon</vt:lpstr>
      <vt:lpstr>Daily Routine</vt:lpstr>
      <vt:lpstr>Bell Work</vt:lpstr>
      <vt:lpstr>Announcements</vt:lpstr>
      <vt:lpstr>Moon, Sun, Earth Relationships</vt:lpstr>
      <vt:lpstr>Today we will</vt:lpstr>
      <vt:lpstr>What happened to the Moon after it formed?</vt:lpstr>
      <vt:lpstr>Moon Terminology about Phases</vt:lpstr>
      <vt:lpstr>What does Waxing mean?</vt:lpstr>
      <vt:lpstr>What does Waning mean?</vt:lpstr>
      <vt:lpstr>How many times a years does the Moon complete this cycle?</vt:lpstr>
      <vt:lpstr>Do we see all sides of the Moon?</vt:lpstr>
      <vt:lpstr>Impact Lab</vt:lpstr>
      <vt:lpstr>Graphing Data from Impact Lab</vt:lpstr>
      <vt:lpstr>Daily Routine</vt:lpstr>
      <vt:lpstr>Bell Work</vt:lpstr>
      <vt:lpstr>Announcements</vt:lpstr>
      <vt:lpstr>Moon, Sun, Earth Relationships</vt:lpstr>
      <vt:lpstr>Solar Eclipse vs. Lunar Eclipse</vt:lpstr>
      <vt:lpstr>http://www.youtube.com/watch?v=_201ttTSG30 </vt:lpstr>
      <vt:lpstr>Solar Eclipse vs. Lunar Eclipse</vt:lpstr>
      <vt:lpstr>http://www.youtube.com/watch?v=wuhNZejHeBg  </vt:lpstr>
      <vt:lpstr>Moon’s Effect on Tides</vt:lpstr>
      <vt:lpstr>http://www.youtube.com/watch?v=nXseTWTZlks </vt:lpstr>
      <vt:lpstr>Layers of the Sun, Earth, and Moon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21</cp:revision>
  <dcterms:created xsi:type="dcterms:W3CDTF">2015-01-29T15:29:37Z</dcterms:created>
  <dcterms:modified xsi:type="dcterms:W3CDTF">2015-02-06T18:35:02Z</dcterms:modified>
</cp:coreProperties>
</file>