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5" r:id="rId3"/>
    <p:sldId id="263" r:id="rId4"/>
    <p:sldId id="264" r:id="rId5"/>
    <p:sldId id="266" r:id="rId6"/>
    <p:sldId id="267" r:id="rId7"/>
    <p:sldId id="268" r:id="rId8"/>
    <p:sldId id="257" r:id="rId9"/>
    <p:sldId id="25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59" r:id="rId19"/>
    <p:sldId id="261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A1313-6CBD-4454-AD84-1841745087D9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2FFC-4B6E-44E1-841A-48CB22D74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102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A1313-6CBD-4454-AD84-1841745087D9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2FFC-4B6E-44E1-841A-48CB22D74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995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A1313-6CBD-4454-AD84-1841745087D9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2FFC-4B6E-44E1-841A-48CB22D74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93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A1313-6CBD-4454-AD84-1841745087D9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2FFC-4B6E-44E1-841A-48CB22D74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97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A1313-6CBD-4454-AD84-1841745087D9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2FFC-4B6E-44E1-841A-48CB22D74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372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A1313-6CBD-4454-AD84-1841745087D9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2FFC-4B6E-44E1-841A-48CB22D74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67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A1313-6CBD-4454-AD84-1841745087D9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2FFC-4B6E-44E1-841A-48CB22D74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07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A1313-6CBD-4454-AD84-1841745087D9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2FFC-4B6E-44E1-841A-48CB22D74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70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A1313-6CBD-4454-AD84-1841745087D9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2FFC-4B6E-44E1-841A-48CB22D74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83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A1313-6CBD-4454-AD84-1841745087D9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2FFC-4B6E-44E1-841A-48CB22D74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3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A1313-6CBD-4454-AD84-1841745087D9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2FFC-4B6E-44E1-841A-48CB22D74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282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A1313-6CBD-4454-AD84-1841745087D9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F2FFC-4B6E-44E1-841A-48CB22D74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4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4rev.net/wp-content/uploads/2008/07/richter-magnitude-scale.gi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Sit in your appropriate seat quietly</a:t>
            </a:r>
          </a:p>
          <a:p>
            <a:r>
              <a:rPr lang="en-US" dirty="0" smtClean="0"/>
              <a:t>Have all necessary materials out</a:t>
            </a:r>
          </a:p>
          <a:p>
            <a:r>
              <a:rPr lang="en-US" dirty="0" smtClean="0"/>
              <a:t>All back packs on the floor</a:t>
            </a:r>
          </a:p>
          <a:p>
            <a:r>
              <a:rPr lang="en-US" dirty="0" smtClean="0"/>
              <a:t>All cell phones on silent and away in backpacks</a:t>
            </a:r>
          </a:p>
          <a:p>
            <a:r>
              <a:rPr lang="en-US" dirty="0" smtClean="0"/>
              <a:t>All IPods off and headphones out of your ears</a:t>
            </a:r>
          </a:p>
          <a:p>
            <a:r>
              <a:rPr lang="en-US" dirty="0" smtClean="0"/>
              <a:t>Hats off</a:t>
            </a:r>
          </a:p>
          <a:p>
            <a:r>
              <a:rPr lang="en-US" dirty="0" smtClean="0"/>
              <a:t>No food or drink except for water</a:t>
            </a:r>
          </a:p>
        </p:txBody>
      </p:sp>
    </p:spTree>
    <p:extLst>
      <p:ext uri="{BB962C8B-B14F-4D97-AF65-F5344CB8AC3E}">
        <p14:creationId xmlns:p14="http://schemas.microsoft.com/office/powerpoint/2010/main" val="80936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ps.prenhall.com/wps/media/objects/213/218846/travel_time_graph_tasa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5181600" cy="6605192"/>
          </a:xfrm>
          <a:prstGeom prst="rect">
            <a:avLst/>
          </a:prstGeom>
          <a:noFill/>
        </p:spPr>
      </p:pic>
      <p:sp>
        <p:nvSpPr>
          <p:cNvPr id="22" name="Freeform 21"/>
          <p:cNvSpPr/>
          <p:nvPr/>
        </p:nvSpPr>
        <p:spPr>
          <a:xfrm>
            <a:off x="7468272" y="2971799"/>
            <a:ext cx="3393" cy="1"/>
          </a:xfrm>
          <a:custGeom>
            <a:avLst/>
            <a:gdLst/>
            <a:ahLst/>
            <a:cxnLst/>
            <a:rect l="0" t="0" r="0" b="0"/>
            <a:pathLst>
              <a:path w="3393" h="1">
                <a:moveTo>
                  <a:pt x="0" y="0"/>
                </a:moveTo>
                <a:lnTo>
                  <a:pt x="3392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578522" y="2743200"/>
            <a:ext cx="342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 </a:t>
            </a:r>
            <a:r>
              <a:rPr lang="en-US" sz="3200" dirty="0" smtClean="0"/>
              <a:t>       S-Wave Time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</a:t>
            </a:r>
            <a:r>
              <a:rPr lang="en-US" sz="3200" u="sng" dirty="0" smtClean="0"/>
              <a:t>- P-Wave Time</a:t>
            </a:r>
          </a:p>
          <a:p>
            <a:r>
              <a:rPr lang="en-US" sz="3200" dirty="0" smtClean="0"/>
              <a:t>	Distance</a:t>
            </a:r>
          </a:p>
        </p:txBody>
      </p:sp>
    </p:spTree>
    <p:extLst>
      <p:ext uri="{BB962C8B-B14F-4D97-AF65-F5344CB8AC3E}">
        <p14:creationId xmlns:p14="http://schemas.microsoft.com/office/powerpoint/2010/main" val="369907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practice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1481115" y="2503169"/>
            <a:ext cx="3393" cy="1"/>
          </a:xfrm>
          <a:custGeom>
            <a:avLst/>
            <a:gdLst/>
            <a:ahLst/>
            <a:cxnLst/>
            <a:rect l="0" t="0" r="0" b="0"/>
            <a:pathLst>
              <a:path w="3393" h="1">
                <a:moveTo>
                  <a:pt x="0" y="0"/>
                </a:moveTo>
                <a:lnTo>
                  <a:pt x="3392" y="0"/>
                </a:lnTo>
                <a:close/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458220" y="2686049"/>
            <a:ext cx="3393" cy="1"/>
          </a:xfrm>
          <a:custGeom>
            <a:avLst/>
            <a:gdLst/>
            <a:ahLst/>
            <a:cxnLst/>
            <a:rect l="0" t="0" r="0" b="0"/>
            <a:pathLst>
              <a:path w="3393" h="1">
                <a:moveTo>
                  <a:pt x="0" y="0"/>
                </a:moveTo>
                <a:lnTo>
                  <a:pt x="3392" y="0"/>
                </a:lnTo>
                <a:close/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091195" y="2754629"/>
            <a:ext cx="3393" cy="1"/>
          </a:xfrm>
          <a:custGeom>
            <a:avLst/>
            <a:gdLst/>
            <a:ahLst/>
            <a:cxnLst/>
            <a:rect l="0" t="0" r="0" b="0"/>
            <a:pathLst>
              <a:path w="3393" h="1">
                <a:moveTo>
                  <a:pt x="0" y="0"/>
                </a:moveTo>
                <a:lnTo>
                  <a:pt x="3392" y="0"/>
                </a:lnTo>
                <a:close/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88" y="1447800"/>
            <a:ext cx="8791575" cy="517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5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 Wave comes in at: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25:00 minutes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SMARTInkAnnotation2"/>
          <p:cNvSpPr/>
          <p:nvPr/>
        </p:nvSpPr>
        <p:spPr>
          <a:xfrm>
            <a:off x="6872992" y="6560820"/>
            <a:ext cx="1" cy="11431"/>
          </a:xfrm>
          <a:custGeom>
            <a:avLst/>
            <a:gdLst/>
            <a:ahLst/>
            <a:cxnLst/>
            <a:rect l="0" t="0" r="0" b="0"/>
            <a:pathLst>
              <a:path w="1" h="11431">
                <a:moveTo>
                  <a:pt x="0" y="0"/>
                </a:moveTo>
                <a:lnTo>
                  <a:pt x="0" y="114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99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practice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1481115" y="2503169"/>
            <a:ext cx="3393" cy="1"/>
          </a:xfrm>
          <a:custGeom>
            <a:avLst/>
            <a:gdLst/>
            <a:ahLst/>
            <a:cxnLst/>
            <a:rect l="0" t="0" r="0" b="0"/>
            <a:pathLst>
              <a:path w="3393" h="1">
                <a:moveTo>
                  <a:pt x="0" y="0"/>
                </a:moveTo>
                <a:lnTo>
                  <a:pt x="3392" y="0"/>
                </a:lnTo>
                <a:close/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458220" y="2686049"/>
            <a:ext cx="3393" cy="1"/>
          </a:xfrm>
          <a:custGeom>
            <a:avLst/>
            <a:gdLst/>
            <a:ahLst/>
            <a:cxnLst/>
            <a:rect l="0" t="0" r="0" b="0"/>
            <a:pathLst>
              <a:path w="3393" h="1">
                <a:moveTo>
                  <a:pt x="0" y="0"/>
                </a:moveTo>
                <a:lnTo>
                  <a:pt x="3392" y="0"/>
                </a:lnTo>
                <a:close/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091195" y="2754629"/>
            <a:ext cx="3393" cy="1"/>
          </a:xfrm>
          <a:custGeom>
            <a:avLst/>
            <a:gdLst/>
            <a:ahLst/>
            <a:cxnLst/>
            <a:rect l="0" t="0" r="0" b="0"/>
            <a:pathLst>
              <a:path w="3393" h="1">
                <a:moveTo>
                  <a:pt x="0" y="0"/>
                </a:moveTo>
                <a:lnTo>
                  <a:pt x="3392" y="0"/>
                </a:lnTo>
                <a:close/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88" y="1447800"/>
            <a:ext cx="8791575" cy="517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44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 Wave comes in at:</a:t>
            </a:r>
          </a:p>
          <a:p>
            <a:endParaRPr lang="en-US" dirty="0"/>
          </a:p>
          <a:p>
            <a:r>
              <a:rPr lang="en-US" dirty="0" smtClean="0"/>
              <a:t>P wave comes in at: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25:00 minutes</a:t>
            </a:r>
          </a:p>
          <a:p>
            <a:endParaRPr lang="en-US" dirty="0" smtClean="0"/>
          </a:p>
          <a:p>
            <a:r>
              <a:rPr lang="en-US" dirty="0" smtClean="0"/>
              <a:t>20:00 minutes</a:t>
            </a:r>
            <a:endParaRPr lang="en-US" dirty="0"/>
          </a:p>
        </p:txBody>
      </p:sp>
      <p:sp>
        <p:nvSpPr>
          <p:cNvPr id="7" name="SMARTInkAnnotation2"/>
          <p:cNvSpPr/>
          <p:nvPr/>
        </p:nvSpPr>
        <p:spPr>
          <a:xfrm>
            <a:off x="6872992" y="6560820"/>
            <a:ext cx="1" cy="11431"/>
          </a:xfrm>
          <a:custGeom>
            <a:avLst/>
            <a:gdLst/>
            <a:ahLst/>
            <a:cxnLst/>
            <a:rect l="0" t="0" r="0" b="0"/>
            <a:pathLst>
              <a:path w="1" h="11431">
                <a:moveTo>
                  <a:pt x="0" y="0"/>
                </a:moveTo>
                <a:lnTo>
                  <a:pt x="0" y="114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89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practice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1481115" y="2503169"/>
            <a:ext cx="3393" cy="1"/>
          </a:xfrm>
          <a:custGeom>
            <a:avLst/>
            <a:gdLst/>
            <a:ahLst/>
            <a:cxnLst/>
            <a:rect l="0" t="0" r="0" b="0"/>
            <a:pathLst>
              <a:path w="3393" h="1">
                <a:moveTo>
                  <a:pt x="0" y="0"/>
                </a:moveTo>
                <a:lnTo>
                  <a:pt x="3392" y="0"/>
                </a:lnTo>
                <a:close/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458220" y="2686049"/>
            <a:ext cx="3393" cy="1"/>
          </a:xfrm>
          <a:custGeom>
            <a:avLst/>
            <a:gdLst/>
            <a:ahLst/>
            <a:cxnLst/>
            <a:rect l="0" t="0" r="0" b="0"/>
            <a:pathLst>
              <a:path w="3393" h="1">
                <a:moveTo>
                  <a:pt x="0" y="0"/>
                </a:moveTo>
                <a:lnTo>
                  <a:pt x="3392" y="0"/>
                </a:lnTo>
                <a:close/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091195" y="2754629"/>
            <a:ext cx="3393" cy="1"/>
          </a:xfrm>
          <a:custGeom>
            <a:avLst/>
            <a:gdLst/>
            <a:ahLst/>
            <a:cxnLst/>
            <a:rect l="0" t="0" r="0" b="0"/>
            <a:pathLst>
              <a:path w="3393" h="1">
                <a:moveTo>
                  <a:pt x="0" y="0"/>
                </a:moveTo>
                <a:lnTo>
                  <a:pt x="3392" y="0"/>
                </a:lnTo>
                <a:close/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88" y="1447800"/>
            <a:ext cx="8791575" cy="517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594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 Wave comes in at:</a:t>
            </a:r>
          </a:p>
          <a:p>
            <a:endParaRPr lang="en-US" dirty="0"/>
          </a:p>
          <a:p>
            <a:r>
              <a:rPr lang="en-US" dirty="0" smtClean="0"/>
              <a:t>P wave comes in at:</a:t>
            </a:r>
          </a:p>
          <a:p>
            <a:endParaRPr lang="en-US" dirty="0"/>
          </a:p>
          <a:p>
            <a:r>
              <a:rPr lang="en-US" dirty="0" smtClean="0"/>
              <a:t>Do the math: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25:00 minutes</a:t>
            </a:r>
          </a:p>
          <a:p>
            <a:endParaRPr lang="en-US" dirty="0" smtClean="0"/>
          </a:p>
          <a:p>
            <a:r>
              <a:rPr lang="en-US" dirty="0" smtClean="0"/>
              <a:t>20:00 minutes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25-20:00 = 5:00 minutes</a:t>
            </a:r>
            <a:endParaRPr lang="en-US" dirty="0"/>
          </a:p>
        </p:txBody>
      </p:sp>
      <p:sp>
        <p:nvSpPr>
          <p:cNvPr id="7" name="SMARTInkAnnotation2"/>
          <p:cNvSpPr/>
          <p:nvPr/>
        </p:nvSpPr>
        <p:spPr>
          <a:xfrm>
            <a:off x="6872992" y="6560820"/>
            <a:ext cx="1" cy="11431"/>
          </a:xfrm>
          <a:custGeom>
            <a:avLst/>
            <a:gdLst/>
            <a:ahLst/>
            <a:cxnLst/>
            <a:rect l="0" t="0" r="0" b="0"/>
            <a:pathLst>
              <a:path w="1" h="11431">
                <a:moveTo>
                  <a:pt x="0" y="0"/>
                </a:moveTo>
                <a:lnTo>
                  <a:pt x="0" y="114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599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ps.prenhall.com/wps/media/objects/213/218846/travel_time_graph_tasa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81000"/>
            <a:ext cx="4495800" cy="61675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9910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usa%20map%20golden%20pla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720725"/>
            <a:ext cx="9753600" cy="675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9043" name="Oval 3"/>
          <p:cNvSpPr>
            <a:spLocks noChangeArrowheads="1"/>
          </p:cNvSpPr>
          <p:nvPr/>
        </p:nvSpPr>
        <p:spPr bwMode="auto">
          <a:xfrm>
            <a:off x="4572000" y="3352800"/>
            <a:ext cx="1066800" cy="10668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Snap ITC" pitchFamily="82" charset="0"/>
            </a:endParaRPr>
          </a:p>
        </p:txBody>
      </p:sp>
      <p:sp>
        <p:nvSpPr>
          <p:cNvPr id="599044" name="Oval 4"/>
          <p:cNvSpPr>
            <a:spLocks noChangeArrowheads="1"/>
          </p:cNvSpPr>
          <p:nvPr/>
        </p:nvSpPr>
        <p:spPr bwMode="auto">
          <a:xfrm>
            <a:off x="4876800" y="3657600"/>
            <a:ext cx="457200" cy="4572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/>
              <a:t>Epicenter</a:t>
            </a:r>
          </a:p>
        </p:txBody>
      </p:sp>
      <p:sp>
        <p:nvSpPr>
          <p:cNvPr id="599045" name="Oval 5"/>
          <p:cNvSpPr>
            <a:spLocks noChangeArrowheads="1"/>
          </p:cNvSpPr>
          <p:nvPr/>
        </p:nvSpPr>
        <p:spPr bwMode="auto">
          <a:xfrm>
            <a:off x="4572000" y="3352800"/>
            <a:ext cx="1066800" cy="1066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Snap ITC" pitchFamily="82" charset="0"/>
            </a:endParaRPr>
          </a:p>
        </p:txBody>
      </p:sp>
      <p:pic>
        <p:nvPicPr>
          <p:cNvPr id="38918" name="Picture 6" descr="1216179763893130729jcartier_building_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209800"/>
            <a:ext cx="5715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9047" name="Oval 7"/>
          <p:cNvSpPr>
            <a:spLocks noChangeArrowheads="1"/>
          </p:cNvSpPr>
          <p:nvPr/>
        </p:nvSpPr>
        <p:spPr bwMode="auto">
          <a:xfrm>
            <a:off x="4419600" y="685800"/>
            <a:ext cx="3048000" cy="2971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Snap ITC" pitchFamily="82" charset="0"/>
            </a:endParaRPr>
          </a:p>
        </p:txBody>
      </p:sp>
      <p:sp>
        <p:nvSpPr>
          <p:cNvPr id="599048" name="Line 8"/>
          <p:cNvSpPr>
            <a:spLocks noChangeShapeType="1"/>
          </p:cNvSpPr>
          <p:nvPr/>
        </p:nvSpPr>
        <p:spPr bwMode="auto">
          <a:xfrm flipH="1">
            <a:off x="4419600" y="2057400"/>
            <a:ext cx="1447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9049" name="Rectangle 9"/>
          <p:cNvSpPr>
            <a:spLocks noChangeArrowheads="1"/>
          </p:cNvSpPr>
          <p:nvPr/>
        </p:nvSpPr>
        <p:spPr bwMode="auto">
          <a:xfrm>
            <a:off x="3962400" y="609600"/>
            <a:ext cx="2133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/>
              <a:t>S-P Time Delay =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/>
              <a:t>Distance to Epicenter</a:t>
            </a:r>
          </a:p>
        </p:txBody>
      </p:sp>
      <p:sp>
        <p:nvSpPr>
          <p:cNvPr id="599050" name="Rectangle 10"/>
          <p:cNvSpPr>
            <a:spLocks noChangeArrowheads="1"/>
          </p:cNvSpPr>
          <p:nvPr/>
        </p:nvSpPr>
        <p:spPr bwMode="auto">
          <a:xfrm>
            <a:off x="3200400" y="3962400"/>
            <a:ext cx="41148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2400">
                <a:latin typeface="Arial" charset="0"/>
              </a:rPr>
              <a:t>The time delay between the </a:t>
            </a:r>
          </a:p>
          <a:p>
            <a:pPr algn="ctr">
              <a:defRPr/>
            </a:pPr>
            <a:r>
              <a:rPr lang="en-US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</a:t>
            </a:r>
            <a:r>
              <a:rPr lang="en-US" altLang="en-US" sz="2400">
                <a:latin typeface="Arial" charset="0"/>
              </a:rPr>
              <a:t> and </a:t>
            </a:r>
            <a:r>
              <a:rPr lang="en-US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</a:t>
            </a:r>
            <a:r>
              <a:rPr lang="en-US" altLang="en-US" sz="2400">
                <a:latin typeface="Arial" charset="0"/>
              </a:rPr>
              <a:t> wave gives us the </a:t>
            </a:r>
          </a:p>
          <a:p>
            <a:pPr algn="ctr">
              <a:defRPr/>
            </a:pPr>
            <a:r>
              <a:rPr lang="en-US" altLang="en-US" sz="2400">
                <a:latin typeface="Arial" charset="0"/>
              </a:rPr>
              <a:t>Distance to the epicenter</a:t>
            </a:r>
          </a:p>
          <a:p>
            <a:pPr algn="ctr">
              <a:defRPr/>
            </a:pPr>
            <a:endParaRPr lang="en-US" altLang="en-US">
              <a:latin typeface="Arial" charset="0"/>
            </a:endParaRPr>
          </a:p>
          <a:p>
            <a:pPr algn="ctr">
              <a:defRPr/>
            </a:pPr>
            <a:r>
              <a:rPr lang="en-US" altLang="en-US" sz="2400">
                <a:latin typeface="Arial" charset="0"/>
              </a:rPr>
              <a:t>In other words, </a:t>
            </a:r>
          </a:p>
          <a:p>
            <a:pPr algn="ctr">
              <a:defRPr/>
            </a:pPr>
            <a:r>
              <a:rPr lang="en-US" altLang="en-US" sz="1600" b="1">
                <a:latin typeface="Arial" charset="0"/>
              </a:rPr>
              <a:t>S-P Time Delay = Distance to Epicenter</a:t>
            </a:r>
          </a:p>
        </p:txBody>
      </p:sp>
      <p:sp>
        <p:nvSpPr>
          <p:cNvPr id="599051" name="Line 11"/>
          <p:cNvSpPr>
            <a:spLocks noChangeShapeType="1"/>
          </p:cNvSpPr>
          <p:nvPr/>
        </p:nvSpPr>
        <p:spPr bwMode="auto">
          <a:xfrm flipH="1">
            <a:off x="5105400" y="2362200"/>
            <a:ext cx="228600" cy="1524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3429000" y="23622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/>
              <a:t>Seismic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/>
              <a:t>Station </a:t>
            </a:r>
            <a:r>
              <a:rPr lang="en-US" altLang="en-US" sz="2000" b="1"/>
              <a:t>A</a:t>
            </a:r>
          </a:p>
        </p:txBody>
      </p:sp>
      <p:pic>
        <p:nvPicPr>
          <p:cNvPr id="599053" name="Picture 13"/>
          <p:cNvPicPr>
            <a:picLocks noChangeAspect="1" noChangeArrowheads="1"/>
          </p:cNvPicPr>
          <p:nvPr/>
        </p:nvPicPr>
        <p:blipFill>
          <a:blip r:embed="rId4" cstate="print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0"/>
          <a:stretch>
            <a:fillRect/>
          </a:stretch>
        </p:blipFill>
        <p:spPr bwMode="auto">
          <a:xfrm>
            <a:off x="4038600" y="1219200"/>
            <a:ext cx="3429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9054" name="Rectangle 14"/>
          <p:cNvSpPr>
            <a:spLocks noChangeArrowheads="1"/>
          </p:cNvSpPr>
          <p:nvPr/>
        </p:nvSpPr>
        <p:spPr bwMode="auto">
          <a:xfrm>
            <a:off x="3429000" y="13716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3300"/>
                </a:solidFill>
              </a:rPr>
              <a:t>P-Wave</a:t>
            </a:r>
          </a:p>
        </p:txBody>
      </p:sp>
      <p:sp>
        <p:nvSpPr>
          <p:cNvPr id="599055" name="AutoShape 15"/>
          <p:cNvSpPr>
            <a:spLocks/>
          </p:cNvSpPr>
          <p:nvPr/>
        </p:nvSpPr>
        <p:spPr bwMode="auto">
          <a:xfrm rot="-5400000">
            <a:off x="4953000" y="457200"/>
            <a:ext cx="304800" cy="1524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Snap ITC" pitchFamily="82" charset="0"/>
            </a:endParaRPr>
          </a:p>
        </p:txBody>
      </p:sp>
      <p:sp>
        <p:nvSpPr>
          <p:cNvPr id="599056" name="Rectangle 16"/>
          <p:cNvSpPr>
            <a:spLocks noChangeArrowheads="1"/>
          </p:cNvSpPr>
          <p:nvPr/>
        </p:nvSpPr>
        <p:spPr bwMode="auto">
          <a:xfrm>
            <a:off x="5029200" y="13716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33CC"/>
                </a:solidFill>
              </a:rPr>
              <a:t>S-Wave</a:t>
            </a:r>
          </a:p>
        </p:txBody>
      </p:sp>
      <p:sp>
        <p:nvSpPr>
          <p:cNvPr id="599057" name="Line 17"/>
          <p:cNvSpPr>
            <a:spLocks noChangeShapeType="1"/>
          </p:cNvSpPr>
          <p:nvPr/>
        </p:nvSpPr>
        <p:spPr bwMode="auto">
          <a:xfrm>
            <a:off x="4419600" y="1676400"/>
            <a:ext cx="0" cy="838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9058" name="Line 18"/>
          <p:cNvSpPr>
            <a:spLocks noChangeShapeType="1"/>
          </p:cNvSpPr>
          <p:nvPr/>
        </p:nvSpPr>
        <p:spPr bwMode="auto">
          <a:xfrm>
            <a:off x="5867400" y="1676400"/>
            <a:ext cx="0" cy="838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9059" name="Oval 19"/>
          <p:cNvSpPr>
            <a:spLocks noChangeArrowheads="1"/>
          </p:cNvSpPr>
          <p:nvPr/>
        </p:nvSpPr>
        <p:spPr bwMode="auto">
          <a:xfrm>
            <a:off x="5791200" y="1981200"/>
            <a:ext cx="180975" cy="1889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Snap ITC" pitchFamily="82" charset="0"/>
            </a:endParaRPr>
          </a:p>
        </p:txBody>
      </p:sp>
      <p:sp>
        <p:nvSpPr>
          <p:cNvPr id="599060" name="Rectangle 20"/>
          <p:cNvSpPr>
            <a:spLocks noChangeArrowheads="1"/>
          </p:cNvSpPr>
          <p:nvPr/>
        </p:nvSpPr>
        <p:spPr bwMode="auto">
          <a:xfrm>
            <a:off x="0" y="381000"/>
            <a:ext cx="4191000" cy="868363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Distance to</a:t>
            </a:r>
            <a:r>
              <a:rPr lang="en-US" alt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</a:t>
            </a:r>
            <a:br>
              <a:rPr lang="en-US" alt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en-US" alt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Epicenter</a:t>
            </a:r>
          </a:p>
        </p:txBody>
      </p:sp>
    </p:spTree>
    <p:extLst>
      <p:ext uri="{BB962C8B-B14F-4D97-AF65-F5344CB8AC3E}">
        <p14:creationId xmlns:p14="http://schemas.microsoft.com/office/powerpoint/2010/main" val="2283359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500" fill="hold"/>
                                        <p:tgtEl>
                                          <p:spTgt spid="599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99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99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18000" fill="hold"/>
                                        <p:tgtEl>
                                          <p:spTgt spid="599045"/>
                                        </p:tgtEl>
                                      </p:cBhvr>
                                      <p:by x="1300000" y="130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6" presetClass="emph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17" dur="35000" fill="hold"/>
                                        <p:tgtEl>
                                          <p:spTgt spid="599043"/>
                                        </p:tgtEl>
                                      </p:cBhvr>
                                      <p:by x="1300000" y="1300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6000"/>
                                        <p:tgtEl>
                                          <p:spTgt spid="599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4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905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905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9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34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90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905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9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34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90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905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9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34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90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905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9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5990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9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5990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9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905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905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9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90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904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9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99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99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99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99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599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599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599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599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9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5990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9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599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9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5990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9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2000"/>
                                        <p:tgtEl>
                                          <p:spTgt spid="5990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9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5990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9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2000"/>
                                        <p:tgtEl>
                                          <p:spTgt spid="599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9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5990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9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7 L -0.0599 0.0419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599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3" y="2083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667 0.03889 " pathEditMode="relative" rAng="0" ptsTypes="AA">
                                      <p:cBhvr>
                                        <p:cTn id="117" dur="2000" fill="hold"/>
                                        <p:tgtEl>
                                          <p:spTgt spid="599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3" y="1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599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9043" grpId="0" animBg="1"/>
      <p:bldP spid="599043" grpId="1" animBg="1"/>
      <p:bldP spid="599043" grpId="2" animBg="1"/>
      <p:bldP spid="599044" grpId="0" animBg="1"/>
      <p:bldP spid="599045" grpId="0" animBg="1"/>
      <p:bldP spid="599045" grpId="1" animBg="1"/>
      <p:bldP spid="599045" grpId="2" animBg="1"/>
      <p:bldP spid="599047" grpId="0" animBg="1"/>
      <p:bldP spid="599047" grpId="1" animBg="1"/>
      <p:bldP spid="599048" grpId="0" animBg="1"/>
      <p:bldP spid="599048" grpId="1" animBg="1"/>
      <p:bldP spid="599049" grpId="0"/>
      <p:bldP spid="599049" grpId="1"/>
      <p:bldP spid="599050" grpId="0"/>
      <p:bldP spid="599051" grpId="0" animBg="1"/>
      <p:bldP spid="599054" grpId="0"/>
      <p:bldP spid="599054" grpId="1"/>
      <p:bldP spid="599055" grpId="0" animBg="1"/>
      <p:bldP spid="599055" grpId="1" animBg="1"/>
      <p:bldP spid="599056" grpId="0"/>
      <p:bldP spid="599056" grpId="1"/>
      <p:bldP spid="599057" grpId="0" animBg="1"/>
      <p:bldP spid="599057" grpId="1" animBg="1"/>
      <p:bldP spid="599058" grpId="0" animBg="1"/>
      <p:bldP spid="599058" grpId="1" animBg="1"/>
      <p:bldP spid="599059" grpId="0" animBg="1"/>
      <p:bldP spid="599059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usa%20map%20golden%20pla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720725"/>
            <a:ext cx="9753600" cy="675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1091" name="Oval 3"/>
          <p:cNvSpPr>
            <a:spLocks noChangeArrowheads="1"/>
          </p:cNvSpPr>
          <p:nvPr/>
        </p:nvSpPr>
        <p:spPr bwMode="auto">
          <a:xfrm>
            <a:off x="3886200" y="2895600"/>
            <a:ext cx="1066800" cy="10668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Snap ITC" pitchFamily="82" charset="0"/>
            </a:endParaRPr>
          </a:p>
        </p:txBody>
      </p:sp>
      <p:sp>
        <p:nvSpPr>
          <p:cNvPr id="601092" name="Oval 4"/>
          <p:cNvSpPr>
            <a:spLocks noChangeArrowheads="1"/>
          </p:cNvSpPr>
          <p:nvPr/>
        </p:nvSpPr>
        <p:spPr bwMode="auto">
          <a:xfrm>
            <a:off x="4191000" y="3200400"/>
            <a:ext cx="457200" cy="4572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/>
              <a:t>Epicenter</a:t>
            </a:r>
          </a:p>
        </p:txBody>
      </p:sp>
      <p:sp>
        <p:nvSpPr>
          <p:cNvPr id="601093" name="Oval 5"/>
          <p:cNvSpPr>
            <a:spLocks noChangeArrowheads="1"/>
          </p:cNvSpPr>
          <p:nvPr/>
        </p:nvSpPr>
        <p:spPr bwMode="auto">
          <a:xfrm>
            <a:off x="3886200" y="2895600"/>
            <a:ext cx="1066800" cy="1066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Snap ITC" pitchFamily="82" charset="0"/>
            </a:endParaRPr>
          </a:p>
        </p:txBody>
      </p:sp>
      <p:pic>
        <p:nvPicPr>
          <p:cNvPr id="601094" name="Picture 6" descr="1216179763893130729jcartier_building_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752600"/>
            <a:ext cx="5715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1095" name="Picture 7" descr="1216179763893130729jcartier_building_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114800"/>
            <a:ext cx="5715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1096" name="Picture 8" descr="1216179763893130729jcartier_building_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029200"/>
            <a:ext cx="5715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2743200" y="1905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/>
              <a:t>Seismic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/>
              <a:t>Station </a:t>
            </a:r>
            <a:r>
              <a:rPr lang="en-US" altLang="en-US" sz="2000" b="1"/>
              <a:t>A</a:t>
            </a:r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990600" y="44196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/>
              <a:t>Seismic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/>
              <a:t>Station </a:t>
            </a:r>
            <a:r>
              <a:rPr lang="en-US" altLang="en-US" sz="2000" b="1"/>
              <a:t>B</a:t>
            </a:r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5257800" y="5257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/>
              <a:t>Seismic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/>
              <a:t>Station </a:t>
            </a:r>
            <a:r>
              <a:rPr lang="en-US" altLang="en-US" sz="2000" b="1"/>
              <a:t>C</a:t>
            </a:r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152400" y="6858000"/>
            <a:ext cx="1905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Snap ITC" pitchFamily="82" charset="0"/>
            </a:endParaRPr>
          </a:p>
        </p:txBody>
      </p:sp>
      <p:pic>
        <p:nvPicPr>
          <p:cNvPr id="601101" name="Picture 13"/>
          <p:cNvPicPr>
            <a:picLocks noChangeAspect="1" noChangeArrowheads="1"/>
          </p:cNvPicPr>
          <p:nvPr/>
        </p:nvPicPr>
        <p:blipFill>
          <a:blip r:embed="rId4" cstate="print">
            <a:lum bright="6000" contrast="-6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21"/>
          <a:stretch>
            <a:fillRect/>
          </a:stretch>
        </p:blipFill>
        <p:spPr bwMode="auto">
          <a:xfrm>
            <a:off x="3352800" y="838200"/>
            <a:ext cx="350678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3333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1102" name="Freeform 14"/>
          <p:cNvSpPr>
            <a:spLocks/>
          </p:cNvSpPr>
          <p:nvPr/>
        </p:nvSpPr>
        <p:spPr bwMode="auto">
          <a:xfrm>
            <a:off x="762000" y="3505200"/>
            <a:ext cx="4038600" cy="914400"/>
          </a:xfrm>
          <a:custGeom>
            <a:avLst/>
            <a:gdLst>
              <a:gd name="T0" fmla="*/ 0 w 4599"/>
              <a:gd name="T1" fmla="*/ 2147483647 h 1337"/>
              <a:gd name="T2" fmla="*/ 2147483647 w 4599"/>
              <a:gd name="T3" fmla="*/ 2147483647 h 1337"/>
              <a:gd name="T4" fmla="*/ 2147483647 w 4599"/>
              <a:gd name="T5" fmla="*/ 2147483647 h 1337"/>
              <a:gd name="T6" fmla="*/ 2147483647 w 4599"/>
              <a:gd name="T7" fmla="*/ 2147483647 h 1337"/>
              <a:gd name="T8" fmla="*/ 2147483647 w 4599"/>
              <a:gd name="T9" fmla="*/ 2147483647 h 1337"/>
              <a:gd name="T10" fmla="*/ 2147483647 w 4599"/>
              <a:gd name="T11" fmla="*/ 2147483647 h 1337"/>
              <a:gd name="T12" fmla="*/ 2147483647 w 4599"/>
              <a:gd name="T13" fmla="*/ 2147483647 h 1337"/>
              <a:gd name="T14" fmla="*/ 2147483647 w 4599"/>
              <a:gd name="T15" fmla="*/ 2147483647 h 1337"/>
              <a:gd name="T16" fmla="*/ 2147483647 w 4599"/>
              <a:gd name="T17" fmla="*/ 2147483647 h 1337"/>
              <a:gd name="T18" fmla="*/ 2147483647 w 4599"/>
              <a:gd name="T19" fmla="*/ 2147483647 h 1337"/>
              <a:gd name="T20" fmla="*/ 2147483647 w 4599"/>
              <a:gd name="T21" fmla="*/ 2147483647 h 1337"/>
              <a:gd name="T22" fmla="*/ 2147483647 w 4599"/>
              <a:gd name="T23" fmla="*/ 2147483647 h 1337"/>
              <a:gd name="T24" fmla="*/ 2147483647 w 4599"/>
              <a:gd name="T25" fmla="*/ 2147483647 h 1337"/>
              <a:gd name="T26" fmla="*/ 2147483647 w 4599"/>
              <a:gd name="T27" fmla="*/ 2147483647 h 1337"/>
              <a:gd name="T28" fmla="*/ 2147483647 w 4599"/>
              <a:gd name="T29" fmla="*/ 2147483647 h 1337"/>
              <a:gd name="T30" fmla="*/ 2147483647 w 4599"/>
              <a:gd name="T31" fmla="*/ 2147483647 h 1337"/>
              <a:gd name="T32" fmla="*/ 2147483647 w 4599"/>
              <a:gd name="T33" fmla="*/ 2147483647 h 1337"/>
              <a:gd name="T34" fmla="*/ 2147483647 w 4599"/>
              <a:gd name="T35" fmla="*/ 2147483647 h 1337"/>
              <a:gd name="T36" fmla="*/ 2147483647 w 4599"/>
              <a:gd name="T37" fmla="*/ 2147483647 h 1337"/>
              <a:gd name="T38" fmla="*/ 2147483647 w 4599"/>
              <a:gd name="T39" fmla="*/ 2147483647 h 1337"/>
              <a:gd name="T40" fmla="*/ 2147483647 w 4599"/>
              <a:gd name="T41" fmla="*/ 2147483647 h 1337"/>
              <a:gd name="T42" fmla="*/ 2147483647 w 4599"/>
              <a:gd name="T43" fmla="*/ 2147483647 h 1337"/>
              <a:gd name="T44" fmla="*/ 2147483647 w 4599"/>
              <a:gd name="T45" fmla="*/ 2147483647 h 1337"/>
              <a:gd name="T46" fmla="*/ 2147483647 w 4599"/>
              <a:gd name="T47" fmla="*/ 2147483647 h 1337"/>
              <a:gd name="T48" fmla="*/ 2147483647 w 4599"/>
              <a:gd name="T49" fmla="*/ 2147483647 h 1337"/>
              <a:gd name="T50" fmla="*/ 2147483647 w 4599"/>
              <a:gd name="T51" fmla="*/ 2147483647 h 1337"/>
              <a:gd name="T52" fmla="*/ 2147483647 w 4599"/>
              <a:gd name="T53" fmla="*/ 2147483647 h 1337"/>
              <a:gd name="T54" fmla="*/ 2147483647 w 4599"/>
              <a:gd name="T55" fmla="*/ 2147483647 h 1337"/>
              <a:gd name="T56" fmla="*/ 2147483647 w 4599"/>
              <a:gd name="T57" fmla="*/ 2147483647 h 1337"/>
              <a:gd name="T58" fmla="*/ 2147483647 w 4599"/>
              <a:gd name="T59" fmla="*/ 2147483647 h 1337"/>
              <a:gd name="T60" fmla="*/ 2147483647 w 4599"/>
              <a:gd name="T61" fmla="*/ 2147483647 h 1337"/>
              <a:gd name="T62" fmla="*/ 2147483647 w 4599"/>
              <a:gd name="T63" fmla="*/ 2147483647 h 1337"/>
              <a:gd name="T64" fmla="*/ 2147483647 w 4599"/>
              <a:gd name="T65" fmla="*/ 2147483647 h 1337"/>
              <a:gd name="T66" fmla="*/ 2147483647 w 4599"/>
              <a:gd name="T67" fmla="*/ 2147483647 h 1337"/>
              <a:gd name="T68" fmla="*/ 2147483647 w 4599"/>
              <a:gd name="T69" fmla="*/ 2147483647 h 1337"/>
              <a:gd name="T70" fmla="*/ 2147483647 w 4599"/>
              <a:gd name="T71" fmla="*/ 2147483647 h 1337"/>
              <a:gd name="T72" fmla="*/ 2147483647 w 4599"/>
              <a:gd name="T73" fmla="*/ 2147483647 h 1337"/>
              <a:gd name="T74" fmla="*/ 2147483647 w 4599"/>
              <a:gd name="T75" fmla="*/ 2147483647 h 1337"/>
              <a:gd name="T76" fmla="*/ 2147483647 w 4599"/>
              <a:gd name="T77" fmla="*/ 2147483647 h 1337"/>
              <a:gd name="T78" fmla="*/ 2147483647 w 4599"/>
              <a:gd name="T79" fmla="*/ 2147483647 h 1337"/>
              <a:gd name="T80" fmla="*/ 2147483647 w 4599"/>
              <a:gd name="T81" fmla="*/ 2147483647 h 1337"/>
              <a:gd name="T82" fmla="*/ 2147483647 w 4599"/>
              <a:gd name="T83" fmla="*/ 2147483647 h 1337"/>
              <a:gd name="T84" fmla="*/ 2147483647 w 4599"/>
              <a:gd name="T85" fmla="*/ 2147483647 h 1337"/>
              <a:gd name="T86" fmla="*/ 2147483647 w 4599"/>
              <a:gd name="T87" fmla="*/ 2147483647 h 1337"/>
              <a:gd name="T88" fmla="*/ 2147483647 w 4599"/>
              <a:gd name="T89" fmla="*/ 2147483647 h 1337"/>
              <a:gd name="T90" fmla="*/ 2147483647 w 4599"/>
              <a:gd name="T91" fmla="*/ 2147483647 h 1337"/>
              <a:gd name="T92" fmla="*/ 2147483647 w 4599"/>
              <a:gd name="T93" fmla="*/ 2147483647 h 1337"/>
              <a:gd name="T94" fmla="*/ 2147483647 w 4599"/>
              <a:gd name="T95" fmla="*/ 2147483647 h 1337"/>
              <a:gd name="T96" fmla="*/ 2147483647 w 4599"/>
              <a:gd name="T97" fmla="*/ 2147483647 h 1337"/>
              <a:gd name="T98" fmla="*/ 2147483647 w 4599"/>
              <a:gd name="T99" fmla="*/ 2147483647 h 1337"/>
              <a:gd name="T100" fmla="*/ 2147483647 w 4599"/>
              <a:gd name="T101" fmla="*/ 2147483647 h 1337"/>
              <a:gd name="T102" fmla="*/ 2147483647 w 4599"/>
              <a:gd name="T103" fmla="*/ 2147483647 h 1337"/>
              <a:gd name="T104" fmla="*/ 2147483647 w 4599"/>
              <a:gd name="T105" fmla="*/ 2147483647 h 1337"/>
              <a:gd name="T106" fmla="*/ 2147483647 w 4599"/>
              <a:gd name="T107" fmla="*/ 2147483647 h 1337"/>
              <a:gd name="T108" fmla="*/ 2147483647 w 4599"/>
              <a:gd name="T109" fmla="*/ 2147483647 h 133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4599" h="1337">
                <a:moveTo>
                  <a:pt x="0" y="670"/>
                </a:moveTo>
                <a:cubicBezTo>
                  <a:pt x="79" y="673"/>
                  <a:pt x="396" y="681"/>
                  <a:pt x="503" y="679"/>
                </a:cubicBezTo>
                <a:cubicBezTo>
                  <a:pt x="608" y="688"/>
                  <a:pt x="600" y="782"/>
                  <a:pt x="631" y="725"/>
                </a:cubicBezTo>
                <a:cubicBezTo>
                  <a:pt x="681" y="708"/>
                  <a:pt x="691" y="335"/>
                  <a:pt x="691" y="335"/>
                </a:cubicBezTo>
                <a:cubicBezTo>
                  <a:pt x="696" y="293"/>
                  <a:pt x="774" y="992"/>
                  <a:pt x="796" y="959"/>
                </a:cubicBezTo>
                <a:cubicBezTo>
                  <a:pt x="826" y="909"/>
                  <a:pt x="815" y="323"/>
                  <a:pt x="821" y="335"/>
                </a:cubicBezTo>
                <a:cubicBezTo>
                  <a:pt x="826" y="364"/>
                  <a:pt x="863" y="930"/>
                  <a:pt x="872" y="959"/>
                </a:cubicBezTo>
                <a:cubicBezTo>
                  <a:pt x="879" y="982"/>
                  <a:pt x="916" y="323"/>
                  <a:pt x="923" y="346"/>
                </a:cubicBezTo>
                <a:cubicBezTo>
                  <a:pt x="957" y="472"/>
                  <a:pt x="935" y="529"/>
                  <a:pt x="955" y="666"/>
                </a:cubicBezTo>
                <a:cubicBezTo>
                  <a:pt x="960" y="723"/>
                  <a:pt x="953" y="929"/>
                  <a:pt x="969" y="983"/>
                </a:cubicBezTo>
                <a:cubicBezTo>
                  <a:pt x="974" y="1004"/>
                  <a:pt x="981" y="940"/>
                  <a:pt x="985" y="919"/>
                </a:cubicBezTo>
                <a:cubicBezTo>
                  <a:pt x="992" y="855"/>
                  <a:pt x="999" y="355"/>
                  <a:pt x="1006" y="291"/>
                </a:cubicBezTo>
                <a:cubicBezTo>
                  <a:pt x="1015" y="220"/>
                  <a:pt x="1034" y="990"/>
                  <a:pt x="1050" y="922"/>
                </a:cubicBezTo>
                <a:cubicBezTo>
                  <a:pt x="1056" y="858"/>
                  <a:pt x="1032" y="359"/>
                  <a:pt x="1067" y="314"/>
                </a:cubicBezTo>
                <a:cubicBezTo>
                  <a:pt x="1092" y="283"/>
                  <a:pt x="1109" y="916"/>
                  <a:pt x="1119" y="959"/>
                </a:cubicBezTo>
                <a:cubicBezTo>
                  <a:pt x="1139" y="1039"/>
                  <a:pt x="1135" y="342"/>
                  <a:pt x="1183" y="401"/>
                </a:cubicBezTo>
                <a:cubicBezTo>
                  <a:pt x="1221" y="552"/>
                  <a:pt x="1216" y="828"/>
                  <a:pt x="1253" y="977"/>
                </a:cubicBezTo>
                <a:cubicBezTo>
                  <a:pt x="1346" y="792"/>
                  <a:pt x="1290" y="528"/>
                  <a:pt x="1323" y="374"/>
                </a:cubicBezTo>
                <a:cubicBezTo>
                  <a:pt x="1332" y="332"/>
                  <a:pt x="1317" y="959"/>
                  <a:pt x="1317" y="959"/>
                </a:cubicBezTo>
                <a:cubicBezTo>
                  <a:pt x="1311" y="829"/>
                  <a:pt x="1351" y="486"/>
                  <a:pt x="1359" y="356"/>
                </a:cubicBezTo>
                <a:cubicBezTo>
                  <a:pt x="1361" y="330"/>
                  <a:pt x="1393" y="900"/>
                  <a:pt x="1406" y="922"/>
                </a:cubicBezTo>
                <a:cubicBezTo>
                  <a:pt x="1415" y="938"/>
                  <a:pt x="1416" y="449"/>
                  <a:pt x="1425" y="465"/>
                </a:cubicBezTo>
                <a:cubicBezTo>
                  <a:pt x="1466" y="538"/>
                  <a:pt x="1493" y="627"/>
                  <a:pt x="1533" y="703"/>
                </a:cubicBezTo>
                <a:cubicBezTo>
                  <a:pt x="1582" y="906"/>
                  <a:pt x="1523" y="675"/>
                  <a:pt x="1628" y="679"/>
                </a:cubicBezTo>
                <a:cubicBezTo>
                  <a:pt x="1767" y="683"/>
                  <a:pt x="2181" y="675"/>
                  <a:pt x="2386" y="679"/>
                </a:cubicBezTo>
                <a:cubicBezTo>
                  <a:pt x="2575" y="680"/>
                  <a:pt x="2683" y="684"/>
                  <a:pt x="2761" y="688"/>
                </a:cubicBezTo>
                <a:cubicBezTo>
                  <a:pt x="2839" y="692"/>
                  <a:pt x="2834" y="812"/>
                  <a:pt x="2857" y="702"/>
                </a:cubicBezTo>
                <a:cubicBezTo>
                  <a:pt x="2862" y="479"/>
                  <a:pt x="2877" y="246"/>
                  <a:pt x="2901" y="24"/>
                </a:cubicBezTo>
                <a:cubicBezTo>
                  <a:pt x="2902" y="0"/>
                  <a:pt x="2965" y="1086"/>
                  <a:pt x="2977" y="1103"/>
                </a:cubicBezTo>
                <a:cubicBezTo>
                  <a:pt x="2990" y="600"/>
                  <a:pt x="2971" y="582"/>
                  <a:pt x="3002" y="79"/>
                </a:cubicBezTo>
                <a:cubicBezTo>
                  <a:pt x="3022" y="326"/>
                  <a:pt x="3109" y="1079"/>
                  <a:pt x="3123" y="1103"/>
                </a:cubicBezTo>
                <a:cubicBezTo>
                  <a:pt x="3135" y="1122"/>
                  <a:pt x="3119" y="176"/>
                  <a:pt x="3129" y="198"/>
                </a:cubicBezTo>
                <a:cubicBezTo>
                  <a:pt x="3134" y="233"/>
                  <a:pt x="3169" y="942"/>
                  <a:pt x="3180" y="975"/>
                </a:cubicBezTo>
                <a:cubicBezTo>
                  <a:pt x="3196" y="1023"/>
                  <a:pt x="3212" y="189"/>
                  <a:pt x="3212" y="189"/>
                </a:cubicBezTo>
                <a:cubicBezTo>
                  <a:pt x="3228" y="277"/>
                  <a:pt x="3242" y="810"/>
                  <a:pt x="3282" y="884"/>
                </a:cubicBezTo>
                <a:cubicBezTo>
                  <a:pt x="3287" y="919"/>
                  <a:pt x="3336" y="172"/>
                  <a:pt x="3346" y="207"/>
                </a:cubicBezTo>
                <a:cubicBezTo>
                  <a:pt x="3352" y="231"/>
                  <a:pt x="3360" y="504"/>
                  <a:pt x="3367" y="527"/>
                </a:cubicBezTo>
                <a:cubicBezTo>
                  <a:pt x="3413" y="829"/>
                  <a:pt x="3367" y="628"/>
                  <a:pt x="3425" y="884"/>
                </a:cubicBezTo>
                <a:cubicBezTo>
                  <a:pt x="3469" y="501"/>
                  <a:pt x="3452" y="463"/>
                  <a:pt x="3504" y="79"/>
                </a:cubicBezTo>
                <a:cubicBezTo>
                  <a:pt x="3614" y="230"/>
                  <a:pt x="3566" y="728"/>
                  <a:pt x="3618" y="1039"/>
                </a:cubicBezTo>
                <a:cubicBezTo>
                  <a:pt x="3668" y="1152"/>
                  <a:pt x="3698" y="70"/>
                  <a:pt x="3725" y="198"/>
                </a:cubicBezTo>
                <a:cubicBezTo>
                  <a:pt x="3720" y="254"/>
                  <a:pt x="3918" y="1082"/>
                  <a:pt x="3899" y="1134"/>
                </a:cubicBezTo>
                <a:cubicBezTo>
                  <a:pt x="3888" y="1160"/>
                  <a:pt x="3883" y="1077"/>
                  <a:pt x="3883" y="1049"/>
                </a:cubicBezTo>
                <a:cubicBezTo>
                  <a:pt x="3883" y="732"/>
                  <a:pt x="3879" y="308"/>
                  <a:pt x="3908" y="180"/>
                </a:cubicBezTo>
                <a:cubicBezTo>
                  <a:pt x="3923" y="95"/>
                  <a:pt x="4020" y="1216"/>
                  <a:pt x="4038" y="1131"/>
                </a:cubicBezTo>
                <a:cubicBezTo>
                  <a:pt x="4049" y="1074"/>
                  <a:pt x="4015" y="302"/>
                  <a:pt x="4031" y="248"/>
                </a:cubicBezTo>
                <a:cubicBezTo>
                  <a:pt x="4039" y="222"/>
                  <a:pt x="4096" y="1130"/>
                  <a:pt x="4107" y="1085"/>
                </a:cubicBezTo>
                <a:cubicBezTo>
                  <a:pt x="4112" y="1064"/>
                  <a:pt x="4112" y="134"/>
                  <a:pt x="4112" y="134"/>
                </a:cubicBezTo>
                <a:cubicBezTo>
                  <a:pt x="4143" y="198"/>
                  <a:pt x="4201" y="1069"/>
                  <a:pt x="4232" y="1131"/>
                </a:cubicBezTo>
                <a:cubicBezTo>
                  <a:pt x="4335" y="1337"/>
                  <a:pt x="4237" y="51"/>
                  <a:pt x="4288" y="207"/>
                </a:cubicBezTo>
                <a:cubicBezTo>
                  <a:pt x="4299" y="242"/>
                  <a:pt x="4324" y="517"/>
                  <a:pt x="4339" y="550"/>
                </a:cubicBezTo>
                <a:cubicBezTo>
                  <a:pt x="4362" y="605"/>
                  <a:pt x="4385" y="1030"/>
                  <a:pt x="4385" y="1030"/>
                </a:cubicBezTo>
                <a:cubicBezTo>
                  <a:pt x="4418" y="1160"/>
                  <a:pt x="4329" y="154"/>
                  <a:pt x="4402" y="280"/>
                </a:cubicBezTo>
                <a:cubicBezTo>
                  <a:pt x="4426" y="320"/>
                  <a:pt x="4517" y="935"/>
                  <a:pt x="4517" y="935"/>
                </a:cubicBezTo>
                <a:cubicBezTo>
                  <a:pt x="4556" y="1093"/>
                  <a:pt x="4599" y="620"/>
                  <a:pt x="4599" y="752"/>
                </a:cubicBezTo>
              </a:path>
            </a:pathLst>
          </a:custGeom>
          <a:noFill/>
          <a:ln w="381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1103" name="Freeform 15"/>
          <p:cNvSpPr>
            <a:spLocks/>
          </p:cNvSpPr>
          <p:nvPr/>
        </p:nvSpPr>
        <p:spPr bwMode="auto">
          <a:xfrm>
            <a:off x="3657600" y="4648200"/>
            <a:ext cx="5638800" cy="712788"/>
          </a:xfrm>
          <a:custGeom>
            <a:avLst/>
            <a:gdLst>
              <a:gd name="T0" fmla="*/ 0 w 3696"/>
              <a:gd name="T1" fmla="*/ 2147483647 h 449"/>
              <a:gd name="T2" fmla="*/ 2147483647 w 3696"/>
              <a:gd name="T3" fmla="*/ 2147483647 h 449"/>
              <a:gd name="T4" fmla="*/ 2147483647 w 3696"/>
              <a:gd name="T5" fmla="*/ 2147483647 h 449"/>
              <a:gd name="T6" fmla="*/ 2147483647 w 3696"/>
              <a:gd name="T7" fmla="*/ 2147483647 h 449"/>
              <a:gd name="T8" fmla="*/ 2147483647 w 3696"/>
              <a:gd name="T9" fmla="*/ 2147483647 h 449"/>
              <a:gd name="T10" fmla="*/ 2147483647 w 3696"/>
              <a:gd name="T11" fmla="*/ 2147483647 h 449"/>
              <a:gd name="T12" fmla="*/ 2147483647 w 3696"/>
              <a:gd name="T13" fmla="*/ 2147483647 h 449"/>
              <a:gd name="T14" fmla="*/ 2147483647 w 3696"/>
              <a:gd name="T15" fmla="*/ 2147483647 h 449"/>
              <a:gd name="T16" fmla="*/ 2147483647 w 3696"/>
              <a:gd name="T17" fmla="*/ 2147483647 h 449"/>
              <a:gd name="T18" fmla="*/ 2147483647 w 3696"/>
              <a:gd name="T19" fmla="*/ 2147483647 h 449"/>
              <a:gd name="T20" fmla="*/ 2147483647 w 3696"/>
              <a:gd name="T21" fmla="*/ 2147483647 h 449"/>
              <a:gd name="T22" fmla="*/ 2147483647 w 3696"/>
              <a:gd name="T23" fmla="*/ 2147483647 h 449"/>
              <a:gd name="T24" fmla="*/ 2147483647 w 3696"/>
              <a:gd name="T25" fmla="*/ 2147483647 h 449"/>
              <a:gd name="T26" fmla="*/ 2147483647 w 3696"/>
              <a:gd name="T27" fmla="*/ 2147483647 h 449"/>
              <a:gd name="T28" fmla="*/ 2147483647 w 3696"/>
              <a:gd name="T29" fmla="*/ 2147483647 h 449"/>
              <a:gd name="T30" fmla="*/ 2147483647 w 3696"/>
              <a:gd name="T31" fmla="*/ 2147483647 h 449"/>
              <a:gd name="T32" fmla="*/ 2147483647 w 3696"/>
              <a:gd name="T33" fmla="*/ 2147483647 h 449"/>
              <a:gd name="T34" fmla="*/ 2147483647 w 3696"/>
              <a:gd name="T35" fmla="*/ 2147483647 h 449"/>
              <a:gd name="T36" fmla="*/ 2147483647 w 3696"/>
              <a:gd name="T37" fmla="*/ 2147483647 h 449"/>
              <a:gd name="T38" fmla="*/ 2147483647 w 3696"/>
              <a:gd name="T39" fmla="*/ 2147483647 h 449"/>
              <a:gd name="T40" fmla="*/ 2147483647 w 3696"/>
              <a:gd name="T41" fmla="*/ 2147483647 h 449"/>
              <a:gd name="T42" fmla="*/ 2147483647 w 3696"/>
              <a:gd name="T43" fmla="*/ 2147483647 h 449"/>
              <a:gd name="T44" fmla="*/ 2147483647 w 3696"/>
              <a:gd name="T45" fmla="*/ 2147483647 h 449"/>
              <a:gd name="T46" fmla="*/ 2147483647 w 3696"/>
              <a:gd name="T47" fmla="*/ 2147483647 h 449"/>
              <a:gd name="T48" fmla="*/ 2147483647 w 3696"/>
              <a:gd name="T49" fmla="*/ 2147483647 h 449"/>
              <a:gd name="T50" fmla="*/ 2147483647 w 3696"/>
              <a:gd name="T51" fmla="*/ 2147483647 h 449"/>
              <a:gd name="T52" fmla="*/ 2147483647 w 3696"/>
              <a:gd name="T53" fmla="*/ 2147483647 h 449"/>
              <a:gd name="T54" fmla="*/ 2147483647 w 3696"/>
              <a:gd name="T55" fmla="*/ 2147483647 h 449"/>
              <a:gd name="T56" fmla="*/ 2147483647 w 3696"/>
              <a:gd name="T57" fmla="*/ 2147483647 h 449"/>
              <a:gd name="T58" fmla="*/ 2147483647 w 3696"/>
              <a:gd name="T59" fmla="*/ 2147483647 h 449"/>
              <a:gd name="T60" fmla="*/ 2147483647 w 3696"/>
              <a:gd name="T61" fmla="*/ 2147483647 h 449"/>
              <a:gd name="T62" fmla="*/ 2147483647 w 3696"/>
              <a:gd name="T63" fmla="*/ 2147483647 h 449"/>
              <a:gd name="T64" fmla="*/ 2147483647 w 3696"/>
              <a:gd name="T65" fmla="*/ 2147483647 h 449"/>
              <a:gd name="T66" fmla="*/ 2147483647 w 3696"/>
              <a:gd name="T67" fmla="*/ 2147483647 h 449"/>
              <a:gd name="T68" fmla="*/ 2147483647 w 3696"/>
              <a:gd name="T69" fmla="*/ 2147483647 h 449"/>
              <a:gd name="T70" fmla="*/ 2147483647 w 3696"/>
              <a:gd name="T71" fmla="*/ 2147483647 h 449"/>
              <a:gd name="T72" fmla="*/ 2147483647 w 3696"/>
              <a:gd name="T73" fmla="*/ 2147483647 h 449"/>
              <a:gd name="T74" fmla="*/ 2147483647 w 3696"/>
              <a:gd name="T75" fmla="*/ 2147483647 h 449"/>
              <a:gd name="T76" fmla="*/ 2147483647 w 3696"/>
              <a:gd name="T77" fmla="*/ 2147483647 h 449"/>
              <a:gd name="T78" fmla="*/ 2147483647 w 3696"/>
              <a:gd name="T79" fmla="*/ 2147483647 h 449"/>
              <a:gd name="T80" fmla="*/ 2147483647 w 3696"/>
              <a:gd name="T81" fmla="*/ 2147483647 h 449"/>
              <a:gd name="T82" fmla="*/ 2147483647 w 3696"/>
              <a:gd name="T83" fmla="*/ 2147483647 h 449"/>
              <a:gd name="T84" fmla="*/ 2147483647 w 3696"/>
              <a:gd name="T85" fmla="*/ 2147483647 h 449"/>
              <a:gd name="T86" fmla="*/ 2147483647 w 3696"/>
              <a:gd name="T87" fmla="*/ 2147483647 h 449"/>
              <a:gd name="T88" fmla="*/ 2147483647 w 3696"/>
              <a:gd name="T89" fmla="*/ 2147483647 h 449"/>
              <a:gd name="T90" fmla="*/ 2147483647 w 3696"/>
              <a:gd name="T91" fmla="*/ 2147483647 h 449"/>
              <a:gd name="T92" fmla="*/ 2147483647 w 3696"/>
              <a:gd name="T93" fmla="*/ 2147483647 h 449"/>
              <a:gd name="T94" fmla="*/ 2147483647 w 3696"/>
              <a:gd name="T95" fmla="*/ 2147483647 h 44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3696" h="449">
                <a:moveTo>
                  <a:pt x="0" y="183"/>
                </a:moveTo>
                <a:cubicBezTo>
                  <a:pt x="77" y="185"/>
                  <a:pt x="383" y="180"/>
                  <a:pt x="471" y="198"/>
                </a:cubicBezTo>
                <a:cubicBezTo>
                  <a:pt x="562" y="219"/>
                  <a:pt x="527" y="325"/>
                  <a:pt x="546" y="306"/>
                </a:cubicBezTo>
                <a:cubicBezTo>
                  <a:pt x="565" y="287"/>
                  <a:pt x="573" y="79"/>
                  <a:pt x="584" y="82"/>
                </a:cubicBezTo>
                <a:cubicBezTo>
                  <a:pt x="607" y="177"/>
                  <a:pt x="605" y="254"/>
                  <a:pt x="616" y="327"/>
                </a:cubicBezTo>
                <a:cubicBezTo>
                  <a:pt x="619" y="346"/>
                  <a:pt x="641" y="66"/>
                  <a:pt x="647" y="84"/>
                </a:cubicBezTo>
                <a:cubicBezTo>
                  <a:pt x="650" y="93"/>
                  <a:pt x="665" y="345"/>
                  <a:pt x="665" y="345"/>
                </a:cubicBezTo>
                <a:cubicBezTo>
                  <a:pt x="683" y="298"/>
                  <a:pt x="661" y="157"/>
                  <a:pt x="683" y="90"/>
                </a:cubicBezTo>
                <a:cubicBezTo>
                  <a:pt x="687" y="81"/>
                  <a:pt x="713" y="312"/>
                  <a:pt x="713" y="312"/>
                </a:cubicBezTo>
                <a:cubicBezTo>
                  <a:pt x="716" y="275"/>
                  <a:pt x="710" y="134"/>
                  <a:pt x="722" y="99"/>
                </a:cubicBezTo>
                <a:cubicBezTo>
                  <a:pt x="725" y="89"/>
                  <a:pt x="734" y="143"/>
                  <a:pt x="740" y="153"/>
                </a:cubicBezTo>
                <a:cubicBezTo>
                  <a:pt x="744" y="162"/>
                  <a:pt x="755" y="269"/>
                  <a:pt x="758" y="279"/>
                </a:cubicBezTo>
                <a:cubicBezTo>
                  <a:pt x="770" y="323"/>
                  <a:pt x="767" y="210"/>
                  <a:pt x="787" y="132"/>
                </a:cubicBezTo>
                <a:cubicBezTo>
                  <a:pt x="796" y="237"/>
                  <a:pt x="798" y="323"/>
                  <a:pt x="830" y="195"/>
                </a:cubicBezTo>
                <a:cubicBezTo>
                  <a:pt x="834" y="204"/>
                  <a:pt x="833" y="189"/>
                  <a:pt x="848" y="189"/>
                </a:cubicBezTo>
                <a:cubicBezTo>
                  <a:pt x="863" y="189"/>
                  <a:pt x="747" y="193"/>
                  <a:pt x="922" y="195"/>
                </a:cubicBezTo>
                <a:cubicBezTo>
                  <a:pt x="1097" y="197"/>
                  <a:pt x="1588" y="198"/>
                  <a:pt x="1896" y="200"/>
                </a:cubicBezTo>
                <a:cubicBezTo>
                  <a:pt x="2166" y="203"/>
                  <a:pt x="2623" y="212"/>
                  <a:pt x="2771" y="210"/>
                </a:cubicBezTo>
                <a:cubicBezTo>
                  <a:pt x="2787" y="161"/>
                  <a:pt x="2774" y="61"/>
                  <a:pt x="2803" y="18"/>
                </a:cubicBezTo>
                <a:cubicBezTo>
                  <a:pt x="2815" y="0"/>
                  <a:pt x="2847" y="407"/>
                  <a:pt x="2862" y="423"/>
                </a:cubicBezTo>
                <a:cubicBezTo>
                  <a:pt x="2885" y="449"/>
                  <a:pt x="2882" y="48"/>
                  <a:pt x="2900" y="78"/>
                </a:cubicBezTo>
                <a:cubicBezTo>
                  <a:pt x="2923" y="115"/>
                  <a:pt x="2935" y="349"/>
                  <a:pt x="2965" y="381"/>
                </a:cubicBezTo>
                <a:cubicBezTo>
                  <a:pt x="2979" y="424"/>
                  <a:pt x="2967" y="39"/>
                  <a:pt x="2992" y="75"/>
                </a:cubicBezTo>
                <a:cubicBezTo>
                  <a:pt x="2995" y="87"/>
                  <a:pt x="3023" y="399"/>
                  <a:pt x="3026" y="387"/>
                </a:cubicBezTo>
                <a:cubicBezTo>
                  <a:pt x="3047" y="105"/>
                  <a:pt x="3037" y="132"/>
                  <a:pt x="3042" y="99"/>
                </a:cubicBezTo>
                <a:cubicBezTo>
                  <a:pt x="3047" y="68"/>
                  <a:pt x="3063" y="380"/>
                  <a:pt x="3078" y="354"/>
                </a:cubicBezTo>
                <a:cubicBezTo>
                  <a:pt x="3085" y="344"/>
                  <a:pt x="3083" y="100"/>
                  <a:pt x="3087" y="90"/>
                </a:cubicBezTo>
                <a:cubicBezTo>
                  <a:pt x="3095" y="73"/>
                  <a:pt x="3125" y="342"/>
                  <a:pt x="3125" y="342"/>
                </a:cubicBezTo>
                <a:cubicBezTo>
                  <a:pt x="3128" y="311"/>
                  <a:pt x="3129" y="322"/>
                  <a:pt x="3144" y="294"/>
                </a:cubicBezTo>
                <a:cubicBezTo>
                  <a:pt x="3132" y="279"/>
                  <a:pt x="3144" y="93"/>
                  <a:pt x="3153" y="100"/>
                </a:cubicBezTo>
                <a:cubicBezTo>
                  <a:pt x="3187" y="128"/>
                  <a:pt x="3168" y="432"/>
                  <a:pt x="3189" y="339"/>
                </a:cubicBezTo>
                <a:cubicBezTo>
                  <a:pt x="3221" y="404"/>
                  <a:pt x="3186" y="71"/>
                  <a:pt x="3238" y="123"/>
                </a:cubicBezTo>
                <a:cubicBezTo>
                  <a:pt x="3241" y="132"/>
                  <a:pt x="3265" y="345"/>
                  <a:pt x="3268" y="354"/>
                </a:cubicBezTo>
                <a:cubicBezTo>
                  <a:pt x="3271" y="363"/>
                  <a:pt x="3280" y="128"/>
                  <a:pt x="3286" y="120"/>
                </a:cubicBezTo>
                <a:cubicBezTo>
                  <a:pt x="3303" y="94"/>
                  <a:pt x="3304" y="350"/>
                  <a:pt x="3317" y="321"/>
                </a:cubicBezTo>
                <a:cubicBezTo>
                  <a:pt x="3341" y="270"/>
                  <a:pt x="3306" y="199"/>
                  <a:pt x="3337" y="153"/>
                </a:cubicBezTo>
                <a:cubicBezTo>
                  <a:pt x="3355" y="222"/>
                  <a:pt x="3365" y="330"/>
                  <a:pt x="3380" y="285"/>
                </a:cubicBezTo>
                <a:cubicBezTo>
                  <a:pt x="3383" y="276"/>
                  <a:pt x="3401" y="153"/>
                  <a:pt x="3401" y="153"/>
                </a:cubicBezTo>
                <a:cubicBezTo>
                  <a:pt x="3433" y="174"/>
                  <a:pt x="3416" y="211"/>
                  <a:pt x="3434" y="246"/>
                </a:cubicBezTo>
                <a:cubicBezTo>
                  <a:pt x="3449" y="273"/>
                  <a:pt x="3439" y="228"/>
                  <a:pt x="3455" y="156"/>
                </a:cubicBezTo>
                <a:cubicBezTo>
                  <a:pt x="3472" y="173"/>
                  <a:pt x="3471" y="244"/>
                  <a:pt x="3489" y="261"/>
                </a:cubicBezTo>
                <a:cubicBezTo>
                  <a:pt x="3518" y="186"/>
                  <a:pt x="3491" y="252"/>
                  <a:pt x="3525" y="159"/>
                </a:cubicBezTo>
                <a:cubicBezTo>
                  <a:pt x="3528" y="147"/>
                  <a:pt x="3550" y="258"/>
                  <a:pt x="3554" y="246"/>
                </a:cubicBezTo>
                <a:cubicBezTo>
                  <a:pt x="3559" y="227"/>
                  <a:pt x="3581" y="153"/>
                  <a:pt x="3581" y="153"/>
                </a:cubicBezTo>
                <a:cubicBezTo>
                  <a:pt x="3601" y="243"/>
                  <a:pt x="3579" y="159"/>
                  <a:pt x="3615" y="249"/>
                </a:cubicBezTo>
                <a:cubicBezTo>
                  <a:pt x="3635" y="270"/>
                  <a:pt x="3625" y="161"/>
                  <a:pt x="3664" y="156"/>
                </a:cubicBezTo>
                <a:lnTo>
                  <a:pt x="3696" y="264"/>
                </a:lnTo>
                <a:lnTo>
                  <a:pt x="3689" y="165"/>
                </a:lnTo>
              </a:path>
            </a:pathLst>
          </a:custGeom>
          <a:noFill/>
          <a:ln w="381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1104" name="Line 16"/>
          <p:cNvSpPr>
            <a:spLocks noChangeShapeType="1"/>
          </p:cNvSpPr>
          <p:nvPr/>
        </p:nvSpPr>
        <p:spPr bwMode="auto">
          <a:xfrm>
            <a:off x="3733800" y="1219200"/>
            <a:ext cx="0" cy="838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1105" name="Line 17"/>
          <p:cNvSpPr>
            <a:spLocks noChangeShapeType="1"/>
          </p:cNvSpPr>
          <p:nvPr/>
        </p:nvSpPr>
        <p:spPr bwMode="auto">
          <a:xfrm>
            <a:off x="5257800" y="1219200"/>
            <a:ext cx="0" cy="838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1106" name="Line 18"/>
          <p:cNvSpPr>
            <a:spLocks noChangeShapeType="1"/>
          </p:cNvSpPr>
          <p:nvPr/>
        </p:nvSpPr>
        <p:spPr bwMode="auto">
          <a:xfrm>
            <a:off x="1295400" y="3581400"/>
            <a:ext cx="0" cy="838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1107" name="Line 19"/>
          <p:cNvSpPr>
            <a:spLocks noChangeShapeType="1"/>
          </p:cNvSpPr>
          <p:nvPr/>
        </p:nvSpPr>
        <p:spPr bwMode="auto">
          <a:xfrm>
            <a:off x="3200400" y="3581400"/>
            <a:ext cx="0" cy="838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1108" name="Oval 20"/>
          <p:cNvSpPr>
            <a:spLocks noChangeArrowheads="1"/>
          </p:cNvSpPr>
          <p:nvPr/>
        </p:nvSpPr>
        <p:spPr bwMode="auto">
          <a:xfrm>
            <a:off x="3048000" y="3886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Snap ITC" pitchFamily="82" charset="0"/>
            </a:endParaRPr>
          </a:p>
        </p:txBody>
      </p:sp>
      <p:sp>
        <p:nvSpPr>
          <p:cNvPr id="601109" name="Line 21"/>
          <p:cNvSpPr>
            <a:spLocks noChangeShapeType="1"/>
          </p:cNvSpPr>
          <p:nvPr/>
        </p:nvSpPr>
        <p:spPr bwMode="auto">
          <a:xfrm>
            <a:off x="4419600" y="4572000"/>
            <a:ext cx="0" cy="838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1110" name="Line 22"/>
          <p:cNvSpPr>
            <a:spLocks noChangeShapeType="1"/>
          </p:cNvSpPr>
          <p:nvPr/>
        </p:nvSpPr>
        <p:spPr bwMode="auto">
          <a:xfrm>
            <a:off x="7848600" y="4572000"/>
            <a:ext cx="0" cy="838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1111" name="Rectangle 23"/>
          <p:cNvSpPr>
            <a:spLocks noChangeArrowheads="1"/>
          </p:cNvSpPr>
          <p:nvPr/>
        </p:nvSpPr>
        <p:spPr bwMode="auto">
          <a:xfrm>
            <a:off x="533400" y="32766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3300"/>
                </a:solidFill>
              </a:rPr>
              <a:t>P-Wave</a:t>
            </a:r>
          </a:p>
        </p:txBody>
      </p:sp>
      <p:sp>
        <p:nvSpPr>
          <p:cNvPr id="601112" name="Rectangle 24"/>
          <p:cNvSpPr>
            <a:spLocks noChangeArrowheads="1"/>
          </p:cNvSpPr>
          <p:nvPr/>
        </p:nvSpPr>
        <p:spPr bwMode="auto">
          <a:xfrm>
            <a:off x="2286000" y="33528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33CC"/>
                </a:solidFill>
              </a:rPr>
              <a:t>S-Wave</a:t>
            </a:r>
          </a:p>
        </p:txBody>
      </p:sp>
      <p:sp>
        <p:nvSpPr>
          <p:cNvPr id="601113" name="Rectangle 25"/>
          <p:cNvSpPr>
            <a:spLocks noChangeArrowheads="1"/>
          </p:cNvSpPr>
          <p:nvPr/>
        </p:nvSpPr>
        <p:spPr bwMode="auto">
          <a:xfrm>
            <a:off x="2743200" y="8382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3300"/>
                </a:solidFill>
              </a:rPr>
              <a:t>P-Wave</a:t>
            </a:r>
          </a:p>
        </p:txBody>
      </p:sp>
      <p:sp>
        <p:nvSpPr>
          <p:cNvPr id="601114" name="Rectangle 26"/>
          <p:cNvSpPr>
            <a:spLocks noChangeArrowheads="1"/>
          </p:cNvSpPr>
          <p:nvPr/>
        </p:nvSpPr>
        <p:spPr bwMode="auto">
          <a:xfrm>
            <a:off x="4343400" y="914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33CC"/>
                </a:solidFill>
              </a:rPr>
              <a:t>S-Wave</a:t>
            </a:r>
          </a:p>
        </p:txBody>
      </p:sp>
      <p:sp>
        <p:nvSpPr>
          <p:cNvPr id="601115" name="Rectangle 27"/>
          <p:cNvSpPr>
            <a:spLocks noChangeArrowheads="1"/>
          </p:cNvSpPr>
          <p:nvPr/>
        </p:nvSpPr>
        <p:spPr bwMode="auto">
          <a:xfrm>
            <a:off x="3429000" y="44196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3300"/>
                </a:solidFill>
              </a:rPr>
              <a:t>P-Wave</a:t>
            </a:r>
          </a:p>
        </p:txBody>
      </p:sp>
      <p:sp>
        <p:nvSpPr>
          <p:cNvPr id="601116" name="Rectangle 28"/>
          <p:cNvSpPr>
            <a:spLocks noChangeArrowheads="1"/>
          </p:cNvSpPr>
          <p:nvPr/>
        </p:nvSpPr>
        <p:spPr bwMode="auto">
          <a:xfrm>
            <a:off x="6705600" y="42672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33CC"/>
                </a:solidFill>
              </a:rPr>
              <a:t>S-Wave</a:t>
            </a:r>
          </a:p>
        </p:txBody>
      </p:sp>
      <p:sp>
        <p:nvSpPr>
          <p:cNvPr id="601117" name="Line 29"/>
          <p:cNvSpPr>
            <a:spLocks noChangeShapeType="1"/>
          </p:cNvSpPr>
          <p:nvPr/>
        </p:nvSpPr>
        <p:spPr bwMode="auto">
          <a:xfrm flipH="1">
            <a:off x="3733800" y="1600200"/>
            <a:ext cx="1524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1118" name="Oval 30"/>
          <p:cNvSpPr>
            <a:spLocks noChangeArrowheads="1"/>
          </p:cNvSpPr>
          <p:nvPr/>
        </p:nvSpPr>
        <p:spPr bwMode="auto">
          <a:xfrm>
            <a:off x="5181600" y="1524000"/>
            <a:ext cx="180975" cy="1889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Snap ITC" pitchFamily="82" charset="0"/>
            </a:endParaRPr>
          </a:p>
        </p:txBody>
      </p:sp>
      <p:sp>
        <p:nvSpPr>
          <p:cNvPr id="601119" name="Oval 31"/>
          <p:cNvSpPr>
            <a:spLocks noChangeArrowheads="1"/>
          </p:cNvSpPr>
          <p:nvPr/>
        </p:nvSpPr>
        <p:spPr bwMode="auto">
          <a:xfrm>
            <a:off x="3733800" y="152400"/>
            <a:ext cx="3048000" cy="2971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Snap ITC" pitchFamily="82" charset="0"/>
            </a:endParaRPr>
          </a:p>
        </p:txBody>
      </p:sp>
      <p:sp>
        <p:nvSpPr>
          <p:cNvPr id="601120" name="Line 32"/>
          <p:cNvSpPr>
            <a:spLocks noChangeShapeType="1"/>
          </p:cNvSpPr>
          <p:nvPr/>
        </p:nvSpPr>
        <p:spPr bwMode="auto">
          <a:xfrm flipH="1">
            <a:off x="1295400" y="3962400"/>
            <a:ext cx="1905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1121" name="Oval 33"/>
          <p:cNvSpPr>
            <a:spLocks noChangeArrowheads="1"/>
          </p:cNvSpPr>
          <p:nvPr/>
        </p:nvSpPr>
        <p:spPr bwMode="auto">
          <a:xfrm>
            <a:off x="1295400" y="2286000"/>
            <a:ext cx="3657600" cy="35814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Snap ITC" pitchFamily="82" charset="0"/>
            </a:endParaRPr>
          </a:p>
        </p:txBody>
      </p:sp>
      <p:sp>
        <p:nvSpPr>
          <p:cNvPr id="601122" name="Line 34"/>
          <p:cNvSpPr>
            <a:spLocks noChangeShapeType="1"/>
          </p:cNvSpPr>
          <p:nvPr/>
        </p:nvSpPr>
        <p:spPr bwMode="auto">
          <a:xfrm flipH="1">
            <a:off x="4419600" y="4953000"/>
            <a:ext cx="3352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1123" name="Oval 35"/>
          <p:cNvSpPr>
            <a:spLocks noChangeArrowheads="1"/>
          </p:cNvSpPr>
          <p:nvPr/>
        </p:nvSpPr>
        <p:spPr bwMode="auto">
          <a:xfrm>
            <a:off x="7696200" y="4876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Snap ITC" pitchFamily="82" charset="0"/>
            </a:endParaRPr>
          </a:p>
        </p:txBody>
      </p:sp>
      <p:sp>
        <p:nvSpPr>
          <p:cNvPr id="601124" name="Oval 36"/>
          <p:cNvSpPr>
            <a:spLocks noChangeArrowheads="1"/>
          </p:cNvSpPr>
          <p:nvPr/>
        </p:nvSpPr>
        <p:spPr bwMode="auto">
          <a:xfrm>
            <a:off x="4419600" y="2133600"/>
            <a:ext cx="6324600" cy="57912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Snap ITC" pitchFamily="82" charset="0"/>
            </a:endParaRPr>
          </a:p>
        </p:txBody>
      </p:sp>
      <p:sp>
        <p:nvSpPr>
          <p:cNvPr id="601125" name="Oval 37"/>
          <p:cNvSpPr>
            <a:spLocks noChangeArrowheads="1"/>
          </p:cNvSpPr>
          <p:nvPr/>
        </p:nvSpPr>
        <p:spPr bwMode="auto">
          <a:xfrm>
            <a:off x="4191000" y="3200400"/>
            <a:ext cx="457200" cy="457200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/>
              <a:t>Epicenter</a:t>
            </a:r>
          </a:p>
        </p:txBody>
      </p:sp>
      <p:sp>
        <p:nvSpPr>
          <p:cNvPr id="601126" name="Rectangle 38"/>
          <p:cNvSpPr>
            <a:spLocks noChangeArrowheads="1"/>
          </p:cNvSpPr>
          <p:nvPr/>
        </p:nvSpPr>
        <p:spPr bwMode="auto">
          <a:xfrm>
            <a:off x="-1676400" y="0"/>
            <a:ext cx="7772400" cy="868363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4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Triangulation</a:t>
            </a:r>
          </a:p>
        </p:txBody>
      </p:sp>
    </p:spTree>
    <p:extLst>
      <p:ext uri="{BB962C8B-B14F-4D97-AF65-F5344CB8AC3E}">
        <p14:creationId xmlns:p14="http://schemas.microsoft.com/office/powerpoint/2010/main" val="1895222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500" fill="hold"/>
                                        <p:tgtEl>
                                          <p:spTgt spid="60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01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" fill="hold"/>
                                        <p:tgtEl>
                                          <p:spTgt spid="6010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nimClr clrSpc="rgb" dir="cw">
                                      <p:cBhvr>
                                        <p:cTn id="13" dur="200" fill="hold"/>
                                        <p:tgtEl>
                                          <p:spTgt spid="6010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14" dur="200" fill="hold"/>
                                        <p:tgtEl>
                                          <p:spTgt spid="6010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" fill="hold"/>
                                        <p:tgtEl>
                                          <p:spTgt spid="6010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10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10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010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010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" fill="hold"/>
                                        <p:tgtEl>
                                          <p:spTgt spid="6010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nimClr clrSpc="rgb" dir="cw">
                                      <p:cBhvr>
                                        <p:cTn id="23" dur="200" fill="hold"/>
                                        <p:tgtEl>
                                          <p:spTgt spid="6010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24" dur="200" fill="hold"/>
                                        <p:tgtEl>
                                          <p:spTgt spid="6010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" fill="hold"/>
                                        <p:tgtEl>
                                          <p:spTgt spid="6010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10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10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010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010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32" presetClass="emph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200" fill="hold"/>
                                        <p:tgtEl>
                                          <p:spTgt spid="6010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nimClr clrSpc="rgb" dir="cw">
                                      <p:cBhvr>
                                        <p:cTn id="33" dur="200" fill="hold"/>
                                        <p:tgtEl>
                                          <p:spTgt spid="6010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34" dur="200" fill="hold"/>
                                        <p:tgtEl>
                                          <p:spTgt spid="6010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" fill="hold"/>
                                        <p:tgtEl>
                                          <p:spTgt spid="6010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10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10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010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010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01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18000" fill="hold"/>
                                        <p:tgtEl>
                                          <p:spTgt spid="601093"/>
                                        </p:tgtEl>
                                      </p:cBhvr>
                                      <p:by x="1300000" y="13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6" presetClass="emph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47" dur="35000" fill="hold"/>
                                        <p:tgtEl>
                                          <p:spTgt spid="601091"/>
                                        </p:tgtEl>
                                      </p:cBhvr>
                                      <p:by x="1300000" y="1300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6000"/>
                                        <p:tgtEl>
                                          <p:spTgt spid="601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7000"/>
                                        <p:tgtEl>
                                          <p:spTgt spid="601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500"/>
                                        <p:tgtEl>
                                          <p:spTgt spid="601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601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601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601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601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601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601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601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601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601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601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601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601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000"/>
                                        <p:tgtEl>
                                          <p:spTgt spid="6010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601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601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601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601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601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601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601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601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601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601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2000"/>
                                        <p:tgtEl>
                                          <p:spTgt spid="601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1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2000"/>
                                        <p:tgtEl>
                                          <p:spTgt spid="601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1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2000"/>
                                        <p:tgtEl>
                                          <p:spTgt spid="601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1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2000"/>
                                        <p:tgtEl>
                                          <p:spTgt spid="601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1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2000"/>
                                        <p:tgtEl>
                                          <p:spTgt spid="601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1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2000"/>
                                        <p:tgtEl>
                                          <p:spTgt spid="601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2000"/>
                                        <p:tgtEl>
                                          <p:spTgt spid="601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1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2000"/>
                                        <p:tgtEl>
                                          <p:spTgt spid="601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1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2000"/>
                                        <p:tgtEl>
                                          <p:spTgt spid="601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1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2000"/>
                                        <p:tgtEl>
                                          <p:spTgt spid="601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2000"/>
                                        <p:tgtEl>
                                          <p:spTgt spid="601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1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2000"/>
                                        <p:tgtEl>
                                          <p:spTgt spid="601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601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1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2000"/>
                                        <p:tgtEl>
                                          <p:spTgt spid="601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1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601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1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2000"/>
                                        <p:tgtEl>
                                          <p:spTgt spid="601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1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601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1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2000"/>
                                        <p:tgtEl>
                                          <p:spTgt spid="601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1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-0.07084 0.02778 " pathEditMode="relative" rAng="0" ptsTypes="AA">
                                      <p:cBhvr>
                                        <p:cTn id="195" dur="2000" fill="hold"/>
                                        <p:tgtEl>
                                          <p:spTgt spid="601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2" y="1389"/>
                                    </p:animMotion>
                                  </p:childTnLst>
                                </p:cTn>
                              </p:par>
                              <p:par>
                                <p:cTn id="19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-0.07084 0.02223 " pathEditMode="relative" rAng="0" ptsTypes="AA">
                                      <p:cBhvr>
                                        <p:cTn id="197" dur="2000" fill="hold"/>
                                        <p:tgtEl>
                                          <p:spTgt spid="601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2" y="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2.22222E-6 L -0.0375 0.02778 " pathEditMode="relative" rAng="0" ptsTypes="AA">
                                      <p:cBhvr>
                                        <p:cTn id="201" dur="2000" fill="hold"/>
                                        <p:tgtEl>
                                          <p:spTgt spid="601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5" y="1389"/>
                                    </p:animMotion>
                                  </p:childTnLst>
                                </p:cTn>
                              </p:par>
                              <p:par>
                                <p:cTn id="20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3333 0.02222 " pathEditMode="relative" ptsTypes="AA">
                                      <p:cBhvr>
                                        <p:cTn id="203" dur="2000" fill="hold"/>
                                        <p:tgtEl>
                                          <p:spTgt spid="601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 nodeType="clickPar">
                      <p:stCondLst>
                        <p:cond delay="indefinite"/>
                      </p:stCondLst>
                      <p:childTnLst>
                        <p:par>
                          <p:cTn id="2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037E-7 L -0.06823 0.0419 " pathEditMode="relative" rAng="0" ptsTypes="AA">
                                      <p:cBhvr>
                                        <p:cTn id="207" dur="2000" fill="hold"/>
                                        <p:tgtEl>
                                          <p:spTgt spid="601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20" y="2083"/>
                                    </p:animMotion>
                                  </p:childTnLst>
                                </p:cTn>
                              </p:par>
                              <p:par>
                                <p:cTn id="20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555 L -0.06667 0.03333 " pathEditMode="relative" rAng="0" ptsTypes="AA">
                                      <p:cBhvr>
                                        <p:cTn id="209" dur="2000" fill="hold"/>
                                        <p:tgtEl>
                                          <p:spTgt spid="601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3" y="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601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601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601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601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9" presetID="27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0" dur="250" autoRev="1" fill="hold"/>
                                        <p:tgtEl>
                                          <p:spTgt spid="601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1" dur="250" autoRev="1" fill="hold"/>
                                        <p:tgtEl>
                                          <p:spTgt spid="601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2" dur="250" autoRev="1" fill="hold"/>
                                        <p:tgtEl>
                                          <p:spTgt spid="601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3" dur="250" autoRev="1" fill="hold"/>
                                        <p:tgtEl>
                                          <p:spTgt spid="601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1091" grpId="0" animBg="1"/>
      <p:bldP spid="601091" grpId="1" animBg="1"/>
      <p:bldP spid="601091" grpId="2" animBg="1"/>
      <p:bldP spid="601092" grpId="0" animBg="1"/>
      <p:bldP spid="601093" grpId="0" animBg="1"/>
      <p:bldP spid="601093" grpId="1" animBg="1"/>
      <p:bldP spid="601093" grpId="2" animBg="1"/>
      <p:bldP spid="601102" grpId="0" animBg="1"/>
      <p:bldP spid="601102" grpId="1" animBg="1"/>
      <p:bldP spid="601103" grpId="0" animBg="1"/>
      <p:bldP spid="601103" grpId="1" animBg="1"/>
      <p:bldP spid="601104" grpId="0" animBg="1"/>
      <p:bldP spid="601104" grpId="1" animBg="1"/>
      <p:bldP spid="601105" grpId="0" animBg="1"/>
      <p:bldP spid="601105" grpId="1" animBg="1"/>
      <p:bldP spid="601106" grpId="0" animBg="1"/>
      <p:bldP spid="601106" grpId="1" animBg="1"/>
      <p:bldP spid="601107" grpId="0" animBg="1"/>
      <p:bldP spid="601107" grpId="1" animBg="1"/>
      <p:bldP spid="601108" grpId="0" animBg="1"/>
      <p:bldP spid="601108" grpId="1" animBg="1"/>
      <p:bldP spid="601109" grpId="0" animBg="1"/>
      <p:bldP spid="601109" grpId="1" animBg="1"/>
      <p:bldP spid="601110" grpId="0" animBg="1"/>
      <p:bldP spid="601110" grpId="1" animBg="1"/>
      <p:bldP spid="601111" grpId="0"/>
      <p:bldP spid="601111" grpId="1"/>
      <p:bldP spid="601112" grpId="0"/>
      <p:bldP spid="601112" grpId="1"/>
      <p:bldP spid="601113" grpId="0"/>
      <p:bldP spid="601113" grpId="1"/>
      <p:bldP spid="601114" grpId="0"/>
      <p:bldP spid="601114" grpId="1"/>
      <p:bldP spid="601115" grpId="0"/>
      <p:bldP spid="601115" grpId="1"/>
      <p:bldP spid="601116" grpId="0"/>
      <p:bldP spid="601116" grpId="1"/>
      <p:bldP spid="601117" grpId="0" animBg="1"/>
      <p:bldP spid="601117" grpId="1" animBg="1"/>
      <p:bldP spid="601118" grpId="0" animBg="1"/>
      <p:bldP spid="601118" grpId="1" animBg="1"/>
      <p:bldP spid="601119" grpId="0" animBg="1"/>
      <p:bldP spid="601119" grpId="1" animBg="1"/>
      <p:bldP spid="601120" grpId="0" animBg="1"/>
      <p:bldP spid="601120" grpId="1" animBg="1"/>
      <p:bldP spid="601121" grpId="0" animBg="1"/>
      <p:bldP spid="601121" grpId="1" animBg="1"/>
      <p:bldP spid="601122" grpId="0" animBg="1"/>
      <p:bldP spid="601122" grpId="1" animBg="1"/>
      <p:bldP spid="601123" grpId="0" animBg="1"/>
      <p:bldP spid="601123" grpId="1" animBg="1"/>
      <p:bldP spid="601124" grpId="0" animBg="1"/>
      <p:bldP spid="601124" grpId="1" animBg="1"/>
      <p:bldP spid="601125" grpId="0" animBg="1"/>
      <p:bldP spid="60112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What are seismic waves? Describe the three types of seismic waves.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are the three types of faults?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68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Sit in your appropriate seat quietly</a:t>
            </a:r>
          </a:p>
          <a:p>
            <a:r>
              <a:rPr lang="en-US" dirty="0" smtClean="0"/>
              <a:t>Have all necessary materials out</a:t>
            </a:r>
          </a:p>
          <a:p>
            <a:r>
              <a:rPr lang="en-US" dirty="0" smtClean="0"/>
              <a:t>All back packs on the floor</a:t>
            </a:r>
          </a:p>
          <a:p>
            <a:r>
              <a:rPr lang="en-US" dirty="0" smtClean="0"/>
              <a:t>All cell phones on silent and away in backpacks</a:t>
            </a:r>
          </a:p>
          <a:p>
            <a:r>
              <a:rPr lang="en-US" dirty="0" smtClean="0"/>
              <a:t>All IPods off and headphones out of your ears</a:t>
            </a:r>
          </a:p>
          <a:p>
            <a:r>
              <a:rPr lang="en-US" dirty="0" smtClean="0"/>
              <a:t>Hats off</a:t>
            </a:r>
          </a:p>
          <a:p>
            <a:r>
              <a:rPr lang="en-US" dirty="0" smtClean="0"/>
              <a:t>No food or drink except for water</a:t>
            </a:r>
          </a:p>
        </p:txBody>
      </p:sp>
    </p:spTree>
    <p:extLst>
      <p:ext uri="{BB962C8B-B14F-4D97-AF65-F5344CB8AC3E}">
        <p14:creationId xmlns:p14="http://schemas.microsoft.com/office/powerpoint/2010/main" val="111609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What do you use to determine how far the epicenter is located from a seismic station?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Why can’t one seismic station determine where the epicenter of an earthquake is located? How many stations do you need to make a better locate the epicenter?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73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 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Volcano Project: Due Today</a:t>
            </a:r>
          </a:p>
          <a:p>
            <a:r>
              <a:rPr lang="en-US" dirty="0" smtClean="0"/>
              <a:t>Midterm 10/9 or 10/10</a:t>
            </a:r>
          </a:p>
        </p:txBody>
      </p:sp>
    </p:spTree>
    <p:extLst>
      <p:ext uri="{BB962C8B-B14F-4D97-AF65-F5344CB8AC3E}">
        <p14:creationId xmlns:p14="http://schemas.microsoft.com/office/powerpoint/2010/main" val="246887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find the epicenter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does earthquakes affect our lives?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89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 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Volcano Project: Due Today</a:t>
            </a:r>
          </a:p>
          <a:p>
            <a:r>
              <a:rPr lang="en-US" dirty="0" smtClean="0"/>
              <a:t>Midterm 10/9 or 10/10</a:t>
            </a:r>
          </a:p>
        </p:txBody>
      </p:sp>
    </p:spTree>
    <p:extLst>
      <p:ext uri="{BB962C8B-B14F-4D97-AF65-F5344CB8AC3E}">
        <p14:creationId xmlns:p14="http://schemas.microsoft.com/office/powerpoint/2010/main" val="314531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find the epicenter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does earthquakes affect our lives?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23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Richter Moment of Magnitude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Developed by Charles Richter in 1935</a:t>
            </a:r>
          </a:p>
          <a:p>
            <a:r>
              <a:rPr lang="en-US" b="1" dirty="0" smtClean="0"/>
              <a:t>Mathematical calculation for the intensity of an earthquake</a:t>
            </a:r>
          </a:p>
          <a:p>
            <a:r>
              <a:rPr lang="en-US" b="1" dirty="0" smtClean="0"/>
              <a:t>Calculated using the amplitude of the waves on a seismogram</a:t>
            </a:r>
          </a:p>
          <a:p>
            <a:r>
              <a:rPr lang="en-US" b="1" dirty="0" smtClean="0"/>
              <a:t>Measures surface waves energy from the epicenter</a:t>
            </a:r>
          </a:p>
          <a:p>
            <a:r>
              <a:rPr lang="en-US" dirty="0" smtClean="0"/>
              <a:t>Increases by a factor of 10 (log)</a:t>
            </a:r>
          </a:p>
          <a:p>
            <a:r>
              <a:rPr lang="en-US" dirty="0"/>
              <a:t>Represented by whole numbers and </a:t>
            </a:r>
            <a:r>
              <a:rPr lang="en-US" dirty="0" smtClean="0"/>
              <a:t>decimals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0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Richter Moment of Magnitude Scale</a:t>
            </a:r>
            <a:endParaRPr lang="en-US" dirty="0"/>
          </a:p>
        </p:txBody>
      </p:sp>
      <p:pic>
        <p:nvPicPr>
          <p:cNvPr id="40962" name="Picture 2" descr="http://www.dnr.mo.gov/geology/images/eq_compar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514600"/>
            <a:ext cx="4038600" cy="2598166"/>
          </a:xfrm>
          <a:prstGeom prst="rect">
            <a:avLst/>
          </a:prstGeom>
          <a:noFill/>
        </p:spPr>
      </p:pic>
      <p:pic>
        <p:nvPicPr>
          <p:cNvPr id="40964" name="Picture 4" descr="Richter Scale">
            <a:hlinkClick r:id="rId3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295400"/>
            <a:ext cx="4435523" cy="5334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47751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usefulness of a seismogram?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038600" cy="4525963"/>
          </a:xfrm>
        </p:spPr>
        <p:txBody>
          <a:bodyPr/>
          <a:lstStyle/>
          <a:p>
            <a:r>
              <a:rPr lang="en-US" dirty="0" smtClean="0"/>
              <a:t>Determine amplitude of waves from an earthquake</a:t>
            </a:r>
          </a:p>
          <a:p>
            <a:r>
              <a:rPr lang="en-US" dirty="0" smtClean="0"/>
              <a:t>Calculate magnitude of an earthquake</a:t>
            </a:r>
          </a:p>
          <a:p>
            <a:r>
              <a:rPr lang="en-US" dirty="0" smtClean="0"/>
              <a:t>Calculate where the epicenter of an earthquake is</a:t>
            </a:r>
          </a:p>
          <a:p>
            <a:endParaRPr lang="en-US" dirty="0" smtClean="0"/>
          </a:p>
        </p:txBody>
      </p:sp>
      <p:pic>
        <p:nvPicPr>
          <p:cNvPr id="6" name="Picture 2" descr="http://frobinett.edublogs.org/files/2011/04/seismogram-2ac731b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524000"/>
            <a:ext cx="4343400" cy="1943856"/>
          </a:xfrm>
          <a:prstGeom prst="rect">
            <a:avLst/>
          </a:prstGeom>
          <a:noFill/>
        </p:spPr>
      </p:pic>
      <p:pic>
        <p:nvPicPr>
          <p:cNvPr id="7" name="Picture 2" descr="http://www.bgs.ac.uk/discoveringGeology/hazards/earthquakes/images/dia_seismogra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962400"/>
            <a:ext cx="4495800" cy="24260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4319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68363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latin typeface="Arial Black" pitchFamily="34" charset="0"/>
              </a:rPr>
              <a:t>Distance To Earthquake Epicenter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4830763"/>
          </a:xfrm>
        </p:spPr>
        <p:txBody>
          <a:bodyPr/>
          <a:lstStyle/>
          <a:p>
            <a:pPr eaLnBrk="1" hangingPunct="1"/>
            <a:r>
              <a:rPr lang="en-US" altLang="en-US" smtClean="0"/>
              <a:t>Scientists use the seismograph to locate the epicenter of an earthquake</a:t>
            </a:r>
          </a:p>
          <a:p>
            <a:pPr eaLnBrk="1" hangingPunct="1"/>
            <a:r>
              <a:rPr lang="en-US" altLang="en-US" smtClean="0"/>
              <a:t>Remember, the P-wave is faster and arrives first at a seismic station</a:t>
            </a:r>
          </a:p>
          <a:p>
            <a:pPr eaLnBrk="1" hangingPunct="1"/>
            <a:r>
              <a:rPr lang="en-US" altLang="en-US" smtClean="0"/>
              <a:t>Every Seismograph records a time delay between the P and S and waves</a:t>
            </a:r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595972" name="Rectangle 4"/>
          <p:cNvSpPr>
            <a:spLocks noChangeArrowheads="1"/>
          </p:cNvSpPr>
          <p:nvPr/>
        </p:nvSpPr>
        <p:spPr bwMode="auto">
          <a:xfrm>
            <a:off x="381000" y="1066800"/>
            <a:ext cx="40386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The farther from the earthquake epicenter, the greater the time delay</a:t>
            </a:r>
          </a:p>
          <a:p>
            <a:pPr eaLnBrk="1" hangingPunct="1"/>
            <a:r>
              <a:rPr lang="en-US" altLang="en-US"/>
              <a:t>This time delay between the P and S wave is used to find the distance to the earthquake epicenter </a:t>
            </a:r>
          </a:p>
          <a:p>
            <a:pPr eaLnBrk="1" hangingPunct="1"/>
            <a:endParaRPr lang="en-US" altLang="en-US"/>
          </a:p>
        </p:txBody>
      </p:sp>
      <p:sp>
        <p:nvSpPr>
          <p:cNvPr id="595973" name="Freeform 5"/>
          <p:cNvSpPr>
            <a:spLocks/>
          </p:cNvSpPr>
          <p:nvPr/>
        </p:nvSpPr>
        <p:spPr bwMode="auto">
          <a:xfrm>
            <a:off x="1562100" y="4500563"/>
            <a:ext cx="5754688" cy="2103437"/>
          </a:xfrm>
          <a:custGeom>
            <a:avLst/>
            <a:gdLst>
              <a:gd name="T0" fmla="*/ 2147483647 w 3625"/>
              <a:gd name="T1" fmla="*/ 2147483647 h 1325"/>
              <a:gd name="T2" fmla="*/ 2147483647 w 3625"/>
              <a:gd name="T3" fmla="*/ 2147483647 h 1325"/>
              <a:gd name="T4" fmla="*/ 2147483647 w 3625"/>
              <a:gd name="T5" fmla="*/ 2147483647 h 1325"/>
              <a:gd name="T6" fmla="*/ 2147483647 w 3625"/>
              <a:gd name="T7" fmla="*/ 2147483647 h 1325"/>
              <a:gd name="T8" fmla="*/ 2147483647 w 3625"/>
              <a:gd name="T9" fmla="*/ 2147483647 h 1325"/>
              <a:gd name="T10" fmla="*/ 2147483647 w 3625"/>
              <a:gd name="T11" fmla="*/ 2147483647 h 1325"/>
              <a:gd name="T12" fmla="*/ 2147483647 w 3625"/>
              <a:gd name="T13" fmla="*/ 2147483647 h 1325"/>
              <a:gd name="T14" fmla="*/ 2147483647 w 3625"/>
              <a:gd name="T15" fmla="*/ 2147483647 h 1325"/>
              <a:gd name="T16" fmla="*/ 2147483647 w 3625"/>
              <a:gd name="T17" fmla="*/ 2147483647 h 1325"/>
              <a:gd name="T18" fmla="*/ 2147483647 w 3625"/>
              <a:gd name="T19" fmla="*/ 2147483647 h 1325"/>
              <a:gd name="T20" fmla="*/ 2147483647 w 3625"/>
              <a:gd name="T21" fmla="*/ 2147483647 h 1325"/>
              <a:gd name="T22" fmla="*/ 2147483647 w 3625"/>
              <a:gd name="T23" fmla="*/ 2147483647 h 1325"/>
              <a:gd name="T24" fmla="*/ 2147483647 w 3625"/>
              <a:gd name="T25" fmla="*/ 2147483647 h 1325"/>
              <a:gd name="T26" fmla="*/ 2147483647 w 3625"/>
              <a:gd name="T27" fmla="*/ 2147483647 h 1325"/>
              <a:gd name="T28" fmla="*/ 2147483647 w 3625"/>
              <a:gd name="T29" fmla="*/ 2147483647 h 1325"/>
              <a:gd name="T30" fmla="*/ 2147483647 w 3625"/>
              <a:gd name="T31" fmla="*/ 2147483647 h 1325"/>
              <a:gd name="T32" fmla="*/ 2147483647 w 3625"/>
              <a:gd name="T33" fmla="*/ 2147483647 h 1325"/>
              <a:gd name="T34" fmla="*/ 2147483647 w 3625"/>
              <a:gd name="T35" fmla="*/ 2147483647 h 1325"/>
              <a:gd name="T36" fmla="*/ 2147483647 w 3625"/>
              <a:gd name="T37" fmla="*/ 2147483647 h 1325"/>
              <a:gd name="T38" fmla="*/ 2147483647 w 3625"/>
              <a:gd name="T39" fmla="*/ 2147483647 h 1325"/>
              <a:gd name="T40" fmla="*/ 2147483647 w 3625"/>
              <a:gd name="T41" fmla="*/ 2147483647 h 1325"/>
              <a:gd name="T42" fmla="*/ 2147483647 w 3625"/>
              <a:gd name="T43" fmla="*/ 2147483647 h 1325"/>
              <a:gd name="T44" fmla="*/ 2147483647 w 3625"/>
              <a:gd name="T45" fmla="*/ 2147483647 h 1325"/>
              <a:gd name="T46" fmla="*/ 2147483647 w 3625"/>
              <a:gd name="T47" fmla="*/ 2147483647 h 1325"/>
              <a:gd name="T48" fmla="*/ 2147483647 w 3625"/>
              <a:gd name="T49" fmla="*/ 2147483647 h 1325"/>
              <a:gd name="T50" fmla="*/ 2147483647 w 3625"/>
              <a:gd name="T51" fmla="*/ 2147483647 h 1325"/>
              <a:gd name="T52" fmla="*/ 2147483647 w 3625"/>
              <a:gd name="T53" fmla="*/ 2147483647 h 1325"/>
              <a:gd name="T54" fmla="*/ 2147483647 w 3625"/>
              <a:gd name="T55" fmla="*/ 2147483647 h 1325"/>
              <a:gd name="T56" fmla="*/ 2147483647 w 3625"/>
              <a:gd name="T57" fmla="*/ 2147483647 h 1325"/>
              <a:gd name="T58" fmla="*/ 2147483647 w 3625"/>
              <a:gd name="T59" fmla="*/ 2147483647 h 1325"/>
              <a:gd name="T60" fmla="*/ 2147483647 w 3625"/>
              <a:gd name="T61" fmla="*/ 2147483647 h 1325"/>
              <a:gd name="T62" fmla="*/ 2147483647 w 3625"/>
              <a:gd name="T63" fmla="*/ 2147483647 h 1325"/>
              <a:gd name="T64" fmla="*/ 2147483647 w 3625"/>
              <a:gd name="T65" fmla="*/ 2147483647 h 1325"/>
              <a:gd name="T66" fmla="*/ 2147483647 w 3625"/>
              <a:gd name="T67" fmla="*/ 2147483647 h 1325"/>
              <a:gd name="T68" fmla="*/ 2147483647 w 3625"/>
              <a:gd name="T69" fmla="*/ 2147483647 h 1325"/>
              <a:gd name="T70" fmla="*/ 2147483647 w 3625"/>
              <a:gd name="T71" fmla="*/ 2147483647 h 1325"/>
              <a:gd name="T72" fmla="*/ 2147483647 w 3625"/>
              <a:gd name="T73" fmla="*/ 2147483647 h 1325"/>
              <a:gd name="T74" fmla="*/ 2147483647 w 3625"/>
              <a:gd name="T75" fmla="*/ 2147483647 h 1325"/>
              <a:gd name="T76" fmla="*/ 2147483647 w 3625"/>
              <a:gd name="T77" fmla="*/ 2147483647 h 1325"/>
              <a:gd name="T78" fmla="*/ 2147483647 w 3625"/>
              <a:gd name="T79" fmla="*/ 2147483647 h 1325"/>
              <a:gd name="T80" fmla="*/ 2147483647 w 3625"/>
              <a:gd name="T81" fmla="*/ 2147483647 h 1325"/>
              <a:gd name="T82" fmla="*/ 2147483647 w 3625"/>
              <a:gd name="T83" fmla="*/ 2147483647 h 1325"/>
              <a:gd name="T84" fmla="*/ 2147483647 w 3625"/>
              <a:gd name="T85" fmla="*/ 2147483647 h 1325"/>
              <a:gd name="T86" fmla="*/ 2147483647 w 3625"/>
              <a:gd name="T87" fmla="*/ 2147483647 h 1325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3625" h="1325">
                <a:moveTo>
                  <a:pt x="0" y="805"/>
                </a:moveTo>
                <a:cubicBezTo>
                  <a:pt x="85" y="802"/>
                  <a:pt x="272" y="817"/>
                  <a:pt x="347" y="809"/>
                </a:cubicBezTo>
                <a:cubicBezTo>
                  <a:pt x="422" y="801"/>
                  <a:pt x="426" y="757"/>
                  <a:pt x="448" y="754"/>
                </a:cubicBezTo>
                <a:cubicBezTo>
                  <a:pt x="470" y="751"/>
                  <a:pt x="470" y="834"/>
                  <a:pt x="482" y="789"/>
                </a:cubicBezTo>
                <a:cubicBezTo>
                  <a:pt x="520" y="770"/>
                  <a:pt x="513" y="551"/>
                  <a:pt x="522" y="486"/>
                </a:cubicBezTo>
                <a:cubicBezTo>
                  <a:pt x="527" y="446"/>
                  <a:pt x="544" y="1004"/>
                  <a:pt x="558" y="1038"/>
                </a:cubicBezTo>
                <a:cubicBezTo>
                  <a:pt x="564" y="1080"/>
                  <a:pt x="551" y="937"/>
                  <a:pt x="562" y="974"/>
                </a:cubicBezTo>
                <a:cubicBezTo>
                  <a:pt x="568" y="996"/>
                  <a:pt x="574" y="526"/>
                  <a:pt x="576" y="546"/>
                </a:cubicBezTo>
                <a:cubicBezTo>
                  <a:pt x="578" y="558"/>
                  <a:pt x="599" y="890"/>
                  <a:pt x="602" y="902"/>
                </a:cubicBezTo>
                <a:cubicBezTo>
                  <a:pt x="605" y="921"/>
                  <a:pt x="614" y="1005"/>
                  <a:pt x="614" y="1005"/>
                </a:cubicBezTo>
                <a:cubicBezTo>
                  <a:pt x="618" y="997"/>
                  <a:pt x="624" y="899"/>
                  <a:pt x="628" y="856"/>
                </a:cubicBezTo>
                <a:cubicBezTo>
                  <a:pt x="630" y="831"/>
                  <a:pt x="626" y="875"/>
                  <a:pt x="628" y="855"/>
                </a:cubicBezTo>
                <a:cubicBezTo>
                  <a:pt x="633" y="838"/>
                  <a:pt x="633" y="751"/>
                  <a:pt x="638" y="736"/>
                </a:cubicBezTo>
                <a:cubicBezTo>
                  <a:pt x="640" y="672"/>
                  <a:pt x="641" y="694"/>
                  <a:pt x="645" y="630"/>
                </a:cubicBezTo>
                <a:cubicBezTo>
                  <a:pt x="645" y="614"/>
                  <a:pt x="647" y="535"/>
                  <a:pt x="656" y="542"/>
                </a:cubicBezTo>
                <a:cubicBezTo>
                  <a:pt x="672" y="556"/>
                  <a:pt x="683" y="907"/>
                  <a:pt x="688" y="937"/>
                </a:cubicBezTo>
                <a:cubicBezTo>
                  <a:pt x="689" y="971"/>
                  <a:pt x="683" y="914"/>
                  <a:pt x="689" y="946"/>
                </a:cubicBezTo>
                <a:cubicBezTo>
                  <a:pt x="691" y="958"/>
                  <a:pt x="692" y="866"/>
                  <a:pt x="695" y="854"/>
                </a:cubicBezTo>
                <a:cubicBezTo>
                  <a:pt x="697" y="844"/>
                  <a:pt x="715" y="578"/>
                  <a:pt x="716" y="568"/>
                </a:cubicBezTo>
                <a:cubicBezTo>
                  <a:pt x="727" y="530"/>
                  <a:pt x="713" y="591"/>
                  <a:pt x="718" y="552"/>
                </a:cubicBezTo>
                <a:cubicBezTo>
                  <a:pt x="741" y="591"/>
                  <a:pt x="741" y="774"/>
                  <a:pt x="754" y="817"/>
                </a:cubicBezTo>
                <a:cubicBezTo>
                  <a:pt x="760" y="846"/>
                  <a:pt x="757" y="838"/>
                  <a:pt x="756" y="822"/>
                </a:cubicBezTo>
                <a:cubicBezTo>
                  <a:pt x="754" y="806"/>
                  <a:pt x="743" y="706"/>
                  <a:pt x="745" y="723"/>
                </a:cubicBezTo>
                <a:cubicBezTo>
                  <a:pt x="747" y="740"/>
                  <a:pt x="761" y="888"/>
                  <a:pt x="765" y="922"/>
                </a:cubicBezTo>
                <a:cubicBezTo>
                  <a:pt x="765" y="937"/>
                  <a:pt x="761" y="928"/>
                  <a:pt x="764" y="924"/>
                </a:cubicBezTo>
                <a:cubicBezTo>
                  <a:pt x="760" y="936"/>
                  <a:pt x="770" y="930"/>
                  <a:pt x="762" y="924"/>
                </a:cubicBezTo>
                <a:cubicBezTo>
                  <a:pt x="774" y="860"/>
                  <a:pt x="775" y="808"/>
                  <a:pt x="777" y="762"/>
                </a:cubicBezTo>
                <a:cubicBezTo>
                  <a:pt x="779" y="724"/>
                  <a:pt x="789" y="618"/>
                  <a:pt x="793" y="579"/>
                </a:cubicBezTo>
                <a:cubicBezTo>
                  <a:pt x="797" y="540"/>
                  <a:pt x="799" y="535"/>
                  <a:pt x="800" y="526"/>
                </a:cubicBezTo>
                <a:cubicBezTo>
                  <a:pt x="801" y="514"/>
                  <a:pt x="800" y="538"/>
                  <a:pt x="800" y="526"/>
                </a:cubicBezTo>
                <a:cubicBezTo>
                  <a:pt x="800" y="518"/>
                  <a:pt x="812" y="600"/>
                  <a:pt x="818" y="625"/>
                </a:cubicBezTo>
                <a:cubicBezTo>
                  <a:pt x="825" y="652"/>
                  <a:pt x="829" y="671"/>
                  <a:pt x="834" y="691"/>
                </a:cubicBezTo>
                <a:cubicBezTo>
                  <a:pt x="841" y="709"/>
                  <a:pt x="838" y="709"/>
                  <a:pt x="844" y="744"/>
                </a:cubicBezTo>
                <a:cubicBezTo>
                  <a:pt x="850" y="799"/>
                  <a:pt x="847" y="789"/>
                  <a:pt x="851" y="801"/>
                </a:cubicBezTo>
                <a:cubicBezTo>
                  <a:pt x="852" y="811"/>
                  <a:pt x="847" y="795"/>
                  <a:pt x="850" y="804"/>
                </a:cubicBezTo>
                <a:cubicBezTo>
                  <a:pt x="851" y="827"/>
                  <a:pt x="861" y="871"/>
                  <a:pt x="866" y="898"/>
                </a:cubicBezTo>
                <a:cubicBezTo>
                  <a:pt x="871" y="925"/>
                  <a:pt x="874" y="978"/>
                  <a:pt x="879" y="966"/>
                </a:cubicBezTo>
                <a:cubicBezTo>
                  <a:pt x="889" y="976"/>
                  <a:pt x="894" y="852"/>
                  <a:pt x="899" y="826"/>
                </a:cubicBezTo>
                <a:cubicBezTo>
                  <a:pt x="904" y="800"/>
                  <a:pt x="909" y="817"/>
                  <a:pt x="912" y="810"/>
                </a:cubicBezTo>
                <a:cubicBezTo>
                  <a:pt x="914" y="801"/>
                  <a:pt x="916" y="783"/>
                  <a:pt x="916" y="783"/>
                </a:cubicBezTo>
                <a:cubicBezTo>
                  <a:pt x="933" y="786"/>
                  <a:pt x="897" y="806"/>
                  <a:pt x="960" y="809"/>
                </a:cubicBezTo>
                <a:cubicBezTo>
                  <a:pt x="1025" y="813"/>
                  <a:pt x="1240" y="817"/>
                  <a:pt x="1301" y="805"/>
                </a:cubicBezTo>
                <a:cubicBezTo>
                  <a:pt x="1317" y="725"/>
                  <a:pt x="1285" y="847"/>
                  <a:pt x="1326" y="737"/>
                </a:cubicBezTo>
                <a:cubicBezTo>
                  <a:pt x="1330" y="720"/>
                  <a:pt x="1335" y="682"/>
                  <a:pt x="1335" y="682"/>
                </a:cubicBezTo>
                <a:cubicBezTo>
                  <a:pt x="1338" y="660"/>
                  <a:pt x="1342" y="566"/>
                  <a:pt x="1346" y="562"/>
                </a:cubicBezTo>
                <a:cubicBezTo>
                  <a:pt x="1351" y="558"/>
                  <a:pt x="1353" y="600"/>
                  <a:pt x="1363" y="655"/>
                </a:cubicBezTo>
                <a:cubicBezTo>
                  <a:pt x="1375" y="715"/>
                  <a:pt x="1384" y="843"/>
                  <a:pt x="1406" y="894"/>
                </a:cubicBezTo>
                <a:cubicBezTo>
                  <a:pt x="1411" y="905"/>
                  <a:pt x="1409" y="923"/>
                  <a:pt x="1415" y="934"/>
                </a:cubicBezTo>
                <a:cubicBezTo>
                  <a:pt x="1419" y="944"/>
                  <a:pt x="1424" y="964"/>
                  <a:pt x="1428" y="974"/>
                </a:cubicBezTo>
                <a:cubicBezTo>
                  <a:pt x="1455" y="1029"/>
                  <a:pt x="1417" y="964"/>
                  <a:pt x="1437" y="1018"/>
                </a:cubicBezTo>
                <a:cubicBezTo>
                  <a:pt x="1443" y="1035"/>
                  <a:pt x="1453" y="476"/>
                  <a:pt x="1458" y="492"/>
                </a:cubicBezTo>
                <a:cubicBezTo>
                  <a:pt x="1465" y="445"/>
                  <a:pt x="1484" y="1042"/>
                  <a:pt x="1499" y="1002"/>
                </a:cubicBezTo>
                <a:cubicBezTo>
                  <a:pt x="1502" y="977"/>
                  <a:pt x="1521" y="596"/>
                  <a:pt x="1523" y="570"/>
                </a:cubicBezTo>
                <a:cubicBezTo>
                  <a:pt x="1524" y="548"/>
                  <a:pt x="1526" y="579"/>
                  <a:pt x="1524" y="558"/>
                </a:cubicBezTo>
                <a:cubicBezTo>
                  <a:pt x="1526" y="531"/>
                  <a:pt x="1547" y="1051"/>
                  <a:pt x="1553" y="1026"/>
                </a:cubicBezTo>
                <a:cubicBezTo>
                  <a:pt x="1556" y="1018"/>
                  <a:pt x="1547" y="1029"/>
                  <a:pt x="1552" y="1026"/>
                </a:cubicBezTo>
                <a:cubicBezTo>
                  <a:pt x="1559" y="988"/>
                  <a:pt x="1573" y="617"/>
                  <a:pt x="1583" y="579"/>
                </a:cubicBezTo>
                <a:cubicBezTo>
                  <a:pt x="1593" y="541"/>
                  <a:pt x="1605" y="727"/>
                  <a:pt x="1614" y="798"/>
                </a:cubicBezTo>
                <a:cubicBezTo>
                  <a:pt x="1620" y="831"/>
                  <a:pt x="1632" y="980"/>
                  <a:pt x="1643" y="1006"/>
                </a:cubicBezTo>
                <a:cubicBezTo>
                  <a:pt x="1664" y="1055"/>
                  <a:pt x="1637" y="579"/>
                  <a:pt x="1662" y="621"/>
                </a:cubicBezTo>
                <a:cubicBezTo>
                  <a:pt x="1676" y="688"/>
                  <a:pt x="1683" y="962"/>
                  <a:pt x="1706" y="1003"/>
                </a:cubicBezTo>
                <a:cubicBezTo>
                  <a:pt x="1714" y="1050"/>
                  <a:pt x="1709" y="924"/>
                  <a:pt x="1711" y="889"/>
                </a:cubicBezTo>
                <a:cubicBezTo>
                  <a:pt x="1712" y="870"/>
                  <a:pt x="1708" y="937"/>
                  <a:pt x="1711" y="889"/>
                </a:cubicBezTo>
                <a:cubicBezTo>
                  <a:pt x="1715" y="819"/>
                  <a:pt x="1712" y="657"/>
                  <a:pt x="1731" y="598"/>
                </a:cubicBezTo>
                <a:cubicBezTo>
                  <a:pt x="1743" y="640"/>
                  <a:pt x="1756" y="739"/>
                  <a:pt x="1764" y="783"/>
                </a:cubicBezTo>
                <a:cubicBezTo>
                  <a:pt x="1775" y="836"/>
                  <a:pt x="1764" y="784"/>
                  <a:pt x="1775" y="838"/>
                </a:cubicBezTo>
                <a:cubicBezTo>
                  <a:pt x="1777" y="847"/>
                  <a:pt x="1781" y="865"/>
                  <a:pt x="1781" y="865"/>
                </a:cubicBezTo>
                <a:cubicBezTo>
                  <a:pt x="1784" y="917"/>
                  <a:pt x="1786" y="942"/>
                  <a:pt x="1803" y="984"/>
                </a:cubicBezTo>
                <a:cubicBezTo>
                  <a:pt x="1809" y="946"/>
                  <a:pt x="1820" y="911"/>
                  <a:pt x="1830" y="874"/>
                </a:cubicBezTo>
                <a:cubicBezTo>
                  <a:pt x="1840" y="832"/>
                  <a:pt x="1826" y="695"/>
                  <a:pt x="1844" y="666"/>
                </a:cubicBezTo>
                <a:cubicBezTo>
                  <a:pt x="1857" y="655"/>
                  <a:pt x="1864" y="780"/>
                  <a:pt x="1897" y="802"/>
                </a:cubicBezTo>
                <a:cubicBezTo>
                  <a:pt x="1907" y="826"/>
                  <a:pt x="1889" y="812"/>
                  <a:pt x="1907" y="813"/>
                </a:cubicBezTo>
                <a:cubicBezTo>
                  <a:pt x="1925" y="814"/>
                  <a:pt x="1928" y="810"/>
                  <a:pt x="2004" y="809"/>
                </a:cubicBezTo>
                <a:cubicBezTo>
                  <a:pt x="2064" y="809"/>
                  <a:pt x="2303" y="810"/>
                  <a:pt x="2367" y="809"/>
                </a:cubicBezTo>
                <a:cubicBezTo>
                  <a:pt x="2431" y="808"/>
                  <a:pt x="2377" y="821"/>
                  <a:pt x="2388" y="801"/>
                </a:cubicBezTo>
                <a:cubicBezTo>
                  <a:pt x="2400" y="781"/>
                  <a:pt x="2420" y="795"/>
                  <a:pt x="2434" y="690"/>
                </a:cubicBezTo>
                <a:cubicBezTo>
                  <a:pt x="2461" y="294"/>
                  <a:pt x="2460" y="374"/>
                  <a:pt x="2474" y="170"/>
                </a:cubicBezTo>
                <a:cubicBezTo>
                  <a:pt x="2487" y="217"/>
                  <a:pt x="2451" y="143"/>
                  <a:pt x="2476" y="174"/>
                </a:cubicBezTo>
                <a:cubicBezTo>
                  <a:pt x="2478" y="183"/>
                  <a:pt x="2478" y="182"/>
                  <a:pt x="2481" y="190"/>
                </a:cubicBezTo>
                <a:cubicBezTo>
                  <a:pt x="2483" y="198"/>
                  <a:pt x="2511" y="406"/>
                  <a:pt x="2515" y="414"/>
                </a:cubicBezTo>
                <a:cubicBezTo>
                  <a:pt x="2526" y="546"/>
                  <a:pt x="2522" y="534"/>
                  <a:pt x="2530" y="626"/>
                </a:cubicBezTo>
                <a:cubicBezTo>
                  <a:pt x="2532" y="641"/>
                  <a:pt x="2531" y="736"/>
                  <a:pt x="2535" y="750"/>
                </a:cubicBezTo>
                <a:cubicBezTo>
                  <a:pt x="2538" y="758"/>
                  <a:pt x="2548" y="919"/>
                  <a:pt x="2550" y="927"/>
                </a:cubicBezTo>
                <a:cubicBezTo>
                  <a:pt x="2555" y="944"/>
                  <a:pt x="2570" y="1230"/>
                  <a:pt x="2577" y="1245"/>
                </a:cubicBezTo>
                <a:cubicBezTo>
                  <a:pt x="2613" y="1325"/>
                  <a:pt x="2589" y="0"/>
                  <a:pt x="2613" y="39"/>
                </a:cubicBezTo>
                <a:cubicBezTo>
                  <a:pt x="2633" y="105"/>
                  <a:pt x="2664" y="1048"/>
                  <a:pt x="2683" y="1114"/>
                </a:cubicBezTo>
                <a:cubicBezTo>
                  <a:pt x="2694" y="1183"/>
                  <a:pt x="2686" y="96"/>
                  <a:pt x="2700" y="156"/>
                </a:cubicBezTo>
                <a:cubicBezTo>
                  <a:pt x="2711" y="199"/>
                  <a:pt x="2709" y="1027"/>
                  <a:pt x="2720" y="1085"/>
                </a:cubicBezTo>
                <a:cubicBezTo>
                  <a:pt x="2730" y="1138"/>
                  <a:pt x="2749" y="84"/>
                  <a:pt x="2762" y="126"/>
                </a:cubicBezTo>
                <a:cubicBezTo>
                  <a:pt x="2764" y="138"/>
                  <a:pt x="2767" y="1066"/>
                  <a:pt x="2768" y="1078"/>
                </a:cubicBezTo>
                <a:cubicBezTo>
                  <a:pt x="2770" y="1087"/>
                  <a:pt x="2772" y="1067"/>
                  <a:pt x="2772" y="1058"/>
                </a:cubicBezTo>
                <a:cubicBezTo>
                  <a:pt x="2772" y="1036"/>
                  <a:pt x="2799" y="187"/>
                  <a:pt x="2797" y="166"/>
                </a:cubicBezTo>
                <a:cubicBezTo>
                  <a:pt x="2799" y="45"/>
                  <a:pt x="2799" y="194"/>
                  <a:pt x="2819" y="394"/>
                </a:cubicBezTo>
                <a:cubicBezTo>
                  <a:pt x="2826" y="544"/>
                  <a:pt x="2840" y="1045"/>
                  <a:pt x="2844" y="1158"/>
                </a:cubicBezTo>
                <a:cubicBezTo>
                  <a:pt x="2848" y="1271"/>
                  <a:pt x="2833" y="1237"/>
                  <a:pt x="2842" y="1074"/>
                </a:cubicBezTo>
                <a:cubicBezTo>
                  <a:pt x="2865" y="1153"/>
                  <a:pt x="2869" y="101"/>
                  <a:pt x="2898" y="178"/>
                </a:cubicBezTo>
                <a:cubicBezTo>
                  <a:pt x="2905" y="226"/>
                  <a:pt x="2900" y="1124"/>
                  <a:pt x="2913" y="1170"/>
                </a:cubicBezTo>
                <a:cubicBezTo>
                  <a:pt x="2925" y="1213"/>
                  <a:pt x="2927" y="133"/>
                  <a:pt x="2937" y="178"/>
                </a:cubicBezTo>
                <a:cubicBezTo>
                  <a:pt x="2967" y="324"/>
                  <a:pt x="2946" y="911"/>
                  <a:pt x="2969" y="993"/>
                </a:cubicBezTo>
                <a:cubicBezTo>
                  <a:pt x="2975" y="1040"/>
                  <a:pt x="2982" y="1083"/>
                  <a:pt x="2987" y="1130"/>
                </a:cubicBezTo>
                <a:cubicBezTo>
                  <a:pt x="2994" y="1072"/>
                  <a:pt x="2991" y="1090"/>
                  <a:pt x="2998" y="1021"/>
                </a:cubicBezTo>
                <a:cubicBezTo>
                  <a:pt x="3001" y="972"/>
                  <a:pt x="3008" y="874"/>
                  <a:pt x="3008" y="874"/>
                </a:cubicBezTo>
                <a:cubicBezTo>
                  <a:pt x="3010" y="688"/>
                  <a:pt x="3008" y="503"/>
                  <a:pt x="3013" y="317"/>
                </a:cubicBezTo>
                <a:cubicBezTo>
                  <a:pt x="3015" y="298"/>
                  <a:pt x="3011" y="246"/>
                  <a:pt x="3011" y="246"/>
                </a:cubicBezTo>
                <a:cubicBezTo>
                  <a:pt x="3019" y="226"/>
                  <a:pt x="3007" y="197"/>
                  <a:pt x="3019" y="182"/>
                </a:cubicBezTo>
                <a:cubicBezTo>
                  <a:pt x="3027" y="171"/>
                  <a:pt x="3044" y="1084"/>
                  <a:pt x="3050" y="1098"/>
                </a:cubicBezTo>
                <a:cubicBezTo>
                  <a:pt x="3062" y="1126"/>
                  <a:pt x="3073" y="170"/>
                  <a:pt x="3085" y="198"/>
                </a:cubicBezTo>
                <a:cubicBezTo>
                  <a:pt x="3100" y="232"/>
                  <a:pt x="3103" y="416"/>
                  <a:pt x="3111" y="454"/>
                </a:cubicBezTo>
                <a:cubicBezTo>
                  <a:pt x="3132" y="553"/>
                  <a:pt x="3116" y="645"/>
                  <a:pt x="3141" y="742"/>
                </a:cubicBezTo>
                <a:cubicBezTo>
                  <a:pt x="3143" y="757"/>
                  <a:pt x="3161" y="899"/>
                  <a:pt x="3164" y="914"/>
                </a:cubicBezTo>
                <a:cubicBezTo>
                  <a:pt x="3168" y="924"/>
                  <a:pt x="3180" y="1051"/>
                  <a:pt x="3182" y="1062"/>
                </a:cubicBezTo>
                <a:cubicBezTo>
                  <a:pt x="3205" y="1153"/>
                  <a:pt x="3153" y="995"/>
                  <a:pt x="3189" y="1089"/>
                </a:cubicBezTo>
                <a:cubicBezTo>
                  <a:pt x="3187" y="888"/>
                  <a:pt x="3213" y="753"/>
                  <a:pt x="3225" y="545"/>
                </a:cubicBezTo>
                <a:cubicBezTo>
                  <a:pt x="3227" y="450"/>
                  <a:pt x="3232" y="355"/>
                  <a:pt x="3242" y="262"/>
                </a:cubicBezTo>
                <a:cubicBezTo>
                  <a:pt x="3243" y="251"/>
                  <a:pt x="3248" y="280"/>
                  <a:pt x="3252" y="289"/>
                </a:cubicBezTo>
                <a:cubicBezTo>
                  <a:pt x="3259" y="305"/>
                  <a:pt x="3275" y="453"/>
                  <a:pt x="3281" y="469"/>
                </a:cubicBezTo>
                <a:cubicBezTo>
                  <a:pt x="3296" y="505"/>
                  <a:pt x="3286" y="528"/>
                  <a:pt x="3300" y="565"/>
                </a:cubicBezTo>
                <a:cubicBezTo>
                  <a:pt x="3307" y="585"/>
                  <a:pt x="3307" y="705"/>
                  <a:pt x="3313" y="725"/>
                </a:cubicBezTo>
                <a:cubicBezTo>
                  <a:pt x="3317" y="790"/>
                  <a:pt x="3323" y="890"/>
                  <a:pt x="3330" y="953"/>
                </a:cubicBezTo>
                <a:cubicBezTo>
                  <a:pt x="3336" y="1016"/>
                  <a:pt x="3341" y="1218"/>
                  <a:pt x="3354" y="1105"/>
                </a:cubicBezTo>
                <a:cubicBezTo>
                  <a:pt x="3375" y="1170"/>
                  <a:pt x="3382" y="236"/>
                  <a:pt x="3408" y="277"/>
                </a:cubicBezTo>
                <a:cubicBezTo>
                  <a:pt x="3421" y="325"/>
                  <a:pt x="3462" y="829"/>
                  <a:pt x="3481" y="874"/>
                </a:cubicBezTo>
                <a:cubicBezTo>
                  <a:pt x="3484" y="883"/>
                  <a:pt x="3489" y="891"/>
                  <a:pt x="3491" y="902"/>
                </a:cubicBezTo>
                <a:cubicBezTo>
                  <a:pt x="3495" y="917"/>
                  <a:pt x="3504" y="459"/>
                  <a:pt x="3508" y="473"/>
                </a:cubicBezTo>
                <a:cubicBezTo>
                  <a:pt x="3512" y="484"/>
                  <a:pt x="3513" y="965"/>
                  <a:pt x="3518" y="975"/>
                </a:cubicBezTo>
                <a:cubicBezTo>
                  <a:pt x="3534" y="1005"/>
                  <a:pt x="3534" y="494"/>
                  <a:pt x="3551" y="521"/>
                </a:cubicBezTo>
                <a:cubicBezTo>
                  <a:pt x="3559" y="560"/>
                  <a:pt x="3593" y="740"/>
                  <a:pt x="3605" y="773"/>
                </a:cubicBezTo>
                <a:cubicBezTo>
                  <a:pt x="3607" y="782"/>
                  <a:pt x="3605" y="749"/>
                  <a:pt x="3611" y="745"/>
                </a:cubicBezTo>
                <a:cubicBezTo>
                  <a:pt x="3625" y="733"/>
                  <a:pt x="3612" y="758"/>
                  <a:pt x="3611" y="745"/>
                </a:cubicBezTo>
                <a:cubicBezTo>
                  <a:pt x="3598" y="647"/>
                  <a:pt x="3611" y="852"/>
                  <a:pt x="3611" y="761"/>
                </a:cubicBezTo>
                <a:cubicBezTo>
                  <a:pt x="3609" y="676"/>
                  <a:pt x="3611" y="826"/>
                  <a:pt x="3608" y="741"/>
                </a:cubicBezTo>
                <a:cubicBezTo>
                  <a:pt x="3606" y="664"/>
                  <a:pt x="3608" y="847"/>
                  <a:pt x="3608" y="769"/>
                </a:cubicBezTo>
              </a:path>
            </a:pathLst>
          </a:custGeom>
          <a:noFill/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974" name="AutoShape 6"/>
          <p:cNvSpPr>
            <a:spLocks/>
          </p:cNvSpPr>
          <p:nvPr/>
        </p:nvSpPr>
        <p:spPr bwMode="auto">
          <a:xfrm rot="-5400000">
            <a:off x="2476500" y="4838700"/>
            <a:ext cx="304800" cy="685800"/>
          </a:xfrm>
          <a:prstGeom prst="rightBrace">
            <a:avLst>
              <a:gd name="adj1" fmla="val 18750"/>
              <a:gd name="adj2" fmla="val 49995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Snap ITC" pitchFamily="82" charset="0"/>
            </a:endParaRPr>
          </a:p>
        </p:txBody>
      </p:sp>
      <p:sp>
        <p:nvSpPr>
          <p:cNvPr id="595975" name="Rectangle 7"/>
          <p:cNvSpPr>
            <a:spLocks noChangeArrowheads="1"/>
          </p:cNvSpPr>
          <p:nvPr/>
        </p:nvSpPr>
        <p:spPr bwMode="auto">
          <a:xfrm>
            <a:off x="1676400" y="4724400"/>
            <a:ext cx="1828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FF3300"/>
                </a:solidFill>
              </a:rPr>
              <a:t>P-Waves</a:t>
            </a:r>
          </a:p>
        </p:txBody>
      </p:sp>
      <p:sp>
        <p:nvSpPr>
          <p:cNvPr id="595976" name="AutoShape 8"/>
          <p:cNvSpPr>
            <a:spLocks/>
          </p:cNvSpPr>
          <p:nvPr/>
        </p:nvSpPr>
        <p:spPr bwMode="auto">
          <a:xfrm rot="-5400000">
            <a:off x="3924300" y="4762500"/>
            <a:ext cx="304800" cy="838200"/>
          </a:xfrm>
          <a:prstGeom prst="rightBrace">
            <a:avLst>
              <a:gd name="adj1" fmla="val 22917"/>
              <a:gd name="adj2" fmla="val 49995"/>
            </a:avLst>
          </a:prstGeom>
          <a:noFill/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Snap ITC" pitchFamily="82" charset="0"/>
            </a:endParaRPr>
          </a:p>
        </p:txBody>
      </p:sp>
      <p:sp>
        <p:nvSpPr>
          <p:cNvPr id="595977" name="Rectangle 9"/>
          <p:cNvSpPr>
            <a:spLocks noChangeArrowheads="1"/>
          </p:cNvSpPr>
          <p:nvPr/>
        </p:nvSpPr>
        <p:spPr bwMode="auto">
          <a:xfrm>
            <a:off x="3048000" y="4724400"/>
            <a:ext cx="1828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66FF33"/>
                </a:solidFill>
              </a:rPr>
              <a:t>S-Waves</a:t>
            </a:r>
          </a:p>
        </p:txBody>
      </p:sp>
      <p:sp>
        <p:nvSpPr>
          <p:cNvPr id="595978" name="AutoShape 10"/>
          <p:cNvSpPr>
            <a:spLocks/>
          </p:cNvSpPr>
          <p:nvPr/>
        </p:nvSpPr>
        <p:spPr bwMode="auto">
          <a:xfrm rot="-5400000">
            <a:off x="6172200" y="3581400"/>
            <a:ext cx="381000" cy="2057400"/>
          </a:xfrm>
          <a:prstGeom prst="rightBrace">
            <a:avLst>
              <a:gd name="adj1" fmla="val 45000"/>
              <a:gd name="adj2" fmla="val 49995"/>
            </a:avLst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Snap ITC" pitchFamily="82" charset="0"/>
            </a:endParaRPr>
          </a:p>
        </p:txBody>
      </p:sp>
      <p:sp>
        <p:nvSpPr>
          <p:cNvPr id="595979" name="Rectangle 11"/>
          <p:cNvSpPr>
            <a:spLocks noChangeArrowheads="1"/>
          </p:cNvSpPr>
          <p:nvPr/>
        </p:nvSpPr>
        <p:spPr bwMode="auto">
          <a:xfrm>
            <a:off x="5410200" y="4191000"/>
            <a:ext cx="1828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FFFF00"/>
                </a:solidFill>
              </a:rPr>
              <a:t>Surface-Waves</a:t>
            </a:r>
          </a:p>
        </p:txBody>
      </p:sp>
      <p:sp>
        <p:nvSpPr>
          <p:cNvPr id="595980" name="Freeform 12"/>
          <p:cNvSpPr>
            <a:spLocks/>
          </p:cNvSpPr>
          <p:nvPr/>
        </p:nvSpPr>
        <p:spPr bwMode="auto">
          <a:xfrm>
            <a:off x="1524000" y="4495800"/>
            <a:ext cx="5767388" cy="2103438"/>
          </a:xfrm>
          <a:custGeom>
            <a:avLst/>
            <a:gdLst>
              <a:gd name="T0" fmla="*/ 2147483647 w 3633"/>
              <a:gd name="T1" fmla="*/ 2147483647 h 1325"/>
              <a:gd name="T2" fmla="*/ 2147483647 w 3633"/>
              <a:gd name="T3" fmla="*/ 2147483647 h 1325"/>
              <a:gd name="T4" fmla="*/ 2147483647 w 3633"/>
              <a:gd name="T5" fmla="*/ 2147483647 h 1325"/>
              <a:gd name="T6" fmla="*/ 2147483647 w 3633"/>
              <a:gd name="T7" fmla="*/ 2147483647 h 1325"/>
              <a:gd name="T8" fmla="*/ 2147483647 w 3633"/>
              <a:gd name="T9" fmla="*/ 2147483647 h 1325"/>
              <a:gd name="T10" fmla="*/ 2147483647 w 3633"/>
              <a:gd name="T11" fmla="*/ 2147483647 h 1325"/>
              <a:gd name="T12" fmla="*/ 2147483647 w 3633"/>
              <a:gd name="T13" fmla="*/ 2147483647 h 1325"/>
              <a:gd name="T14" fmla="*/ 2147483647 w 3633"/>
              <a:gd name="T15" fmla="*/ 2147483647 h 1325"/>
              <a:gd name="T16" fmla="*/ 2147483647 w 3633"/>
              <a:gd name="T17" fmla="*/ 2147483647 h 1325"/>
              <a:gd name="T18" fmla="*/ 2147483647 w 3633"/>
              <a:gd name="T19" fmla="*/ 2147483647 h 1325"/>
              <a:gd name="T20" fmla="*/ 2147483647 w 3633"/>
              <a:gd name="T21" fmla="*/ 2147483647 h 1325"/>
              <a:gd name="T22" fmla="*/ 2147483647 w 3633"/>
              <a:gd name="T23" fmla="*/ 2147483647 h 1325"/>
              <a:gd name="T24" fmla="*/ 2147483647 w 3633"/>
              <a:gd name="T25" fmla="*/ 2147483647 h 1325"/>
              <a:gd name="T26" fmla="*/ 2147483647 w 3633"/>
              <a:gd name="T27" fmla="*/ 2147483647 h 1325"/>
              <a:gd name="T28" fmla="*/ 2147483647 w 3633"/>
              <a:gd name="T29" fmla="*/ 2147483647 h 1325"/>
              <a:gd name="T30" fmla="*/ 2147483647 w 3633"/>
              <a:gd name="T31" fmla="*/ 2147483647 h 1325"/>
              <a:gd name="T32" fmla="*/ 2147483647 w 3633"/>
              <a:gd name="T33" fmla="*/ 2147483647 h 1325"/>
              <a:gd name="T34" fmla="*/ 2147483647 w 3633"/>
              <a:gd name="T35" fmla="*/ 2147483647 h 1325"/>
              <a:gd name="T36" fmla="*/ 2147483647 w 3633"/>
              <a:gd name="T37" fmla="*/ 2147483647 h 1325"/>
              <a:gd name="T38" fmla="*/ 2147483647 w 3633"/>
              <a:gd name="T39" fmla="*/ 2147483647 h 1325"/>
              <a:gd name="T40" fmla="*/ 2147483647 w 3633"/>
              <a:gd name="T41" fmla="*/ 2147483647 h 1325"/>
              <a:gd name="T42" fmla="*/ 2147483647 w 3633"/>
              <a:gd name="T43" fmla="*/ 2147483647 h 1325"/>
              <a:gd name="T44" fmla="*/ 2147483647 w 3633"/>
              <a:gd name="T45" fmla="*/ 2147483647 h 1325"/>
              <a:gd name="T46" fmla="*/ 2147483647 w 3633"/>
              <a:gd name="T47" fmla="*/ 2147483647 h 1325"/>
              <a:gd name="T48" fmla="*/ 2147483647 w 3633"/>
              <a:gd name="T49" fmla="*/ 2147483647 h 1325"/>
              <a:gd name="T50" fmla="*/ 2147483647 w 3633"/>
              <a:gd name="T51" fmla="*/ 2147483647 h 1325"/>
              <a:gd name="T52" fmla="*/ 2147483647 w 3633"/>
              <a:gd name="T53" fmla="*/ 2147483647 h 1325"/>
              <a:gd name="T54" fmla="*/ 2147483647 w 3633"/>
              <a:gd name="T55" fmla="*/ 2147483647 h 1325"/>
              <a:gd name="T56" fmla="*/ 2147483647 w 3633"/>
              <a:gd name="T57" fmla="*/ 2147483647 h 1325"/>
              <a:gd name="T58" fmla="*/ 2147483647 w 3633"/>
              <a:gd name="T59" fmla="*/ 2147483647 h 1325"/>
              <a:gd name="T60" fmla="*/ 2147483647 w 3633"/>
              <a:gd name="T61" fmla="*/ 2147483647 h 1325"/>
              <a:gd name="T62" fmla="*/ 2147483647 w 3633"/>
              <a:gd name="T63" fmla="*/ 2147483647 h 1325"/>
              <a:gd name="T64" fmla="*/ 2147483647 w 3633"/>
              <a:gd name="T65" fmla="*/ 2147483647 h 1325"/>
              <a:gd name="T66" fmla="*/ 2147483647 w 3633"/>
              <a:gd name="T67" fmla="*/ 2147483647 h 1325"/>
              <a:gd name="T68" fmla="*/ 2147483647 w 3633"/>
              <a:gd name="T69" fmla="*/ 2147483647 h 1325"/>
              <a:gd name="T70" fmla="*/ 2147483647 w 3633"/>
              <a:gd name="T71" fmla="*/ 2147483647 h 1325"/>
              <a:gd name="T72" fmla="*/ 2147483647 w 3633"/>
              <a:gd name="T73" fmla="*/ 2147483647 h 1325"/>
              <a:gd name="T74" fmla="*/ 2147483647 w 3633"/>
              <a:gd name="T75" fmla="*/ 2147483647 h 1325"/>
              <a:gd name="T76" fmla="*/ 2147483647 w 3633"/>
              <a:gd name="T77" fmla="*/ 2147483647 h 1325"/>
              <a:gd name="T78" fmla="*/ 2147483647 w 3633"/>
              <a:gd name="T79" fmla="*/ 2147483647 h 1325"/>
              <a:gd name="T80" fmla="*/ 2147483647 w 3633"/>
              <a:gd name="T81" fmla="*/ 2147483647 h 1325"/>
              <a:gd name="T82" fmla="*/ 2147483647 w 3633"/>
              <a:gd name="T83" fmla="*/ 2147483647 h 1325"/>
              <a:gd name="T84" fmla="*/ 2147483647 w 3633"/>
              <a:gd name="T85" fmla="*/ 2147483647 h 1325"/>
              <a:gd name="T86" fmla="*/ 2147483647 w 3633"/>
              <a:gd name="T87" fmla="*/ 2147483647 h 1325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3633" h="1325">
                <a:moveTo>
                  <a:pt x="0" y="808"/>
                </a:moveTo>
                <a:cubicBezTo>
                  <a:pt x="85" y="805"/>
                  <a:pt x="279" y="818"/>
                  <a:pt x="355" y="809"/>
                </a:cubicBezTo>
                <a:cubicBezTo>
                  <a:pt x="431" y="800"/>
                  <a:pt x="434" y="757"/>
                  <a:pt x="456" y="754"/>
                </a:cubicBezTo>
                <a:cubicBezTo>
                  <a:pt x="478" y="751"/>
                  <a:pt x="478" y="834"/>
                  <a:pt x="490" y="789"/>
                </a:cubicBezTo>
                <a:cubicBezTo>
                  <a:pt x="528" y="770"/>
                  <a:pt x="521" y="551"/>
                  <a:pt x="530" y="486"/>
                </a:cubicBezTo>
                <a:cubicBezTo>
                  <a:pt x="535" y="446"/>
                  <a:pt x="552" y="1004"/>
                  <a:pt x="566" y="1038"/>
                </a:cubicBezTo>
                <a:cubicBezTo>
                  <a:pt x="572" y="1080"/>
                  <a:pt x="559" y="937"/>
                  <a:pt x="570" y="974"/>
                </a:cubicBezTo>
                <a:cubicBezTo>
                  <a:pt x="576" y="996"/>
                  <a:pt x="582" y="526"/>
                  <a:pt x="584" y="546"/>
                </a:cubicBezTo>
                <a:cubicBezTo>
                  <a:pt x="586" y="558"/>
                  <a:pt x="607" y="890"/>
                  <a:pt x="610" y="902"/>
                </a:cubicBezTo>
                <a:cubicBezTo>
                  <a:pt x="613" y="921"/>
                  <a:pt x="622" y="1005"/>
                  <a:pt x="622" y="1005"/>
                </a:cubicBezTo>
                <a:cubicBezTo>
                  <a:pt x="626" y="997"/>
                  <a:pt x="632" y="899"/>
                  <a:pt x="636" y="856"/>
                </a:cubicBezTo>
                <a:cubicBezTo>
                  <a:pt x="638" y="831"/>
                  <a:pt x="634" y="875"/>
                  <a:pt x="636" y="855"/>
                </a:cubicBezTo>
                <a:cubicBezTo>
                  <a:pt x="641" y="838"/>
                  <a:pt x="641" y="751"/>
                  <a:pt x="646" y="736"/>
                </a:cubicBezTo>
                <a:cubicBezTo>
                  <a:pt x="648" y="672"/>
                  <a:pt x="649" y="694"/>
                  <a:pt x="653" y="630"/>
                </a:cubicBezTo>
                <a:cubicBezTo>
                  <a:pt x="653" y="614"/>
                  <a:pt x="655" y="535"/>
                  <a:pt x="664" y="542"/>
                </a:cubicBezTo>
                <a:cubicBezTo>
                  <a:pt x="680" y="556"/>
                  <a:pt x="691" y="907"/>
                  <a:pt x="696" y="937"/>
                </a:cubicBezTo>
                <a:cubicBezTo>
                  <a:pt x="697" y="971"/>
                  <a:pt x="691" y="914"/>
                  <a:pt x="697" y="946"/>
                </a:cubicBezTo>
                <a:cubicBezTo>
                  <a:pt x="699" y="958"/>
                  <a:pt x="700" y="866"/>
                  <a:pt x="703" y="854"/>
                </a:cubicBezTo>
                <a:cubicBezTo>
                  <a:pt x="705" y="844"/>
                  <a:pt x="723" y="578"/>
                  <a:pt x="724" y="568"/>
                </a:cubicBezTo>
                <a:cubicBezTo>
                  <a:pt x="735" y="530"/>
                  <a:pt x="721" y="591"/>
                  <a:pt x="726" y="552"/>
                </a:cubicBezTo>
                <a:cubicBezTo>
                  <a:pt x="749" y="591"/>
                  <a:pt x="749" y="774"/>
                  <a:pt x="762" y="817"/>
                </a:cubicBezTo>
                <a:cubicBezTo>
                  <a:pt x="768" y="846"/>
                  <a:pt x="765" y="838"/>
                  <a:pt x="764" y="822"/>
                </a:cubicBezTo>
                <a:cubicBezTo>
                  <a:pt x="762" y="806"/>
                  <a:pt x="751" y="706"/>
                  <a:pt x="753" y="723"/>
                </a:cubicBezTo>
                <a:cubicBezTo>
                  <a:pt x="755" y="740"/>
                  <a:pt x="769" y="888"/>
                  <a:pt x="773" y="922"/>
                </a:cubicBezTo>
                <a:cubicBezTo>
                  <a:pt x="773" y="937"/>
                  <a:pt x="769" y="928"/>
                  <a:pt x="772" y="924"/>
                </a:cubicBezTo>
                <a:cubicBezTo>
                  <a:pt x="768" y="936"/>
                  <a:pt x="778" y="930"/>
                  <a:pt x="770" y="924"/>
                </a:cubicBezTo>
                <a:cubicBezTo>
                  <a:pt x="782" y="860"/>
                  <a:pt x="783" y="808"/>
                  <a:pt x="785" y="762"/>
                </a:cubicBezTo>
                <a:cubicBezTo>
                  <a:pt x="787" y="724"/>
                  <a:pt x="797" y="618"/>
                  <a:pt x="801" y="579"/>
                </a:cubicBezTo>
                <a:cubicBezTo>
                  <a:pt x="805" y="540"/>
                  <a:pt x="807" y="535"/>
                  <a:pt x="808" y="526"/>
                </a:cubicBezTo>
                <a:cubicBezTo>
                  <a:pt x="809" y="514"/>
                  <a:pt x="808" y="538"/>
                  <a:pt x="808" y="526"/>
                </a:cubicBezTo>
                <a:cubicBezTo>
                  <a:pt x="808" y="518"/>
                  <a:pt x="820" y="600"/>
                  <a:pt x="826" y="625"/>
                </a:cubicBezTo>
                <a:cubicBezTo>
                  <a:pt x="833" y="652"/>
                  <a:pt x="837" y="671"/>
                  <a:pt x="842" y="691"/>
                </a:cubicBezTo>
                <a:cubicBezTo>
                  <a:pt x="849" y="709"/>
                  <a:pt x="846" y="709"/>
                  <a:pt x="852" y="744"/>
                </a:cubicBezTo>
                <a:cubicBezTo>
                  <a:pt x="858" y="799"/>
                  <a:pt x="855" y="789"/>
                  <a:pt x="859" y="801"/>
                </a:cubicBezTo>
                <a:cubicBezTo>
                  <a:pt x="860" y="811"/>
                  <a:pt x="855" y="795"/>
                  <a:pt x="858" y="804"/>
                </a:cubicBezTo>
                <a:cubicBezTo>
                  <a:pt x="859" y="827"/>
                  <a:pt x="869" y="871"/>
                  <a:pt x="874" y="898"/>
                </a:cubicBezTo>
                <a:cubicBezTo>
                  <a:pt x="879" y="925"/>
                  <a:pt x="882" y="978"/>
                  <a:pt x="887" y="966"/>
                </a:cubicBezTo>
                <a:cubicBezTo>
                  <a:pt x="897" y="976"/>
                  <a:pt x="902" y="852"/>
                  <a:pt x="907" y="826"/>
                </a:cubicBezTo>
                <a:cubicBezTo>
                  <a:pt x="912" y="800"/>
                  <a:pt x="917" y="817"/>
                  <a:pt x="920" y="810"/>
                </a:cubicBezTo>
                <a:cubicBezTo>
                  <a:pt x="922" y="801"/>
                  <a:pt x="924" y="783"/>
                  <a:pt x="924" y="783"/>
                </a:cubicBezTo>
                <a:cubicBezTo>
                  <a:pt x="941" y="786"/>
                  <a:pt x="905" y="806"/>
                  <a:pt x="968" y="809"/>
                </a:cubicBezTo>
                <a:cubicBezTo>
                  <a:pt x="1033" y="813"/>
                  <a:pt x="1248" y="817"/>
                  <a:pt x="1309" y="805"/>
                </a:cubicBezTo>
                <a:cubicBezTo>
                  <a:pt x="1325" y="725"/>
                  <a:pt x="1293" y="847"/>
                  <a:pt x="1334" y="737"/>
                </a:cubicBezTo>
                <a:cubicBezTo>
                  <a:pt x="1338" y="720"/>
                  <a:pt x="1343" y="682"/>
                  <a:pt x="1343" y="682"/>
                </a:cubicBezTo>
                <a:cubicBezTo>
                  <a:pt x="1346" y="660"/>
                  <a:pt x="1350" y="566"/>
                  <a:pt x="1354" y="562"/>
                </a:cubicBezTo>
                <a:cubicBezTo>
                  <a:pt x="1359" y="558"/>
                  <a:pt x="1361" y="600"/>
                  <a:pt x="1371" y="655"/>
                </a:cubicBezTo>
                <a:cubicBezTo>
                  <a:pt x="1383" y="715"/>
                  <a:pt x="1392" y="843"/>
                  <a:pt x="1414" y="894"/>
                </a:cubicBezTo>
                <a:cubicBezTo>
                  <a:pt x="1419" y="905"/>
                  <a:pt x="1417" y="923"/>
                  <a:pt x="1423" y="934"/>
                </a:cubicBezTo>
                <a:cubicBezTo>
                  <a:pt x="1427" y="944"/>
                  <a:pt x="1432" y="964"/>
                  <a:pt x="1436" y="974"/>
                </a:cubicBezTo>
                <a:cubicBezTo>
                  <a:pt x="1463" y="1029"/>
                  <a:pt x="1425" y="964"/>
                  <a:pt x="1445" y="1018"/>
                </a:cubicBezTo>
                <a:cubicBezTo>
                  <a:pt x="1451" y="1035"/>
                  <a:pt x="1461" y="476"/>
                  <a:pt x="1466" y="492"/>
                </a:cubicBezTo>
                <a:cubicBezTo>
                  <a:pt x="1473" y="445"/>
                  <a:pt x="1492" y="1042"/>
                  <a:pt x="1507" y="1002"/>
                </a:cubicBezTo>
                <a:cubicBezTo>
                  <a:pt x="1510" y="977"/>
                  <a:pt x="1529" y="596"/>
                  <a:pt x="1531" y="570"/>
                </a:cubicBezTo>
                <a:cubicBezTo>
                  <a:pt x="1532" y="548"/>
                  <a:pt x="1534" y="579"/>
                  <a:pt x="1532" y="558"/>
                </a:cubicBezTo>
                <a:cubicBezTo>
                  <a:pt x="1534" y="531"/>
                  <a:pt x="1555" y="1051"/>
                  <a:pt x="1561" y="1026"/>
                </a:cubicBezTo>
                <a:cubicBezTo>
                  <a:pt x="1564" y="1018"/>
                  <a:pt x="1555" y="1029"/>
                  <a:pt x="1560" y="1026"/>
                </a:cubicBezTo>
                <a:cubicBezTo>
                  <a:pt x="1567" y="988"/>
                  <a:pt x="1581" y="617"/>
                  <a:pt x="1591" y="579"/>
                </a:cubicBezTo>
                <a:cubicBezTo>
                  <a:pt x="1601" y="541"/>
                  <a:pt x="1613" y="727"/>
                  <a:pt x="1622" y="798"/>
                </a:cubicBezTo>
                <a:cubicBezTo>
                  <a:pt x="1628" y="831"/>
                  <a:pt x="1640" y="980"/>
                  <a:pt x="1651" y="1006"/>
                </a:cubicBezTo>
                <a:cubicBezTo>
                  <a:pt x="1672" y="1055"/>
                  <a:pt x="1645" y="579"/>
                  <a:pt x="1670" y="621"/>
                </a:cubicBezTo>
                <a:cubicBezTo>
                  <a:pt x="1684" y="688"/>
                  <a:pt x="1691" y="962"/>
                  <a:pt x="1714" y="1003"/>
                </a:cubicBezTo>
                <a:cubicBezTo>
                  <a:pt x="1722" y="1050"/>
                  <a:pt x="1717" y="924"/>
                  <a:pt x="1719" y="889"/>
                </a:cubicBezTo>
                <a:cubicBezTo>
                  <a:pt x="1720" y="870"/>
                  <a:pt x="1716" y="937"/>
                  <a:pt x="1719" y="889"/>
                </a:cubicBezTo>
                <a:cubicBezTo>
                  <a:pt x="1723" y="819"/>
                  <a:pt x="1720" y="657"/>
                  <a:pt x="1739" y="598"/>
                </a:cubicBezTo>
                <a:cubicBezTo>
                  <a:pt x="1751" y="640"/>
                  <a:pt x="1764" y="739"/>
                  <a:pt x="1772" y="783"/>
                </a:cubicBezTo>
                <a:cubicBezTo>
                  <a:pt x="1783" y="836"/>
                  <a:pt x="1772" y="784"/>
                  <a:pt x="1783" y="838"/>
                </a:cubicBezTo>
                <a:cubicBezTo>
                  <a:pt x="1785" y="847"/>
                  <a:pt x="1789" y="865"/>
                  <a:pt x="1789" y="865"/>
                </a:cubicBezTo>
                <a:cubicBezTo>
                  <a:pt x="1792" y="917"/>
                  <a:pt x="1794" y="942"/>
                  <a:pt x="1811" y="984"/>
                </a:cubicBezTo>
                <a:cubicBezTo>
                  <a:pt x="1817" y="946"/>
                  <a:pt x="1828" y="911"/>
                  <a:pt x="1838" y="874"/>
                </a:cubicBezTo>
                <a:cubicBezTo>
                  <a:pt x="1848" y="832"/>
                  <a:pt x="1834" y="695"/>
                  <a:pt x="1852" y="666"/>
                </a:cubicBezTo>
                <a:cubicBezTo>
                  <a:pt x="1865" y="655"/>
                  <a:pt x="1872" y="780"/>
                  <a:pt x="1905" y="802"/>
                </a:cubicBezTo>
                <a:cubicBezTo>
                  <a:pt x="1915" y="826"/>
                  <a:pt x="1897" y="812"/>
                  <a:pt x="1915" y="813"/>
                </a:cubicBezTo>
                <a:cubicBezTo>
                  <a:pt x="1933" y="814"/>
                  <a:pt x="1936" y="810"/>
                  <a:pt x="2012" y="809"/>
                </a:cubicBezTo>
                <a:cubicBezTo>
                  <a:pt x="2072" y="809"/>
                  <a:pt x="2311" y="810"/>
                  <a:pt x="2375" y="809"/>
                </a:cubicBezTo>
                <a:cubicBezTo>
                  <a:pt x="2439" y="808"/>
                  <a:pt x="2385" y="821"/>
                  <a:pt x="2396" y="801"/>
                </a:cubicBezTo>
                <a:cubicBezTo>
                  <a:pt x="2408" y="781"/>
                  <a:pt x="2428" y="795"/>
                  <a:pt x="2442" y="690"/>
                </a:cubicBezTo>
                <a:cubicBezTo>
                  <a:pt x="2469" y="294"/>
                  <a:pt x="2468" y="374"/>
                  <a:pt x="2482" y="170"/>
                </a:cubicBezTo>
                <a:cubicBezTo>
                  <a:pt x="2495" y="217"/>
                  <a:pt x="2459" y="143"/>
                  <a:pt x="2484" y="174"/>
                </a:cubicBezTo>
                <a:cubicBezTo>
                  <a:pt x="2486" y="183"/>
                  <a:pt x="2486" y="182"/>
                  <a:pt x="2489" y="190"/>
                </a:cubicBezTo>
                <a:cubicBezTo>
                  <a:pt x="2491" y="198"/>
                  <a:pt x="2519" y="406"/>
                  <a:pt x="2523" y="414"/>
                </a:cubicBezTo>
                <a:cubicBezTo>
                  <a:pt x="2534" y="546"/>
                  <a:pt x="2530" y="534"/>
                  <a:pt x="2538" y="626"/>
                </a:cubicBezTo>
                <a:cubicBezTo>
                  <a:pt x="2540" y="641"/>
                  <a:pt x="2539" y="736"/>
                  <a:pt x="2543" y="750"/>
                </a:cubicBezTo>
                <a:cubicBezTo>
                  <a:pt x="2546" y="758"/>
                  <a:pt x="2556" y="919"/>
                  <a:pt x="2558" y="927"/>
                </a:cubicBezTo>
                <a:cubicBezTo>
                  <a:pt x="2563" y="944"/>
                  <a:pt x="2578" y="1230"/>
                  <a:pt x="2585" y="1245"/>
                </a:cubicBezTo>
                <a:cubicBezTo>
                  <a:pt x="2621" y="1325"/>
                  <a:pt x="2597" y="0"/>
                  <a:pt x="2621" y="39"/>
                </a:cubicBezTo>
                <a:cubicBezTo>
                  <a:pt x="2641" y="105"/>
                  <a:pt x="2672" y="1048"/>
                  <a:pt x="2691" y="1114"/>
                </a:cubicBezTo>
                <a:cubicBezTo>
                  <a:pt x="2702" y="1183"/>
                  <a:pt x="2694" y="96"/>
                  <a:pt x="2708" y="156"/>
                </a:cubicBezTo>
                <a:cubicBezTo>
                  <a:pt x="2719" y="199"/>
                  <a:pt x="2717" y="1027"/>
                  <a:pt x="2728" y="1085"/>
                </a:cubicBezTo>
                <a:cubicBezTo>
                  <a:pt x="2738" y="1138"/>
                  <a:pt x="2757" y="84"/>
                  <a:pt x="2770" y="126"/>
                </a:cubicBezTo>
                <a:cubicBezTo>
                  <a:pt x="2772" y="138"/>
                  <a:pt x="2775" y="1066"/>
                  <a:pt x="2776" y="1078"/>
                </a:cubicBezTo>
                <a:cubicBezTo>
                  <a:pt x="2778" y="1087"/>
                  <a:pt x="2780" y="1067"/>
                  <a:pt x="2780" y="1058"/>
                </a:cubicBezTo>
                <a:cubicBezTo>
                  <a:pt x="2780" y="1036"/>
                  <a:pt x="2807" y="187"/>
                  <a:pt x="2805" y="166"/>
                </a:cubicBezTo>
                <a:cubicBezTo>
                  <a:pt x="2807" y="45"/>
                  <a:pt x="2807" y="194"/>
                  <a:pt x="2827" y="394"/>
                </a:cubicBezTo>
                <a:cubicBezTo>
                  <a:pt x="2834" y="544"/>
                  <a:pt x="2848" y="1045"/>
                  <a:pt x="2852" y="1158"/>
                </a:cubicBezTo>
                <a:cubicBezTo>
                  <a:pt x="2856" y="1271"/>
                  <a:pt x="2841" y="1237"/>
                  <a:pt x="2850" y="1074"/>
                </a:cubicBezTo>
                <a:cubicBezTo>
                  <a:pt x="2873" y="1153"/>
                  <a:pt x="2877" y="101"/>
                  <a:pt x="2906" y="178"/>
                </a:cubicBezTo>
                <a:cubicBezTo>
                  <a:pt x="2913" y="226"/>
                  <a:pt x="2908" y="1124"/>
                  <a:pt x="2921" y="1170"/>
                </a:cubicBezTo>
                <a:cubicBezTo>
                  <a:pt x="2933" y="1213"/>
                  <a:pt x="2935" y="133"/>
                  <a:pt x="2945" y="178"/>
                </a:cubicBezTo>
                <a:cubicBezTo>
                  <a:pt x="2975" y="324"/>
                  <a:pt x="2954" y="911"/>
                  <a:pt x="2977" y="993"/>
                </a:cubicBezTo>
                <a:cubicBezTo>
                  <a:pt x="2983" y="1040"/>
                  <a:pt x="2990" y="1083"/>
                  <a:pt x="2995" y="1130"/>
                </a:cubicBezTo>
                <a:cubicBezTo>
                  <a:pt x="3002" y="1072"/>
                  <a:pt x="2999" y="1090"/>
                  <a:pt x="3006" y="1021"/>
                </a:cubicBezTo>
                <a:cubicBezTo>
                  <a:pt x="3009" y="972"/>
                  <a:pt x="3016" y="874"/>
                  <a:pt x="3016" y="874"/>
                </a:cubicBezTo>
                <a:cubicBezTo>
                  <a:pt x="3018" y="688"/>
                  <a:pt x="3016" y="503"/>
                  <a:pt x="3021" y="317"/>
                </a:cubicBezTo>
                <a:cubicBezTo>
                  <a:pt x="3023" y="298"/>
                  <a:pt x="3019" y="246"/>
                  <a:pt x="3019" y="246"/>
                </a:cubicBezTo>
                <a:cubicBezTo>
                  <a:pt x="3027" y="226"/>
                  <a:pt x="3015" y="197"/>
                  <a:pt x="3027" y="182"/>
                </a:cubicBezTo>
                <a:cubicBezTo>
                  <a:pt x="3035" y="171"/>
                  <a:pt x="3052" y="1084"/>
                  <a:pt x="3058" y="1098"/>
                </a:cubicBezTo>
                <a:cubicBezTo>
                  <a:pt x="3070" y="1126"/>
                  <a:pt x="3081" y="170"/>
                  <a:pt x="3093" y="198"/>
                </a:cubicBezTo>
                <a:cubicBezTo>
                  <a:pt x="3108" y="232"/>
                  <a:pt x="3111" y="416"/>
                  <a:pt x="3119" y="454"/>
                </a:cubicBezTo>
                <a:cubicBezTo>
                  <a:pt x="3140" y="553"/>
                  <a:pt x="3124" y="645"/>
                  <a:pt x="3149" y="742"/>
                </a:cubicBezTo>
                <a:cubicBezTo>
                  <a:pt x="3151" y="757"/>
                  <a:pt x="3169" y="899"/>
                  <a:pt x="3172" y="914"/>
                </a:cubicBezTo>
                <a:cubicBezTo>
                  <a:pt x="3176" y="924"/>
                  <a:pt x="3188" y="1051"/>
                  <a:pt x="3190" y="1062"/>
                </a:cubicBezTo>
                <a:cubicBezTo>
                  <a:pt x="3213" y="1153"/>
                  <a:pt x="3161" y="995"/>
                  <a:pt x="3197" y="1089"/>
                </a:cubicBezTo>
                <a:cubicBezTo>
                  <a:pt x="3195" y="888"/>
                  <a:pt x="3221" y="753"/>
                  <a:pt x="3233" y="545"/>
                </a:cubicBezTo>
                <a:cubicBezTo>
                  <a:pt x="3235" y="450"/>
                  <a:pt x="3240" y="355"/>
                  <a:pt x="3250" y="262"/>
                </a:cubicBezTo>
                <a:cubicBezTo>
                  <a:pt x="3251" y="251"/>
                  <a:pt x="3256" y="280"/>
                  <a:pt x="3260" y="289"/>
                </a:cubicBezTo>
                <a:cubicBezTo>
                  <a:pt x="3267" y="305"/>
                  <a:pt x="3283" y="453"/>
                  <a:pt x="3289" y="469"/>
                </a:cubicBezTo>
                <a:cubicBezTo>
                  <a:pt x="3304" y="505"/>
                  <a:pt x="3294" y="528"/>
                  <a:pt x="3308" y="565"/>
                </a:cubicBezTo>
                <a:cubicBezTo>
                  <a:pt x="3315" y="585"/>
                  <a:pt x="3315" y="705"/>
                  <a:pt x="3321" y="725"/>
                </a:cubicBezTo>
                <a:cubicBezTo>
                  <a:pt x="3325" y="790"/>
                  <a:pt x="3331" y="890"/>
                  <a:pt x="3338" y="953"/>
                </a:cubicBezTo>
                <a:cubicBezTo>
                  <a:pt x="3344" y="1016"/>
                  <a:pt x="3349" y="1218"/>
                  <a:pt x="3362" y="1105"/>
                </a:cubicBezTo>
                <a:cubicBezTo>
                  <a:pt x="3383" y="1170"/>
                  <a:pt x="3390" y="236"/>
                  <a:pt x="3416" y="277"/>
                </a:cubicBezTo>
                <a:cubicBezTo>
                  <a:pt x="3429" y="325"/>
                  <a:pt x="3470" y="829"/>
                  <a:pt x="3489" y="874"/>
                </a:cubicBezTo>
                <a:cubicBezTo>
                  <a:pt x="3492" y="883"/>
                  <a:pt x="3497" y="891"/>
                  <a:pt x="3499" y="902"/>
                </a:cubicBezTo>
                <a:cubicBezTo>
                  <a:pt x="3503" y="917"/>
                  <a:pt x="3512" y="459"/>
                  <a:pt x="3516" y="473"/>
                </a:cubicBezTo>
                <a:cubicBezTo>
                  <a:pt x="3520" y="484"/>
                  <a:pt x="3521" y="965"/>
                  <a:pt x="3526" y="975"/>
                </a:cubicBezTo>
                <a:cubicBezTo>
                  <a:pt x="3542" y="1005"/>
                  <a:pt x="3542" y="494"/>
                  <a:pt x="3559" y="521"/>
                </a:cubicBezTo>
                <a:cubicBezTo>
                  <a:pt x="3567" y="560"/>
                  <a:pt x="3601" y="740"/>
                  <a:pt x="3613" y="773"/>
                </a:cubicBezTo>
                <a:cubicBezTo>
                  <a:pt x="3615" y="782"/>
                  <a:pt x="3613" y="749"/>
                  <a:pt x="3619" y="745"/>
                </a:cubicBezTo>
                <a:cubicBezTo>
                  <a:pt x="3633" y="733"/>
                  <a:pt x="3620" y="758"/>
                  <a:pt x="3619" y="745"/>
                </a:cubicBezTo>
                <a:cubicBezTo>
                  <a:pt x="3606" y="647"/>
                  <a:pt x="3619" y="852"/>
                  <a:pt x="3619" y="761"/>
                </a:cubicBezTo>
                <a:cubicBezTo>
                  <a:pt x="3617" y="676"/>
                  <a:pt x="3619" y="826"/>
                  <a:pt x="3616" y="741"/>
                </a:cubicBezTo>
                <a:cubicBezTo>
                  <a:pt x="3614" y="664"/>
                  <a:pt x="3616" y="847"/>
                  <a:pt x="3616" y="769"/>
                </a:cubicBezTo>
              </a:path>
            </a:pathLst>
          </a:custGeom>
          <a:noFill/>
          <a:ln w="38100" cap="flat" cmpd="sng">
            <a:solidFill>
              <a:srgbClr val="99CC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981" name="AutoShape 13"/>
          <p:cNvSpPr>
            <a:spLocks/>
          </p:cNvSpPr>
          <p:nvPr/>
        </p:nvSpPr>
        <p:spPr bwMode="auto">
          <a:xfrm rot="-5400000">
            <a:off x="2476500" y="4833938"/>
            <a:ext cx="304800" cy="685800"/>
          </a:xfrm>
          <a:prstGeom prst="rightBrace">
            <a:avLst>
              <a:gd name="adj1" fmla="val 18750"/>
              <a:gd name="adj2" fmla="val 49995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Snap ITC" pitchFamily="82" charset="0"/>
            </a:endParaRPr>
          </a:p>
        </p:txBody>
      </p:sp>
      <p:sp>
        <p:nvSpPr>
          <p:cNvPr id="595982" name="Rectangle 14"/>
          <p:cNvSpPr>
            <a:spLocks noChangeArrowheads="1"/>
          </p:cNvSpPr>
          <p:nvPr/>
        </p:nvSpPr>
        <p:spPr bwMode="auto">
          <a:xfrm>
            <a:off x="1676400" y="4724400"/>
            <a:ext cx="1828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FF3300"/>
                </a:solidFill>
              </a:rPr>
              <a:t>P-Waves</a:t>
            </a:r>
          </a:p>
        </p:txBody>
      </p:sp>
      <p:sp>
        <p:nvSpPr>
          <p:cNvPr id="595983" name="AutoShape 15"/>
          <p:cNvSpPr>
            <a:spLocks/>
          </p:cNvSpPr>
          <p:nvPr/>
        </p:nvSpPr>
        <p:spPr bwMode="auto">
          <a:xfrm rot="-5400000">
            <a:off x="3924300" y="4757738"/>
            <a:ext cx="304800" cy="838200"/>
          </a:xfrm>
          <a:prstGeom prst="rightBrace">
            <a:avLst>
              <a:gd name="adj1" fmla="val 22917"/>
              <a:gd name="adj2" fmla="val 49995"/>
            </a:avLst>
          </a:prstGeom>
          <a:noFill/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Snap ITC" pitchFamily="82" charset="0"/>
            </a:endParaRPr>
          </a:p>
        </p:txBody>
      </p:sp>
      <p:sp>
        <p:nvSpPr>
          <p:cNvPr id="595984" name="Rectangle 16"/>
          <p:cNvSpPr>
            <a:spLocks noChangeArrowheads="1"/>
          </p:cNvSpPr>
          <p:nvPr/>
        </p:nvSpPr>
        <p:spPr bwMode="auto">
          <a:xfrm>
            <a:off x="3048000" y="4719638"/>
            <a:ext cx="1828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66FF33"/>
                </a:solidFill>
              </a:rPr>
              <a:t>S-Waves</a:t>
            </a:r>
          </a:p>
        </p:txBody>
      </p:sp>
      <p:sp>
        <p:nvSpPr>
          <p:cNvPr id="595985" name="AutoShape 17"/>
          <p:cNvSpPr>
            <a:spLocks/>
          </p:cNvSpPr>
          <p:nvPr/>
        </p:nvSpPr>
        <p:spPr bwMode="auto">
          <a:xfrm rot="-5400000">
            <a:off x="6172200" y="3576638"/>
            <a:ext cx="381000" cy="2057400"/>
          </a:xfrm>
          <a:prstGeom prst="rightBrace">
            <a:avLst>
              <a:gd name="adj1" fmla="val 45000"/>
              <a:gd name="adj2" fmla="val 49995"/>
            </a:avLst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Snap ITC" pitchFamily="82" charset="0"/>
            </a:endParaRPr>
          </a:p>
        </p:txBody>
      </p:sp>
      <p:sp>
        <p:nvSpPr>
          <p:cNvPr id="595986" name="Rectangle 18"/>
          <p:cNvSpPr>
            <a:spLocks noChangeArrowheads="1"/>
          </p:cNvSpPr>
          <p:nvPr/>
        </p:nvSpPr>
        <p:spPr bwMode="auto">
          <a:xfrm>
            <a:off x="5410200" y="4186238"/>
            <a:ext cx="1828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FFFF00"/>
                </a:solidFill>
              </a:rPr>
              <a:t>Surface-Waves</a:t>
            </a:r>
          </a:p>
        </p:txBody>
      </p:sp>
      <p:sp>
        <p:nvSpPr>
          <p:cNvPr id="595987" name="Rectangle 19"/>
          <p:cNvSpPr>
            <a:spLocks noChangeArrowheads="1"/>
          </p:cNvSpPr>
          <p:nvPr/>
        </p:nvSpPr>
        <p:spPr bwMode="auto">
          <a:xfrm>
            <a:off x="4419600" y="22098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2400" b="1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P-Wave</a:t>
            </a:r>
          </a:p>
          <a:p>
            <a:pPr algn="ctr">
              <a:defRPr/>
            </a:pPr>
            <a:r>
              <a:rPr lang="en-US" altLang="en-US" sz="2000" b="1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Arrival Time</a:t>
            </a:r>
          </a:p>
        </p:txBody>
      </p:sp>
      <p:sp>
        <p:nvSpPr>
          <p:cNvPr id="595988" name="Rectangle 20"/>
          <p:cNvSpPr>
            <a:spLocks noChangeArrowheads="1"/>
          </p:cNvSpPr>
          <p:nvPr/>
        </p:nvSpPr>
        <p:spPr bwMode="auto">
          <a:xfrm>
            <a:off x="6934200" y="22860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2400" b="1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S-Wave</a:t>
            </a:r>
          </a:p>
          <a:p>
            <a:pPr algn="ctr">
              <a:defRPr/>
            </a:pPr>
            <a:r>
              <a:rPr lang="en-US" altLang="en-US" sz="2000" b="1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Arrival Time</a:t>
            </a:r>
          </a:p>
        </p:txBody>
      </p:sp>
      <p:sp>
        <p:nvSpPr>
          <p:cNvPr id="595989" name="Line 21"/>
          <p:cNvSpPr>
            <a:spLocks noChangeShapeType="1"/>
          </p:cNvSpPr>
          <p:nvPr/>
        </p:nvSpPr>
        <p:spPr bwMode="auto">
          <a:xfrm>
            <a:off x="5334000" y="2667000"/>
            <a:ext cx="0" cy="2133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990" name="Line 22"/>
          <p:cNvSpPr>
            <a:spLocks noChangeShapeType="1"/>
          </p:cNvSpPr>
          <p:nvPr/>
        </p:nvSpPr>
        <p:spPr bwMode="auto">
          <a:xfrm>
            <a:off x="7924800" y="2743200"/>
            <a:ext cx="0" cy="19812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991" name="Rectangle 23"/>
          <p:cNvSpPr>
            <a:spLocks noChangeArrowheads="1"/>
          </p:cNvSpPr>
          <p:nvPr/>
        </p:nvSpPr>
        <p:spPr bwMode="auto">
          <a:xfrm>
            <a:off x="5257800" y="914400"/>
            <a:ext cx="3048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S-P Time Delay =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Distance to Epicenter</a:t>
            </a:r>
          </a:p>
        </p:txBody>
      </p:sp>
      <p:sp>
        <p:nvSpPr>
          <p:cNvPr id="595992" name="AutoShape 24"/>
          <p:cNvSpPr>
            <a:spLocks/>
          </p:cNvSpPr>
          <p:nvPr/>
        </p:nvSpPr>
        <p:spPr bwMode="auto">
          <a:xfrm rot="-5400000">
            <a:off x="6553200" y="457200"/>
            <a:ext cx="304800" cy="2743200"/>
          </a:xfrm>
          <a:prstGeom prst="rightBrace">
            <a:avLst>
              <a:gd name="adj1" fmla="val 75000"/>
              <a:gd name="adj2" fmla="val 50000"/>
            </a:avLst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Snap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897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595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95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0"/>
                                        <p:tgtEl>
                                          <p:spTgt spid="595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95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95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95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95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95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95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95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95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95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5959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5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5959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5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5959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5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5959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5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5959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5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5959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5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5959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5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5959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5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5959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5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5959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5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5959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5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5959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5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595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595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595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595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3" dur="2000" fill="hold"/>
                                        <p:tgtEl>
                                          <p:spTgt spid="595980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6 L 0.55973 -0.3088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5959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86" y="-15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5959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4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598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598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5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6" presetID="34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598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598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5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2" presetID="34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598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598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5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8" presetID="34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599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599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5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2000"/>
                                        <p:tgtEl>
                                          <p:spTgt spid="5959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5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2000"/>
                                        <p:tgtEl>
                                          <p:spTgt spid="5959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5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2000"/>
                                        <p:tgtEl>
                                          <p:spTgt spid="5959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5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2000"/>
                                        <p:tgtEl>
                                          <p:spTgt spid="5959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5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599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599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5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599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599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5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5971" grpId="0" build="p"/>
      <p:bldP spid="595971" grpId="1" build="p"/>
      <p:bldP spid="595972" grpId="0" build="p"/>
      <p:bldP spid="595973" grpId="0" animBg="1"/>
      <p:bldP spid="595974" grpId="0" animBg="1"/>
      <p:bldP spid="595975" grpId="0"/>
      <p:bldP spid="595976" grpId="0" animBg="1"/>
      <p:bldP spid="595976" grpId="1" animBg="1"/>
      <p:bldP spid="595977" grpId="0"/>
      <p:bldP spid="595978" grpId="0" animBg="1"/>
      <p:bldP spid="595979" grpId="0"/>
      <p:bldP spid="595980" grpId="0" animBg="1"/>
      <p:bldP spid="595980" grpId="1" animBg="1"/>
      <p:bldP spid="595980" grpId="2" animBg="1"/>
      <p:bldP spid="595981" grpId="0" animBg="1"/>
      <p:bldP spid="595981" grpId="1" animBg="1"/>
      <p:bldP spid="595982" grpId="0"/>
      <p:bldP spid="595982" grpId="1"/>
      <p:bldP spid="595983" grpId="0" animBg="1"/>
      <p:bldP spid="595983" grpId="1" animBg="1"/>
      <p:bldP spid="595984" grpId="0"/>
      <p:bldP spid="595984" grpId="1"/>
      <p:bldP spid="595985" grpId="0" animBg="1"/>
      <p:bldP spid="595985" grpId="1" animBg="1"/>
      <p:bldP spid="595986" grpId="0"/>
      <p:bldP spid="595986" grpId="1"/>
      <p:bldP spid="595987" grpId="0"/>
      <p:bldP spid="595987" grpId="1"/>
      <p:bldP spid="595988" grpId="0"/>
      <p:bldP spid="595988" grpId="1"/>
      <p:bldP spid="595989" grpId="0" animBg="1"/>
      <p:bldP spid="595989" grpId="1" animBg="1"/>
      <p:bldP spid="595990" grpId="0" animBg="1"/>
      <p:bldP spid="595990" grpId="1" animBg="1"/>
      <p:bldP spid="595991" grpId="0"/>
      <p:bldP spid="59599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Oval 2"/>
          <p:cNvSpPr>
            <a:spLocks noChangeArrowheads="1"/>
          </p:cNvSpPr>
          <p:nvPr/>
        </p:nvSpPr>
        <p:spPr bwMode="auto">
          <a:xfrm>
            <a:off x="5334000" y="2057400"/>
            <a:ext cx="8534400" cy="8229600"/>
          </a:xfrm>
          <a:prstGeom prst="ellipse">
            <a:avLst/>
          </a:prstGeom>
          <a:gradFill rotWithShape="1">
            <a:gsLst>
              <a:gs pos="0">
                <a:srgbClr val="A865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Snap ITC" pitchFamily="82" charset="0"/>
            </a:endParaRPr>
          </a:p>
        </p:txBody>
      </p:sp>
      <p:sp>
        <p:nvSpPr>
          <p:cNvPr id="37891" name="Oval 3"/>
          <p:cNvSpPr>
            <a:spLocks noChangeArrowheads="1"/>
          </p:cNvSpPr>
          <p:nvPr/>
        </p:nvSpPr>
        <p:spPr bwMode="auto">
          <a:xfrm>
            <a:off x="7391400" y="4114800"/>
            <a:ext cx="4495800" cy="3987800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100000">
                <a:srgbClr val="C24E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Snap ITC" pitchFamily="82" charset="0"/>
            </a:endParaRPr>
          </a:p>
        </p:txBody>
      </p:sp>
      <p:sp>
        <p:nvSpPr>
          <p:cNvPr id="37892" name="Oval 4"/>
          <p:cNvSpPr>
            <a:spLocks noChangeArrowheads="1"/>
          </p:cNvSpPr>
          <p:nvPr/>
        </p:nvSpPr>
        <p:spPr bwMode="auto">
          <a:xfrm>
            <a:off x="8991600" y="5562600"/>
            <a:ext cx="1371600" cy="1295400"/>
          </a:xfrm>
          <a:prstGeom prst="ellipse">
            <a:avLst/>
          </a:prstGeom>
          <a:gradFill rotWithShape="1">
            <a:gsLst>
              <a:gs pos="0">
                <a:srgbClr val="FF3300"/>
              </a:gs>
              <a:gs pos="100000">
                <a:srgbClr val="A922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Snap ITC" pitchFamily="82" charset="0"/>
            </a:endParaRPr>
          </a:p>
        </p:txBody>
      </p:sp>
      <p:sp>
        <p:nvSpPr>
          <p:cNvPr id="37893" name="Oval 5"/>
          <p:cNvSpPr>
            <a:spLocks noChangeArrowheads="1"/>
          </p:cNvSpPr>
          <p:nvPr/>
        </p:nvSpPr>
        <p:spPr bwMode="auto">
          <a:xfrm>
            <a:off x="5334000" y="2057400"/>
            <a:ext cx="8534400" cy="8153400"/>
          </a:xfrm>
          <a:prstGeom prst="ellipse">
            <a:avLst/>
          </a:prstGeom>
          <a:noFill/>
          <a:ln w="571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Snap ITC" pitchFamily="82" charset="0"/>
            </a:endParaRPr>
          </a:p>
        </p:txBody>
      </p:sp>
      <p:sp>
        <p:nvSpPr>
          <p:cNvPr id="596998" name="Rectangle 6"/>
          <p:cNvSpPr>
            <a:spLocks noChangeArrowheads="1"/>
          </p:cNvSpPr>
          <p:nvPr/>
        </p:nvSpPr>
        <p:spPr bwMode="auto">
          <a:xfrm>
            <a:off x="-2286000" y="228600"/>
            <a:ext cx="8229600" cy="868363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000" b="1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0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0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0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0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Distance To </a:t>
            </a:r>
            <a:br>
              <a:rPr lang="en-US" alt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</a:br>
            <a:r>
              <a:rPr lang="en-US" alt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Epicenter</a:t>
            </a:r>
          </a:p>
        </p:txBody>
      </p:sp>
      <p:sp>
        <p:nvSpPr>
          <p:cNvPr id="596999" name="Oval 7"/>
          <p:cNvSpPr>
            <a:spLocks noChangeArrowheads="1"/>
          </p:cNvSpPr>
          <p:nvPr/>
        </p:nvSpPr>
        <p:spPr bwMode="auto">
          <a:xfrm>
            <a:off x="5257800" y="3733800"/>
            <a:ext cx="1066800" cy="1066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Snap ITC" pitchFamily="82" charset="0"/>
            </a:endParaRPr>
          </a:p>
        </p:txBody>
      </p:sp>
      <p:sp>
        <p:nvSpPr>
          <p:cNvPr id="597000" name="Oval 8"/>
          <p:cNvSpPr>
            <a:spLocks noChangeArrowheads="1"/>
          </p:cNvSpPr>
          <p:nvPr/>
        </p:nvSpPr>
        <p:spPr bwMode="auto">
          <a:xfrm>
            <a:off x="5257800" y="3733800"/>
            <a:ext cx="1066800" cy="10668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Snap ITC" pitchFamily="82" charset="0"/>
            </a:endParaRPr>
          </a:p>
        </p:txBody>
      </p:sp>
      <p:sp>
        <p:nvSpPr>
          <p:cNvPr id="37897" name="Freeform 9"/>
          <p:cNvSpPr>
            <a:spLocks/>
          </p:cNvSpPr>
          <p:nvPr/>
        </p:nvSpPr>
        <p:spPr bwMode="auto">
          <a:xfrm>
            <a:off x="-1219200" y="-2209800"/>
            <a:ext cx="12265025" cy="10458450"/>
          </a:xfrm>
          <a:custGeom>
            <a:avLst/>
            <a:gdLst>
              <a:gd name="T0" fmla="*/ 2147483647 w 7726"/>
              <a:gd name="T1" fmla="*/ 2147483647 h 6588"/>
              <a:gd name="T2" fmla="*/ 2147483647 w 7726"/>
              <a:gd name="T3" fmla="*/ 2147483647 h 6588"/>
              <a:gd name="T4" fmla="*/ 2147483647 w 7726"/>
              <a:gd name="T5" fmla="*/ 2147483647 h 6588"/>
              <a:gd name="T6" fmla="*/ 2147483647 w 7726"/>
              <a:gd name="T7" fmla="*/ 2147483647 h 6588"/>
              <a:gd name="T8" fmla="*/ 2147483647 w 7726"/>
              <a:gd name="T9" fmla="*/ 2147483647 h 6588"/>
              <a:gd name="T10" fmla="*/ 2147483647 w 7726"/>
              <a:gd name="T11" fmla="*/ 2147483647 h 6588"/>
              <a:gd name="T12" fmla="*/ 2147483647 w 7726"/>
              <a:gd name="T13" fmla="*/ 2147483647 h 6588"/>
              <a:gd name="T14" fmla="*/ 2147483647 w 7726"/>
              <a:gd name="T15" fmla="*/ 2147483647 h 6588"/>
              <a:gd name="T16" fmla="*/ 2147483647 w 7726"/>
              <a:gd name="T17" fmla="*/ 2147483647 h 6588"/>
              <a:gd name="T18" fmla="*/ 2147483647 w 7726"/>
              <a:gd name="T19" fmla="*/ 2147483647 h 6588"/>
              <a:gd name="T20" fmla="*/ 2147483647 w 7726"/>
              <a:gd name="T21" fmla="*/ 2147483647 h 6588"/>
              <a:gd name="T22" fmla="*/ 2147483647 w 7726"/>
              <a:gd name="T23" fmla="*/ 2147483647 h 6588"/>
              <a:gd name="T24" fmla="*/ 2147483647 w 7726"/>
              <a:gd name="T25" fmla="*/ 2147483647 h 6588"/>
              <a:gd name="T26" fmla="*/ 2147483647 w 7726"/>
              <a:gd name="T27" fmla="*/ 2147483647 h 6588"/>
              <a:gd name="T28" fmla="*/ 2147483647 w 7726"/>
              <a:gd name="T29" fmla="*/ 2147483647 h 6588"/>
              <a:gd name="T30" fmla="*/ 2147483647 w 7726"/>
              <a:gd name="T31" fmla="*/ 2147483647 h 6588"/>
              <a:gd name="T32" fmla="*/ 2147483647 w 7726"/>
              <a:gd name="T33" fmla="*/ 2147483647 h 6588"/>
              <a:gd name="T34" fmla="*/ 2147483647 w 7726"/>
              <a:gd name="T35" fmla="*/ 2147483647 h 6588"/>
              <a:gd name="T36" fmla="*/ 2147483647 w 7726"/>
              <a:gd name="T37" fmla="*/ 2147483647 h 6588"/>
              <a:gd name="T38" fmla="*/ 2147483647 w 7726"/>
              <a:gd name="T39" fmla="*/ 2147483647 h 6588"/>
              <a:gd name="T40" fmla="*/ 2147483647 w 7726"/>
              <a:gd name="T41" fmla="*/ 2147483647 h 6588"/>
              <a:gd name="T42" fmla="*/ 2147483647 w 7726"/>
              <a:gd name="T43" fmla="*/ 2147483647 h 6588"/>
              <a:gd name="T44" fmla="*/ 2147483647 w 7726"/>
              <a:gd name="T45" fmla="*/ 2147483647 h 658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7726" h="6588">
                <a:moveTo>
                  <a:pt x="4259" y="6099"/>
                </a:moveTo>
                <a:cubicBezTo>
                  <a:pt x="4222" y="6086"/>
                  <a:pt x="4200" y="5985"/>
                  <a:pt x="4176" y="5892"/>
                </a:cubicBezTo>
                <a:cubicBezTo>
                  <a:pt x="4152" y="5799"/>
                  <a:pt x="4127" y="5678"/>
                  <a:pt x="4116" y="5544"/>
                </a:cubicBezTo>
                <a:cubicBezTo>
                  <a:pt x="4105" y="5410"/>
                  <a:pt x="4097" y="5233"/>
                  <a:pt x="4107" y="5085"/>
                </a:cubicBezTo>
                <a:cubicBezTo>
                  <a:pt x="4117" y="4937"/>
                  <a:pt x="4144" y="4784"/>
                  <a:pt x="4176" y="4653"/>
                </a:cubicBezTo>
                <a:cubicBezTo>
                  <a:pt x="4208" y="4522"/>
                  <a:pt x="4256" y="4394"/>
                  <a:pt x="4296" y="4296"/>
                </a:cubicBezTo>
                <a:cubicBezTo>
                  <a:pt x="4336" y="4198"/>
                  <a:pt x="4372" y="4150"/>
                  <a:pt x="4419" y="4065"/>
                </a:cubicBezTo>
                <a:cubicBezTo>
                  <a:pt x="4466" y="3980"/>
                  <a:pt x="4495" y="3898"/>
                  <a:pt x="4578" y="3789"/>
                </a:cubicBezTo>
                <a:cubicBezTo>
                  <a:pt x="4661" y="3680"/>
                  <a:pt x="4795" y="3525"/>
                  <a:pt x="4920" y="3408"/>
                </a:cubicBezTo>
                <a:cubicBezTo>
                  <a:pt x="5045" y="3291"/>
                  <a:pt x="5197" y="3174"/>
                  <a:pt x="5328" y="3088"/>
                </a:cubicBezTo>
                <a:cubicBezTo>
                  <a:pt x="5459" y="3002"/>
                  <a:pt x="5563" y="2950"/>
                  <a:pt x="5707" y="2891"/>
                </a:cubicBezTo>
                <a:cubicBezTo>
                  <a:pt x="5851" y="2832"/>
                  <a:pt x="6060" y="2768"/>
                  <a:pt x="6192" y="2732"/>
                </a:cubicBezTo>
                <a:cubicBezTo>
                  <a:pt x="6324" y="2696"/>
                  <a:pt x="6416" y="2692"/>
                  <a:pt x="6499" y="2675"/>
                </a:cubicBezTo>
                <a:cubicBezTo>
                  <a:pt x="6582" y="2658"/>
                  <a:pt x="6646" y="2639"/>
                  <a:pt x="6691" y="2627"/>
                </a:cubicBezTo>
                <a:cubicBezTo>
                  <a:pt x="6736" y="2615"/>
                  <a:pt x="6742" y="2643"/>
                  <a:pt x="6771" y="2603"/>
                </a:cubicBezTo>
                <a:cubicBezTo>
                  <a:pt x="6800" y="2563"/>
                  <a:pt x="6840" y="2503"/>
                  <a:pt x="6867" y="2387"/>
                </a:cubicBezTo>
                <a:cubicBezTo>
                  <a:pt x="6894" y="2271"/>
                  <a:pt x="6952" y="2078"/>
                  <a:pt x="6931" y="1907"/>
                </a:cubicBezTo>
                <a:cubicBezTo>
                  <a:pt x="6910" y="1736"/>
                  <a:pt x="7726" y="1560"/>
                  <a:pt x="6739" y="1363"/>
                </a:cubicBezTo>
                <a:cubicBezTo>
                  <a:pt x="5752" y="1166"/>
                  <a:pt x="2022" y="0"/>
                  <a:pt x="1011" y="723"/>
                </a:cubicBezTo>
                <a:cubicBezTo>
                  <a:pt x="0" y="1446"/>
                  <a:pt x="195" y="4810"/>
                  <a:pt x="675" y="5699"/>
                </a:cubicBezTo>
                <a:cubicBezTo>
                  <a:pt x="1155" y="6588"/>
                  <a:pt x="3291" y="5996"/>
                  <a:pt x="3889" y="6059"/>
                </a:cubicBezTo>
                <a:cubicBezTo>
                  <a:pt x="4487" y="6122"/>
                  <a:pt x="4202" y="6073"/>
                  <a:pt x="4264" y="6080"/>
                </a:cubicBezTo>
                <a:cubicBezTo>
                  <a:pt x="4326" y="6087"/>
                  <a:pt x="4260" y="6095"/>
                  <a:pt x="4259" y="6099"/>
                </a:cubicBezTo>
                <a:close/>
              </a:path>
            </a:pathLst>
          </a:custGeom>
          <a:solidFill>
            <a:srgbClr val="CCECFF"/>
          </a:solidFill>
          <a:ln w="38100" cap="flat" cmpd="sng">
            <a:solidFill>
              <a:srgbClr val="CCEC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7002" name="AutoShape 10"/>
          <p:cNvSpPr>
            <a:spLocks/>
          </p:cNvSpPr>
          <p:nvPr/>
        </p:nvSpPr>
        <p:spPr bwMode="auto">
          <a:xfrm rot="-5400000">
            <a:off x="7848600" y="457200"/>
            <a:ext cx="304800" cy="1828800"/>
          </a:xfrm>
          <a:prstGeom prst="leftBrace">
            <a:avLst>
              <a:gd name="adj1" fmla="val 50000"/>
              <a:gd name="adj2" fmla="val 50000"/>
            </a:avLst>
          </a:prstGeom>
          <a:noFill/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Snap ITC" pitchFamily="82" charset="0"/>
            </a:endParaRPr>
          </a:p>
        </p:txBody>
      </p:sp>
      <p:pic>
        <p:nvPicPr>
          <p:cNvPr id="597003" name="Picture 11"/>
          <p:cNvPicPr>
            <a:picLocks noChangeAspect="1" noChangeArrowheads="1"/>
          </p:cNvPicPr>
          <p:nvPr/>
        </p:nvPicPr>
        <p:blipFill>
          <a:blip r:embed="rId2" cstate="print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0"/>
          <a:stretch>
            <a:fillRect/>
          </a:stretch>
        </p:blipFill>
        <p:spPr bwMode="auto">
          <a:xfrm>
            <a:off x="4343400" y="0"/>
            <a:ext cx="4953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4191000" y="1524000"/>
            <a:ext cx="2971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solidFill>
                  <a:schemeClr val="bg2"/>
                </a:solidFill>
                <a:latin typeface="Arial Black" pitchFamily="34" charset="0"/>
              </a:rPr>
              <a:t>----------</a:t>
            </a:r>
            <a:r>
              <a:rPr lang="en-US" altLang="en-US" sz="2200">
                <a:solidFill>
                  <a:srgbClr val="00FF00"/>
                </a:solidFill>
                <a:latin typeface="Arial Black" pitchFamily="34" charset="0"/>
              </a:rPr>
              <a:t> </a:t>
            </a:r>
            <a:r>
              <a:rPr lang="en-US" altLang="en-US" sz="2200">
                <a:solidFill>
                  <a:srgbClr val="000000"/>
                </a:solidFill>
                <a:latin typeface="Snap ITC" pitchFamily="82" charset="0"/>
              </a:rPr>
              <a:t>= </a:t>
            </a:r>
            <a:r>
              <a:rPr lang="en-US" altLang="en-US" sz="2200">
                <a:solidFill>
                  <a:srgbClr val="000000"/>
                </a:solidFill>
                <a:latin typeface="Arial Black" pitchFamily="34" charset="0"/>
              </a:rPr>
              <a:t>S - waves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>
                <a:solidFill>
                  <a:srgbClr val="FF3300"/>
                </a:solidFill>
              </a:rPr>
              <a:t>---------</a:t>
            </a:r>
            <a:r>
              <a:rPr lang="en-US" altLang="en-US" sz="2200">
                <a:solidFill>
                  <a:srgbClr val="FF3300"/>
                </a:solidFill>
                <a:latin typeface="Snap ITC" pitchFamily="82" charset="0"/>
              </a:rPr>
              <a:t> </a:t>
            </a:r>
            <a:r>
              <a:rPr lang="en-US" altLang="en-US" sz="2200">
                <a:solidFill>
                  <a:srgbClr val="000000"/>
                </a:solidFill>
                <a:latin typeface="Snap ITC" pitchFamily="82" charset="0"/>
              </a:rPr>
              <a:t>= </a:t>
            </a:r>
            <a:r>
              <a:rPr lang="en-US" altLang="en-US" sz="2200">
                <a:solidFill>
                  <a:srgbClr val="000000"/>
                </a:solidFill>
                <a:latin typeface="Arial Black" pitchFamily="34" charset="0"/>
              </a:rPr>
              <a:t>P - waves</a:t>
            </a:r>
          </a:p>
        </p:txBody>
      </p:sp>
      <p:sp>
        <p:nvSpPr>
          <p:cNvPr id="597005" name="Rectangle 13"/>
          <p:cNvSpPr>
            <a:spLocks noChangeArrowheads="1"/>
          </p:cNvSpPr>
          <p:nvPr/>
        </p:nvSpPr>
        <p:spPr bwMode="auto">
          <a:xfrm>
            <a:off x="4495800" y="15240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FF3300"/>
                </a:solidFill>
              </a:rPr>
              <a:t>P-Waves</a:t>
            </a:r>
          </a:p>
        </p:txBody>
      </p:sp>
      <p:sp>
        <p:nvSpPr>
          <p:cNvPr id="597006" name="AutoShape 14"/>
          <p:cNvSpPr>
            <a:spLocks/>
          </p:cNvSpPr>
          <p:nvPr/>
        </p:nvSpPr>
        <p:spPr bwMode="auto">
          <a:xfrm rot="-5400000">
            <a:off x="5334000" y="838200"/>
            <a:ext cx="304800" cy="1066800"/>
          </a:xfrm>
          <a:prstGeom prst="leftBrace">
            <a:avLst>
              <a:gd name="adj1" fmla="val 29167"/>
              <a:gd name="adj2" fmla="val 50000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Snap ITC" pitchFamily="82" charset="0"/>
            </a:endParaRPr>
          </a:p>
        </p:txBody>
      </p:sp>
      <p:sp>
        <p:nvSpPr>
          <p:cNvPr id="597007" name="Oval 15"/>
          <p:cNvSpPr>
            <a:spLocks noChangeArrowheads="1"/>
          </p:cNvSpPr>
          <p:nvPr/>
        </p:nvSpPr>
        <p:spPr bwMode="auto">
          <a:xfrm>
            <a:off x="5562600" y="4038600"/>
            <a:ext cx="457200" cy="4572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Epicenter</a:t>
            </a:r>
          </a:p>
        </p:txBody>
      </p:sp>
      <p:pic>
        <p:nvPicPr>
          <p:cNvPr id="597008" name="Picture 16" descr="1216179763893130729jcartier_building_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46415">
            <a:off x="7467600" y="1828800"/>
            <a:ext cx="5715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05" name="Freeform 17"/>
          <p:cNvSpPr>
            <a:spLocks/>
          </p:cNvSpPr>
          <p:nvPr/>
        </p:nvSpPr>
        <p:spPr bwMode="auto">
          <a:xfrm>
            <a:off x="7891463" y="2359025"/>
            <a:ext cx="303212" cy="215900"/>
          </a:xfrm>
          <a:custGeom>
            <a:avLst/>
            <a:gdLst>
              <a:gd name="T0" fmla="*/ 2147483647 w 191"/>
              <a:gd name="T1" fmla="*/ 0 h 136"/>
              <a:gd name="T2" fmla="*/ 2147483647 w 191"/>
              <a:gd name="T3" fmla="*/ 2147483647 h 136"/>
              <a:gd name="T4" fmla="*/ 2147483647 w 191"/>
              <a:gd name="T5" fmla="*/ 2147483647 h 136"/>
              <a:gd name="T6" fmla="*/ 2147483647 w 191"/>
              <a:gd name="T7" fmla="*/ 2147483647 h 136"/>
              <a:gd name="T8" fmla="*/ 2147483647 w 191"/>
              <a:gd name="T9" fmla="*/ 2147483647 h 136"/>
              <a:gd name="T10" fmla="*/ 2147483647 w 191"/>
              <a:gd name="T11" fmla="*/ 0 h 1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91" h="136">
                <a:moveTo>
                  <a:pt x="151" y="0"/>
                </a:moveTo>
                <a:cubicBezTo>
                  <a:pt x="132" y="4"/>
                  <a:pt x="86" y="52"/>
                  <a:pt x="63" y="74"/>
                </a:cubicBezTo>
                <a:cubicBezTo>
                  <a:pt x="40" y="96"/>
                  <a:pt x="0" y="132"/>
                  <a:pt x="15" y="134"/>
                </a:cubicBezTo>
                <a:cubicBezTo>
                  <a:pt x="30" y="136"/>
                  <a:pt x="124" y="100"/>
                  <a:pt x="153" y="86"/>
                </a:cubicBezTo>
                <a:cubicBezTo>
                  <a:pt x="182" y="72"/>
                  <a:pt x="191" y="66"/>
                  <a:pt x="191" y="52"/>
                </a:cubicBezTo>
                <a:cubicBezTo>
                  <a:pt x="191" y="38"/>
                  <a:pt x="159" y="11"/>
                  <a:pt x="151" y="0"/>
                </a:cubicBezTo>
                <a:close/>
              </a:path>
            </a:pathLst>
          </a:cu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889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6" name="Freeform 18"/>
          <p:cNvSpPr>
            <a:spLocks/>
          </p:cNvSpPr>
          <p:nvPr/>
        </p:nvSpPr>
        <p:spPr bwMode="auto">
          <a:xfrm>
            <a:off x="7578725" y="2557463"/>
            <a:ext cx="327025" cy="146050"/>
          </a:xfrm>
          <a:custGeom>
            <a:avLst/>
            <a:gdLst>
              <a:gd name="T0" fmla="*/ 2147483647 w 206"/>
              <a:gd name="T1" fmla="*/ 2147483647 h 92"/>
              <a:gd name="T2" fmla="*/ 2147483647 w 206"/>
              <a:gd name="T3" fmla="*/ 2147483647 h 92"/>
              <a:gd name="T4" fmla="*/ 2147483647 w 206"/>
              <a:gd name="T5" fmla="*/ 2147483647 h 92"/>
              <a:gd name="T6" fmla="*/ 2147483647 w 206"/>
              <a:gd name="T7" fmla="*/ 2147483647 h 92"/>
              <a:gd name="T8" fmla="*/ 2147483647 w 206"/>
              <a:gd name="T9" fmla="*/ 2147483647 h 92"/>
              <a:gd name="T10" fmla="*/ 2147483647 w 206"/>
              <a:gd name="T11" fmla="*/ 2147483647 h 9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06" h="92">
                <a:moveTo>
                  <a:pt x="206" y="13"/>
                </a:moveTo>
                <a:cubicBezTo>
                  <a:pt x="194" y="0"/>
                  <a:pt x="115" y="9"/>
                  <a:pt x="82" y="9"/>
                </a:cubicBezTo>
                <a:cubicBezTo>
                  <a:pt x="49" y="9"/>
                  <a:pt x="20" y="2"/>
                  <a:pt x="10" y="15"/>
                </a:cubicBezTo>
                <a:cubicBezTo>
                  <a:pt x="0" y="28"/>
                  <a:pt x="1" y="78"/>
                  <a:pt x="24" y="85"/>
                </a:cubicBezTo>
                <a:cubicBezTo>
                  <a:pt x="47" y="92"/>
                  <a:pt x="120" y="69"/>
                  <a:pt x="150" y="57"/>
                </a:cubicBezTo>
                <a:cubicBezTo>
                  <a:pt x="180" y="45"/>
                  <a:pt x="194" y="22"/>
                  <a:pt x="206" y="13"/>
                </a:cubicBezTo>
                <a:close/>
              </a:path>
            </a:pathLst>
          </a:cu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889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7011" name="AutoShape 19"/>
          <p:cNvSpPr>
            <a:spLocks noChangeArrowheads="1"/>
          </p:cNvSpPr>
          <p:nvPr/>
        </p:nvSpPr>
        <p:spPr bwMode="auto">
          <a:xfrm>
            <a:off x="304800" y="3886200"/>
            <a:ext cx="3733800" cy="1447800"/>
          </a:xfrm>
          <a:prstGeom prst="cube">
            <a:avLst>
              <a:gd name="adj" fmla="val 46796"/>
            </a:avLst>
          </a:prstGeom>
          <a:solidFill>
            <a:srgbClr val="96969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Snap ITC" pitchFamily="82" charset="0"/>
            </a:endParaRPr>
          </a:p>
        </p:txBody>
      </p:sp>
      <p:sp>
        <p:nvSpPr>
          <p:cNvPr id="597012" name="AutoShape 20"/>
          <p:cNvSpPr>
            <a:spLocks noChangeArrowheads="1"/>
          </p:cNvSpPr>
          <p:nvPr/>
        </p:nvSpPr>
        <p:spPr bwMode="auto">
          <a:xfrm>
            <a:off x="838200" y="3886200"/>
            <a:ext cx="2590800" cy="685800"/>
          </a:xfrm>
          <a:prstGeom prst="parallelogram">
            <a:avLst>
              <a:gd name="adj" fmla="val 93517"/>
            </a:avLst>
          </a:prstGeom>
          <a:solidFill>
            <a:schemeClr val="tx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Snap ITC" pitchFamily="82" charset="0"/>
            </a:endParaRPr>
          </a:p>
        </p:txBody>
      </p:sp>
      <p:sp>
        <p:nvSpPr>
          <p:cNvPr id="597013" name="Freeform 21"/>
          <p:cNvSpPr>
            <a:spLocks/>
          </p:cNvSpPr>
          <p:nvPr/>
        </p:nvSpPr>
        <p:spPr bwMode="auto">
          <a:xfrm>
            <a:off x="1447800" y="3659188"/>
            <a:ext cx="742950" cy="455612"/>
          </a:xfrm>
          <a:custGeom>
            <a:avLst/>
            <a:gdLst>
              <a:gd name="T0" fmla="*/ 2147483647 w 468"/>
              <a:gd name="T1" fmla="*/ 2147483647 h 287"/>
              <a:gd name="T2" fmla="*/ 2147483647 w 468"/>
              <a:gd name="T3" fmla="*/ 2147483647 h 287"/>
              <a:gd name="T4" fmla="*/ 2147483647 w 468"/>
              <a:gd name="T5" fmla="*/ 2147483647 h 287"/>
              <a:gd name="T6" fmla="*/ 2147483647 w 468"/>
              <a:gd name="T7" fmla="*/ 2147483647 h 287"/>
              <a:gd name="T8" fmla="*/ 2147483647 w 468"/>
              <a:gd name="T9" fmla="*/ 2147483647 h 287"/>
              <a:gd name="T10" fmla="*/ 2147483647 w 468"/>
              <a:gd name="T11" fmla="*/ 2147483647 h 287"/>
              <a:gd name="T12" fmla="*/ 2147483647 w 468"/>
              <a:gd name="T13" fmla="*/ 2147483647 h 287"/>
              <a:gd name="T14" fmla="*/ 2147483647 w 468"/>
              <a:gd name="T15" fmla="*/ 2147483647 h 287"/>
              <a:gd name="T16" fmla="*/ 2147483647 w 468"/>
              <a:gd name="T17" fmla="*/ 2147483647 h 287"/>
              <a:gd name="T18" fmla="*/ 2147483647 w 468"/>
              <a:gd name="T19" fmla="*/ 2147483647 h 287"/>
              <a:gd name="T20" fmla="*/ 2147483647 w 468"/>
              <a:gd name="T21" fmla="*/ 2147483647 h 287"/>
              <a:gd name="T22" fmla="*/ 2147483647 w 468"/>
              <a:gd name="T23" fmla="*/ 2147483647 h 287"/>
              <a:gd name="T24" fmla="*/ 2147483647 w 468"/>
              <a:gd name="T25" fmla="*/ 2147483647 h 287"/>
              <a:gd name="T26" fmla="*/ 2147483647 w 468"/>
              <a:gd name="T27" fmla="*/ 2147483647 h 287"/>
              <a:gd name="T28" fmla="*/ 2147483647 w 468"/>
              <a:gd name="T29" fmla="*/ 2147483647 h 287"/>
              <a:gd name="T30" fmla="*/ 2147483647 w 468"/>
              <a:gd name="T31" fmla="*/ 2147483647 h 28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468" h="287">
                <a:moveTo>
                  <a:pt x="450" y="8"/>
                </a:moveTo>
                <a:cubicBezTo>
                  <a:pt x="360" y="2"/>
                  <a:pt x="122" y="3"/>
                  <a:pt x="33" y="1"/>
                </a:cubicBezTo>
                <a:cubicBezTo>
                  <a:pt x="0" y="0"/>
                  <a:pt x="96" y="11"/>
                  <a:pt x="127" y="18"/>
                </a:cubicBezTo>
                <a:cubicBezTo>
                  <a:pt x="196" y="34"/>
                  <a:pt x="258" y="49"/>
                  <a:pt x="332" y="61"/>
                </a:cubicBezTo>
                <a:cubicBezTo>
                  <a:pt x="348" y="69"/>
                  <a:pt x="365" y="76"/>
                  <a:pt x="382" y="82"/>
                </a:cubicBezTo>
                <a:cubicBezTo>
                  <a:pt x="390" y="86"/>
                  <a:pt x="407" y="93"/>
                  <a:pt x="407" y="93"/>
                </a:cubicBezTo>
                <a:cubicBezTo>
                  <a:pt x="332" y="87"/>
                  <a:pt x="256" y="81"/>
                  <a:pt x="181" y="78"/>
                </a:cubicBezTo>
                <a:cubicBezTo>
                  <a:pt x="148" y="76"/>
                  <a:pt x="83" y="90"/>
                  <a:pt x="83" y="90"/>
                </a:cubicBezTo>
                <a:cubicBezTo>
                  <a:pt x="162" y="122"/>
                  <a:pt x="75" y="89"/>
                  <a:pt x="271" y="125"/>
                </a:cubicBezTo>
                <a:cubicBezTo>
                  <a:pt x="336" y="136"/>
                  <a:pt x="403" y="154"/>
                  <a:pt x="468" y="168"/>
                </a:cubicBezTo>
                <a:cubicBezTo>
                  <a:pt x="402" y="180"/>
                  <a:pt x="174" y="165"/>
                  <a:pt x="98" y="162"/>
                </a:cubicBezTo>
                <a:cubicBezTo>
                  <a:pt x="122" y="180"/>
                  <a:pt x="331" y="207"/>
                  <a:pt x="355" y="225"/>
                </a:cubicBezTo>
                <a:cubicBezTo>
                  <a:pt x="363" y="231"/>
                  <a:pt x="373" y="233"/>
                  <a:pt x="381" y="236"/>
                </a:cubicBezTo>
                <a:cubicBezTo>
                  <a:pt x="395" y="239"/>
                  <a:pt x="438" y="248"/>
                  <a:pt x="423" y="248"/>
                </a:cubicBezTo>
                <a:cubicBezTo>
                  <a:pt x="391" y="247"/>
                  <a:pt x="178" y="226"/>
                  <a:pt x="147" y="229"/>
                </a:cubicBezTo>
                <a:cubicBezTo>
                  <a:pt x="147" y="236"/>
                  <a:pt x="402" y="281"/>
                  <a:pt x="420" y="287"/>
                </a:cubicBezTo>
              </a:path>
            </a:pathLst>
          </a:custGeom>
          <a:noFill/>
          <a:ln w="158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7014" name="AutoShape 22"/>
          <p:cNvSpPr>
            <a:spLocks noChangeArrowheads="1"/>
          </p:cNvSpPr>
          <p:nvPr/>
        </p:nvSpPr>
        <p:spPr bwMode="auto">
          <a:xfrm rot="5400000">
            <a:off x="1943100" y="3924300"/>
            <a:ext cx="228600" cy="152400"/>
          </a:xfrm>
          <a:prstGeom prst="homePlate">
            <a:avLst>
              <a:gd name="adj" fmla="val 100000"/>
            </a:avLst>
          </a:prstGeom>
          <a:solidFill>
            <a:srgbClr val="99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Snap ITC" pitchFamily="82" charset="0"/>
            </a:endParaRPr>
          </a:p>
        </p:txBody>
      </p:sp>
      <p:sp>
        <p:nvSpPr>
          <p:cNvPr id="597015" name="Oval 23"/>
          <p:cNvSpPr>
            <a:spLocks noChangeArrowheads="1"/>
          </p:cNvSpPr>
          <p:nvPr/>
        </p:nvSpPr>
        <p:spPr bwMode="auto">
          <a:xfrm>
            <a:off x="1752600" y="3429000"/>
            <a:ext cx="609600" cy="457200"/>
          </a:xfrm>
          <a:prstGeom prst="ellipse">
            <a:avLst/>
          </a:prstGeom>
          <a:gradFill rotWithShape="1">
            <a:gsLst>
              <a:gs pos="0">
                <a:srgbClr val="990000"/>
              </a:gs>
              <a:gs pos="100000">
                <a:srgbClr val="470000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Snap ITC" pitchFamily="82" charset="0"/>
            </a:endParaRPr>
          </a:p>
        </p:txBody>
      </p:sp>
      <p:sp>
        <p:nvSpPr>
          <p:cNvPr id="597016" name="AutoShape 24"/>
          <p:cNvSpPr>
            <a:spLocks noChangeArrowheads="1"/>
          </p:cNvSpPr>
          <p:nvPr/>
        </p:nvSpPr>
        <p:spPr bwMode="auto">
          <a:xfrm>
            <a:off x="1981200" y="2743200"/>
            <a:ext cx="76200" cy="762000"/>
          </a:xfrm>
          <a:prstGeom prst="cube">
            <a:avLst>
              <a:gd name="adj" fmla="val 25000"/>
            </a:avLst>
          </a:prstGeom>
          <a:solidFill>
            <a:srgbClr val="99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Snap ITC" pitchFamily="82" charset="0"/>
            </a:endParaRPr>
          </a:p>
        </p:txBody>
      </p:sp>
      <p:sp>
        <p:nvSpPr>
          <p:cNvPr id="597017" name="AutoShape 25"/>
          <p:cNvSpPr>
            <a:spLocks noChangeArrowheads="1"/>
          </p:cNvSpPr>
          <p:nvPr/>
        </p:nvSpPr>
        <p:spPr bwMode="auto">
          <a:xfrm flipH="1">
            <a:off x="-990600" y="2743200"/>
            <a:ext cx="2971800" cy="76200"/>
          </a:xfrm>
          <a:prstGeom prst="cube">
            <a:avLst>
              <a:gd name="adj" fmla="val 25000"/>
            </a:avLst>
          </a:prstGeom>
          <a:solidFill>
            <a:srgbClr val="99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Snap ITC" pitchFamily="82" charset="0"/>
            </a:endParaRPr>
          </a:p>
        </p:txBody>
      </p:sp>
      <p:sp>
        <p:nvSpPr>
          <p:cNvPr id="597018" name="AutoShape 26"/>
          <p:cNvSpPr>
            <a:spLocks noChangeArrowheads="1"/>
          </p:cNvSpPr>
          <p:nvPr/>
        </p:nvSpPr>
        <p:spPr bwMode="auto">
          <a:xfrm>
            <a:off x="304800" y="3886200"/>
            <a:ext cx="3733800" cy="1447800"/>
          </a:xfrm>
          <a:prstGeom prst="cube">
            <a:avLst>
              <a:gd name="adj" fmla="val 46796"/>
            </a:avLst>
          </a:prstGeom>
          <a:solidFill>
            <a:srgbClr val="96969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Snap ITC" pitchFamily="82" charset="0"/>
            </a:endParaRPr>
          </a:p>
        </p:txBody>
      </p:sp>
      <p:sp>
        <p:nvSpPr>
          <p:cNvPr id="597019" name="AutoShape 27"/>
          <p:cNvSpPr>
            <a:spLocks noChangeArrowheads="1"/>
          </p:cNvSpPr>
          <p:nvPr/>
        </p:nvSpPr>
        <p:spPr bwMode="auto">
          <a:xfrm>
            <a:off x="838200" y="3886200"/>
            <a:ext cx="2590800" cy="685800"/>
          </a:xfrm>
          <a:prstGeom prst="parallelogram">
            <a:avLst>
              <a:gd name="adj" fmla="val 93517"/>
            </a:avLst>
          </a:prstGeom>
          <a:solidFill>
            <a:schemeClr val="tx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Snap ITC" pitchFamily="82" charset="0"/>
            </a:endParaRPr>
          </a:p>
        </p:txBody>
      </p:sp>
      <p:sp>
        <p:nvSpPr>
          <p:cNvPr id="597020" name="Freeform 28"/>
          <p:cNvSpPr>
            <a:spLocks/>
          </p:cNvSpPr>
          <p:nvPr/>
        </p:nvSpPr>
        <p:spPr bwMode="auto">
          <a:xfrm>
            <a:off x="1447800" y="3659188"/>
            <a:ext cx="742950" cy="455612"/>
          </a:xfrm>
          <a:custGeom>
            <a:avLst/>
            <a:gdLst>
              <a:gd name="T0" fmla="*/ 2147483647 w 468"/>
              <a:gd name="T1" fmla="*/ 2147483647 h 287"/>
              <a:gd name="T2" fmla="*/ 2147483647 w 468"/>
              <a:gd name="T3" fmla="*/ 2147483647 h 287"/>
              <a:gd name="T4" fmla="*/ 2147483647 w 468"/>
              <a:gd name="T5" fmla="*/ 2147483647 h 287"/>
              <a:gd name="T6" fmla="*/ 2147483647 w 468"/>
              <a:gd name="T7" fmla="*/ 2147483647 h 287"/>
              <a:gd name="T8" fmla="*/ 2147483647 w 468"/>
              <a:gd name="T9" fmla="*/ 2147483647 h 287"/>
              <a:gd name="T10" fmla="*/ 2147483647 w 468"/>
              <a:gd name="T11" fmla="*/ 2147483647 h 287"/>
              <a:gd name="T12" fmla="*/ 2147483647 w 468"/>
              <a:gd name="T13" fmla="*/ 2147483647 h 287"/>
              <a:gd name="T14" fmla="*/ 2147483647 w 468"/>
              <a:gd name="T15" fmla="*/ 2147483647 h 287"/>
              <a:gd name="T16" fmla="*/ 2147483647 w 468"/>
              <a:gd name="T17" fmla="*/ 2147483647 h 287"/>
              <a:gd name="T18" fmla="*/ 2147483647 w 468"/>
              <a:gd name="T19" fmla="*/ 2147483647 h 287"/>
              <a:gd name="T20" fmla="*/ 2147483647 w 468"/>
              <a:gd name="T21" fmla="*/ 2147483647 h 287"/>
              <a:gd name="T22" fmla="*/ 2147483647 w 468"/>
              <a:gd name="T23" fmla="*/ 2147483647 h 287"/>
              <a:gd name="T24" fmla="*/ 2147483647 w 468"/>
              <a:gd name="T25" fmla="*/ 2147483647 h 287"/>
              <a:gd name="T26" fmla="*/ 2147483647 w 468"/>
              <a:gd name="T27" fmla="*/ 2147483647 h 287"/>
              <a:gd name="T28" fmla="*/ 2147483647 w 468"/>
              <a:gd name="T29" fmla="*/ 2147483647 h 287"/>
              <a:gd name="T30" fmla="*/ 2147483647 w 468"/>
              <a:gd name="T31" fmla="*/ 2147483647 h 28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468" h="287">
                <a:moveTo>
                  <a:pt x="450" y="8"/>
                </a:moveTo>
                <a:cubicBezTo>
                  <a:pt x="360" y="2"/>
                  <a:pt x="122" y="3"/>
                  <a:pt x="33" y="1"/>
                </a:cubicBezTo>
                <a:cubicBezTo>
                  <a:pt x="0" y="0"/>
                  <a:pt x="96" y="11"/>
                  <a:pt x="127" y="18"/>
                </a:cubicBezTo>
                <a:cubicBezTo>
                  <a:pt x="196" y="34"/>
                  <a:pt x="258" y="49"/>
                  <a:pt x="332" y="61"/>
                </a:cubicBezTo>
                <a:cubicBezTo>
                  <a:pt x="348" y="69"/>
                  <a:pt x="365" y="76"/>
                  <a:pt x="382" y="82"/>
                </a:cubicBezTo>
                <a:cubicBezTo>
                  <a:pt x="390" y="86"/>
                  <a:pt x="407" y="93"/>
                  <a:pt x="407" y="93"/>
                </a:cubicBezTo>
                <a:cubicBezTo>
                  <a:pt x="332" y="87"/>
                  <a:pt x="256" y="81"/>
                  <a:pt x="181" y="78"/>
                </a:cubicBezTo>
                <a:cubicBezTo>
                  <a:pt x="148" y="76"/>
                  <a:pt x="83" y="90"/>
                  <a:pt x="83" y="90"/>
                </a:cubicBezTo>
                <a:cubicBezTo>
                  <a:pt x="162" y="122"/>
                  <a:pt x="75" y="89"/>
                  <a:pt x="271" y="125"/>
                </a:cubicBezTo>
                <a:cubicBezTo>
                  <a:pt x="336" y="136"/>
                  <a:pt x="403" y="154"/>
                  <a:pt x="468" y="168"/>
                </a:cubicBezTo>
                <a:cubicBezTo>
                  <a:pt x="402" y="180"/>
                  <a:pt x="174" y="165"/>
                  <a:pt x="98" y="162"/>
                </a:cubicBezTo>
                <a:cubicBezTo>
                  <a:pt x="122" y="180"/>
                  <a:pt x="331" y="207"/>
                  <a:pt x="355" y="225"/>
                </a:cubicBezTo>
                <a:cubicBezTo>
                  <a:pt x="363" y="231"/>
                  <a:pt x="373" y="233"/>
                  <a:pt x="381" y="236"/>
                </a:cubicBezTo>
                <a:cubicBezTo>
                  <a:pt x="395" y="239"/>
                  <a:pt x="438" y="248"/>
                  <a:pt x="423" y="248"/>
                </a:cubicBezTo>
                <a:cubicBezTo>
                  <a:pt x="391" y="247"/>
                  <a:pt x="178" y="226"/>
                  <a:pt x="147" y="229"/>
                </a:cubicBezTo>
                <a:cubicBezTo>
                  <a:pt x="147" y="236"/>
                  <a:pt x="402" y="281"/>
                  <a:pt x="420" y="287"/>
                </a:cubicBezTo>
              </a:path>
            </a:pathLst>
          </a:custGeom>
          <a:noFill/>
          <a:ln w="158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7021" name="AutoShape 29"/>
          <p:cNvSpPr>
            <a:spLocks noChangeArrowheads="1"/>
          </p:cNvSpPr>
          <p:nvPr/>
        </p:nvSpPr>
        <p:spPr bwMode="auto">
          <a:xfrm rot="5400000">
            <a:off x="1943100" y="3924300"/>
            <a:ext cx="228600" cy="152400"/>
          </a:xfrm>
          <a:prstGeom prst="homePlate">
            <a:avLst>
              <a:gd name="adj" fmla="val 100000"/>
            </a:avLst>
          </a:prstGeom>
          <a:solidFill>
            <a:srgbClr val="99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Snap ITC" pitchFamily="82" charset="0"/>
            </a:endParaRPr>
          </a:p>
        </p:txBody>
      </p:sp>
      <p:sp>
        <p:nvSpPr>
          <p:cNvPr id="597022" name="Oval 30"/>
          <p:cNvSpPr>
            <a:spLocks noChangeArrowheads="1"/>
          </p:cNvSpPr>
          <p:nvPr/>
        </p:nvSpPr>
        <p:spPr bwMode="auto">
          <a:xfrm>
            <a:off x="1752600" y="3429000"/>
            <a:ext cx="609600" cy="457200"/>
          </a:xfrm>
          <a:prstGeom prst="ellipse">
            <a:avLst/>
          </a:prstGeom>
          <a:gradFill rotWithShape="1">
            <a:gsLst>
              <a:gs pos="0">
                <a:srgbClr val="990000"/>
              </a:gs>
              <a:gs pos="100000">
                <a:srgbClr val="470000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Snap ITC" pitchFamily="82" charset="0"/>
            </a:endParaRPr>
          </a:p>
        </p:txBody>
      </p:sp>
      <p:sp>
        <p:nvSpPr>
          <p:cNvPr id="597023" name="AutoShape 31"/>
          <p:cNvSpPr>
            <a:spLocks noChangeArrowheads="1"/>
          </p:cNvSpPr>
          <p:nvPr/>
        </p:nvSpPr>
        <p:spPr bwMode="auto">
          <a:xfrm>
            <a:off x="1981200" y="2743200"/>
            <a:ext cx="76200" cy="762000"/>
          </a:xfrm>
          <a:prstGeom prst="cube">
            <a:avLst>
              <a:gd name="adj" fmla="val 25000"/>
            </a:avLst>
          </a:prstGeom>
          <a:solidFill>
            <a:srgbClr val="99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Snap ITC" pitchFamily="82" charset="0"/>
            </a:endParaRPr>
          </a:p>
        </p:txBody>
      </p:sp>
      <p:sp>
        <p:nvSpPr>
          <p:cNvPr id="597024" name="AutoShape 32"/>
          <p:cNvSpPr>
            <a:spLocks noChangeArrowheads="1"/>
          </p:cNvSpPr>
          <p:nvPr/>
        </p:nvSpPr>
        <p:spPr bwMode="auto">
          <a:xfrm flipH="1">
            <a:off x="-914400" y="2743200"/>
            <a:ext cx="2895600" cy="76200"/>
          </a:xfrm>
          <a:prstGeom prst="cube">
            <a:avLst>
              <a:gd name="adj" fmla="val 25000"/>
            </a:avLst>
          </a:prstGeom>
          <a:solidFill>
            <a:srgbClr val="99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Snap ITC" pitchFamily="82" charset="0"/>
            </a:endParaRPr>
          </a:p>
        </p:txBody>
      </p:sp>
      <p:sp>
        <p:nvSpPr>
          <p:cNvPr id="597025" name="Rectangle 33"/>
          <p:cNvSpPr>
            <a:spLocks noChangeArrowheads="1"/>
          </p:cNvSpPr>
          <p:nvPr/>
        </p:nvSpPr>
        <p:spPr bwMode="auto">
          <a:xfrm>
            <a:off x="76200" y="381000"/>
            <a:ext cx="4191000" cy="868363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000" b="1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0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0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0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0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Distance to</a:t>
            </a:r>
            <a:r>
              <a:rPr lang="en-US" alt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 </a:t>
            </a:r>
            <a:br>
              <a:rPr lang="en-US" alt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</a:br>
            <a:r>
              <a:rPr lang="en-US" alt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Epicenter</a:t>
            </a:r>
          </a:p>
        </p:txBody>
      </p:sp>
      <p:sp>
        <p:nvSpPr>
          <p:cNvPr id="597026" name="Rectangle 34"/>
          <p:cNvSpPr>
            <a:spLocks noChangeArrowheads="1"/>
          </p:cNvSpPr>
          <p:nvPr/>
        </p:nvSpPr>
        <p:spPr bwMode="auto">
          <a:xfrm>
            <a:off x="7010400" y="16002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b="1">
                <a:solidFill>
                  <a:schemeClr val="bg1"/>
                </a:solidFill>
              </a:rPr>
              <a:t>S-Waves</a:t>
            </a:r>
          </a:p>
        </p:txBody>
      </p:sp>
      <p:sp>
        <p:nvSpPr>
          <p:cNvPr id="37923" name="Rectangle 35"/>
          <p:cNvSpPr>
            <a:spLocks noChangeArrowheads="1"/>
          </p:cNvSpPr>
          <p:nvPr/>
        </p:nvSpPr>
        <p:spPr bwMode="auto">
          <a:xfrm>
            <a:off x="7010400" y="27432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</a:rPr>
              <a:t>Seismic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</a:rPr>
              <a:t>Station</a:t>
            </a:r>
          </a:p>
        </p:txBody>
      </p:sp>
    </p:spTree>
    <p:extLst>
      <p:ext uri="{BB962C8B-B14F-4D97-AF65-F5344CB8AC3E}">
        <p14:creationId xmlns:p14="http://schemas.microsoft.com/office/powerpoint/2010/main" val="11051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500" fill="hold"/>
                                        <p:tgtEl>
                                          <p:spTgt spid="597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97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96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18000" fill="hold"/>
                                        <p:tgtEl>
                                          <p:spTgt spid="596999"/>
                                        </p:tgtEl>
                                      </p:cBhvr>
                                      <p:by x="1300000" y="130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6" presetClass="emph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17" dur="35000" fill="hold"/>
                                        <p:tgtEl>
                                          <p:spTgt spid="597000"/>
                                        </p:tgtEl>
                                      </p:cBhvr>
                                      <p:by x="1300000" y="1300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3.33333E-6 3.17919E-6 C -0.00886 0.00069 -0.01754 0.00092 -0.02639 0.00185 C -0.02882 0.00208 -0.0316 0.00138 -0.03334 0.0037 C -0.03438 0.00508 -0.03056 0.00531 -0.02917 0.00555 C -0.01025 0.00716 0.02777 0.00925 0.02777 0.00948 C 0.00625 0.0104 -0.01146 0.01294 -0.03195 0.01849 C -0.00747 0.01942 0.00902 0.0215 0.03333 0.02659 C 0.03524 0.02705 0.03802 0.02335 0.03611 0.02404 C 0.03333 0.0252 0.03073 0.02774 0.02777 0.02774 C 0.00555 0.02844 -0.01667 0.0289 -0.03889 0.02959 C -0.0165 0.03953 0.00868 0.02451 0.02916 0.04254 C 0.01111 0.04393 -0.00695 0.0437 -0.025 0.04624 C -0.05504 0.05063 -0.02066 0.04994 -0.0375 0.04994 " pathEditMode="relative" rAng="0" ptsTypes="fffffffffffff">
                                      <p:cBhvr>
                                        <p:cTn id="19" dur="2000" fill="hold"/>
                                        <p:tgtEl>
                                          <p:spTgt spid="597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1" y="252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3.33333E-6 1.84971E-6 C -0.00885 0.00069 -0.01753 0.00092 -0.02639 0.00185 C -0.02882 0.00208 -0.03159 0.00139 -0.03333 0.0037 C -0.03437 0.00508 -0.03055 0.00532 -0.02916 0.00555 C -0.01024 0.00717 0.02778 0.00925 0.02778 0.00948 C 0.00625 0.0104 -0.01145 0.01295 -0.03194 0.0185 C -0.00746 0.01942 0.00955 0.0148 0.03386 0.01988 C 0.03577 0.02034 0.03802 0.02335 0.03611 0.02404 C 0.03334 0.0252 0.03073 0.02774 0.02778 0.02774 C 0.00556 0.02844 -0.01666 0.0289 -0.03889 0.02959 C -0.01649 0.03954 0.00868 0.02451 0.02917 0.04254 C 0.01111 0.04393 -0.00694 0.0437 -0.025 0.04624 C -0.05503 0.05063 -0.02066 0.04994 -0.0375 0.04994 " pathEditMode="relative" rAng="0" ptsTypes="fffffffffffff">
                                      <p:cBhvr>
                                        <p:cTn id="21" dur="2000" fill="hold"/>
                                        <p:tgtEl>
                                          <p:spTgt spid="597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1" y="252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300"/>
                                        <p:tgtEl>
                                          <p:spTgt spid="597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1.66667E-6 1.04046E-6 L 0.00104 0.08324 " pathEditMode="relative" rAng="0" ptsTypes="AA">
                                      <p:cBhvr>
                                        <p:cTn id="26" dur="1300" fill="hold"/>
                                        <p:tgtEl>
                                          <p:spTgt spid="5970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4162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2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97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2" presetClass="emph" presetSubtype="0" repeatCount="300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" fill="hold"/>
                                        <p:tgtEl>
                                          <p:spTgt spid="5970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  <p:animClr clrSpc="rgb" dir="cw">
                                      <p:cBhvr>
                                        <p:cTn id="32" dur="50" fill="hold"/>
                                        <p:tgtEl>
                                          <p:spTgt spid="5970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  <p:set>
                                      <p:cBhvr>
                                        <p:cTn id="33" dur="50" fill="hold"/>
                                        <p:tgtEl>
                                          <p:spTgt spid="5970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" fill="hold"/>
                                        <p:tgtEl>
                                          <p:spTgt spid="5970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5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970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970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970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970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2000"/>
                                        <p:tgtEl>
                                          <p:spTgt spid="597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97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97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5970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7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5970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7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3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5970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7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5970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7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5970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7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5970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7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5970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7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8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97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8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97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8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597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8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97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8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97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8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97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0" presetClass="path" presetSubtype="0" accel="50000" decel="50000" fill="hold" grpId="1" nodeType="withEffect">
                                  <p:stCondLst>
                                    <p:cond delay="11500"/>
                                  </p:stCondLst>
                                  <p:childTnLst>
                                    <p:animMotion origin="layout" path="M 3.33333E-6 3.17919E-6 C -0.00886 0.00069 -0.01754 0.00092 -0.02639 0.00185 C -0.02882 0.00208 -0.0316 0.00138 -0.03334 0.0037 C -0.03438 0.00508 -0.03056 0.00531 -0.02917 0.00555 C -0.01025 0.00716 0.02777 0.00925 0.02777 0.00948 C 0.00625 0.0104 -0.01146 0.01294 -0.03195 0.01849 C -0.00747 0.01942 0.00902 0.0215 0.03333 0.02659 C 0.03524 0.02705 0.03802 0.02335 0.03611 0.02404 C 0.03333 0.0252 0.03073 0.02774 0.02777 0.02774 C 0.00555 0.02844 -0.01667 0.0289 -0.03889 0.02959 C -0.0165 0.03953 0.00868 0.02451 0.02916 0.04254 C 0.01111 0.04393 -0.00695 0.0437 -0.025 0.04624 C -0.05504 0.05063 -0.02066 0.04994 -0.0375 0.04994 " pathEditMode="relative" rAng="0" ptsTypes="fffffffffffff">
                                      <p:cBhvr>
                                        <p:cTn id="89" dur="2000" fill="hold"/>
                                        <p:tgtEl>
                                          <p:spTgt spid="597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1" y="2520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0" presetClass="path" presetSubtype="0" accel="50000" decel="50000" fill="hold" grpId="1" nodeType="withEffect">
                                  <p:stCondLst>
                                    <p:cond delay="11500"/>
                                  </p:stCondLst>
                                  <p:childTnLst>
                                    <p:animMotion origin="layout" path="M -3.33333E-6 1.84971E-6 C -0.00885 0.00069 -0.01753 0.00092 -0.02639 0.00185 C -0.02882 0.00208 -0.03159 0.00139 -0.03333 0.0037 C -0.03437 0.00508 -0.03055 0.00532 -0.02916 0.00555 C -0.01024 0.00717 0.02778 0.00925 0.02778 0.00948 C 0.00625 0.0104 -0.01145 0.01295 -0.03194 0.0185 C -0.00746 0.01942 0.00955 0.0148 0.03386 0.01988 C 0.03577 0.02034 0.03802 0.02335 0.03611 0.02404 C 0.03334 0.0252 0.03073 0.02774 0.02778 0.02774 C 0.00556 0.02844 -0.01666 0.0289 -0.03889 0.02959 C -0.01649 0.03954 0.00868 0.02451 0.02917 0.04254 C 0.01111 0.04393 -0.00694 0.0437 -0.025 0.04624 C -0.05503 0.05063 -0.02066 0.04994 -0.0375 0.04994 " pathEditMode="relative" rAng="0" ptsTypes="fffffffffffff">
                                      <p:cBhvr>
                                        <p:cTn id="91" dur="2000" fill="hold"/>
                                        <p:tgtEl>
                                          <p:spTgt spid="597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1" y="2520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1300"/>
                                        <p:tgtEl>
                                          <p:spTgt spid="597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1" nodeType="with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597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0" presetClass="path" presetSubtype="0" accel="50000" decel="50000" fill="hold" grpId="2" nodeType="withEffect">
                                  <p:stCondLst>
                                    <p:cond delay="11500"/>
                                  </p:stCondLst>
                                  <p:childTnLst>
                                    <p:animMotion origin="layout" path="M -1.66667E-6 1.04046E-6 L 0.00104 0.08324 " pathEditMode="relative" rAng="0" ptsTypes="AA">
                                      <p:cBhvr>
                                        <p:cTn id="99" dur="1300" fill="hold"/>
                                        <p:tgtEl>
                                          <p:spTgt spid="597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4162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3" nodeType="with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597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13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597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13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597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2" presetClass="emph" presetSubtype="0" repeatCount="3000" fill="hold" nodeType="withEffect">
                                  <p:stCondLst>
                                    <p:cond delay="10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50" fill="hold"/>
                                        <p:tgtEl>
                                          <p:spTgt spid="5970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  <p:animClr clrSpc="rgb" dir="cw">
                                      <p:cBhvr>
                                        <p:cTn id="111" dur="50" fill="hold"/>
                                        <p:tgtEl>
                                          <p:spTgt spid="5970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  <p:set>
                                      <p:cBhvr>
                                        <p:cTn id="112" dur="50" fill="hold"/>
                                        <p:tgtEl>
                                          <p:spTgt spid="5970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50" fill="hold"/>
                                        <p:tgtEl>
                                          <p:spTgt spid="5970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4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5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970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6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970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970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8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970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2000"/>
                                        <p:tgtEl>
                                          <p:spTgt spid="5970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7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2000"/>
                                        <p:tgtEl>
                                          <p:spTgt spid="5969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6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2000"/>
                                        <p:tgtEl>
                                          <p:spTgt spid="5970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7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6999" grpId="0" animBg="1"/>
      <p:bldP spid="596999" grpId="1" animBg="1"/>
      <p:bldP spid="596999" grpId="2" animBg="1"/>
      <p:bldP spid="597000" grpId="0" animBg="1"/>
      <p:bldP spid="597000" grpId="1" animBg="1"/>
      <p:bldP spid="597000" grpId="2" animBg="1"/>
      <p:bldP spid="597002" grpId="0" animBg="1"/>
      <p:bldP spid="597006" grpId="0" animBg="1"/>
      <p:bldP spid="597007" grpId="0" animBg="1"/>
      <p:bldP spid="597011" grpId="0" animBg="1"/>
      <p:bldP spid="597011" grpId="1" animBg="1"/>
      <p:bldP spid="597012" grpId="0" animBg="1"/>
      <p:bldP spid="597012" grpId="1" animBg="1"/>
      <p:bldP spid="597013" grpId="0" animBg="1"/>
      <p:bldP spid="597013" grpId="1" animBg="1"/>
      <p:bldP spid="597013" grpId="2" animBg="1"/>
      <p:bldP spid="597013" grpId="3" animBg="1"/>
      <p:bldP spid="597014" grpId="0" animBg="1"/>
      <p:bldP spid="597015" grpId="0" animBg="1"/>
      <p:bldP spid="597016" grpId="0" animBg="1"/>
      <p:bldP spid="597017" grpId="0" animBg="1"/>
      <p:bldP spid="597018" grpId="0" animBg="1"/>
      <p:bldP spid="597018" grpId="1" animBg="1"/>
      <p:bldP spid="597019" grpId="0" animBg="1"/>
      <p:bldP spid="597019" grpId="1" animBg="1"/>
      <p:bldP spid="597020" grpId="0" animBg="1"/>
      <p:bldP spid="597020" grpId="1" animBg="1"/>
      <p:bldP spid="597020" grpId="2" animBg="1"/>
      <p:bldP spid="597020" grpId="3" animBg="1"/>
      <p:bldP spid="597021" grpId="0" animBg="1"/>
      <p:bldP spid="597022" grpId="0" animBg="1"/>
      <p:bldP spid="597023" grpId="0" animBg="1"/>
      <p:bldP spid="59702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530</Words>
  <Application>Microsoft Office PowerPoint</Application>
  <PresentationFormat>On-screen Show (4:3)</PresentationFormat>
  <Paragraphs>131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Daily Routine</vt:lpstr>
      <vt:lpstr>Bellwork</vt:lpstr>
      <vt:lpstr>Earth Science Announcements</vt:lpstr>
      <vt:lpstr>How to find the epicenter</vt:lpstr>
      <vt:lpstr>Richter Moment of Magnitude Scale</vt:lpstr>
      <vt:lpstr>Richter Moment of Magnitude Scale</vt:lpstr>
      <vt:lpstr>What is the usefulness of a seismogram?</vt:lpstr>
      <vt:lpstr>Distance To Earthquake Epicenter</vt:lpstr>
      <vt:lpstr>PowerPoint Presentation</vt:lpstr>
      <vt:lpstr>PowerPoint Presentation</vt:lpstr>
      <vt:lpstr>Let’s practice</vt:lpstr>
      <vt:lpstr>Math work</vt:lpstr>
      <vt:lpstr>Let’s practice</vt:lpstr>
      <vt:lpstr>Math work</vt:lpstr>
      <vt:lpstr>Let’s practice</vt:lpstr>
      <vt:lpstr>Math work</vt:lpstr>
      <vt:lpstr>PowerPoint Presentation</vt:lpstr>
      <vt:lpstr>PowerPoint Presentation</vt:lpstr>
      <vt:lpstr>PowerPoint Presentation</vt:lpstr>
      <vt:lpstr>Daily Routine</vt:lpstr>
      <vt:lpstr>Bellwork</vt:lpstr>
      <vt:lpstr>Earth Science Announcements</vt:lpstr>
      <vt:lpstr>How to find the epicenter</vt:lpstr>
    </vt:vector>
  </TitlesOfParts>
  <Company>RJUHSD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Routine</dc:title>
  <dc:creator>Hamilton, Grant</dc:creator>
  <cp:lastModifiedBy>Hamilton, Grant</cp:lastModifiedBy>
  <cp:revision>6</cp:revision>
  <dcterms:created xsi:type="dcterms:W3CDTF">2014-10-06T14:37:38Z</dcterms:created>
  <dcterms:modified xsi:type="dcterms:W3CDTF">2014-10-07T20:05:48Z</dcterms:modified>
</cp:coreProperties>
</file>