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7" r:id="rId12"/>
    <p:sldId id="298" r:id="rId13"/>
    <p:sldId id="299" r:id="rId14"/>
    <p:sldId id="275" r:id="rId15"/>
    <p:sldId id="276" r:id="rId16"/>
    <p:sldId id="277" r:id="rId17"/>
    <p:sldId id="27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300" r:id="rId26"/>
    <p:sldId id="301" r:id="rId27"/>
    <p:sldId id="302" r:id="rId28"/>
    <p:sldId id="303" r:id="rId29"/>
    <p:sldId id="306" r:id="rId30"/>
    <p:sldId id="307" r:id="rId31"/>
    <p:sldId id="308" r:id="rId32"/>
    <p:sldId id="316" r:id="rId33"/>
    <p:sldId id="317" r:id="rId34"/>
    <p:sldId id="309" r:id="rId35"/>
    <p:sldId id="318" r:id="rId36"/>
    <p:sldId id="319" r:id="rId37"/>
    <p:sldId id="321" r:id="rId38"/>
    <p:sldId id="320" r:id="rId39"/>
    <p:sldId id="304" r:id="rId40"/>
    <p:sldId id="305" r:id="rId41"/>
    <p:sldId id="310" r:id="rId42"/>
    <p:sldId id="311" r:id="rId43"/>
    <p:sldId id="312" r:id="rId44"/>
    <p:sldId id="313" r:id="rId45"/>
    <p:sldId id="314" r:id="rId46"/>
    <p:sldId id="315" r:id="rId47"/>
    <p:sldId id="32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8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7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0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3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1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3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7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3C53-F948-4C75-8E68-583241036DC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85C2-F2E6-407C-B603-5830F19B8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4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water%20molecule&amp;source=images&amp;cd=&amp;cad=rja&amp;docid=dDemsid7lA1g8M&amp;tbnid=Z37hN9d8SmUaUM:&amp;ved=0CAUQjRw&amp;url=http://faculty.clintoncc.suny.edu/faculty/michael.gregory/files/bio%20101/bio%20101%20lectures/chemistry/chemistr.htm&amp;ei=CucsUtOnH6GGiQKq_YDgBA&amp;psig=AFQjCNEp81LLIC--yKiPosbfBZkiACuuDQ&amp;ust=137876026455062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water%20molecule&amp;source=images&amp;cd=&amp;cad=rja&amp;docid=DNcxD6lna43-MM&amp;tbnid=qXVUWm8n7qx9pM:&amp;ved=0CAUQjRw&amp;url=http://beyondpenguins.ehe.osu.edu/teaching-about-snowflakes-a-flurry-of-ideas-for-science-and-math-integration&amp;ei=h-gsUu2fMYKOigLY1YCABg&amp;psig=AFQjCNEp81LLIC--yKiPosbfBZkiACuuDQ&amp;ust=137876026455062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water%20molecule&amp;source=images&amp;cd=&amp;cad=rja&amp;docid=73ZG0LPJ0RDKfM&amp;tbnid=t681c0HZIz3hOM:&amp;ved=0CAUQjRw&amp;url=https://www.boundless.com/biology/properties-of-water/the-chemistry-of-water/introduction-to-chemistry-of-water/&amp;ei=JfEsUsa6A8GLjAKltoDIDA&amp;psig=AFQjCNEp81LLIC--yKiPosbfBZkiACuuDQ&amp;ust=1378760264550625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water%20molecule&amp;source=images&amp;cd=&amp;cad=rja&amp;docid=-fY7F1QmEqSFYM&amp;tbnid=_71nbYLJAl8ZRM:&amp;ved=0CAUQjRw&amp;url=http://www.saburchill.com/IBbiology/chapters01/006.html&amp;ei=kfEsUtvSH6qfiQLqn4GwDw&amp;psig=AFQjCNEp81LLIC--yKiPosbfBZkiACuuDQ&amp;ust=137876026455062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water%20molecule&amp;source=images&amp;cd=&amp;cad=rja&amp;docid=D3TackGOzeNYaM&amp;tbnid=kyezbSzgxyTKjM:&amp;ved=0CAUQjRw&amp;url=http://beyondpenguins.ehe.osu.edu/issue/water-ice-and-snow/growing-floaters-and-shrinking-sinkers&amp;ei=uPEsUszdCOamiQKvt4HYCA&amp;psig=AFQjCNEp81LLIC--yKiPosbfBZkiACuuDQ&amp;ust=137876026455062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water%20molecule&amp;source=images&amp;cd=&amp;cad=rja&amp;docid=dDemsid7lA1g8M&amp;tbnid=Z37hN9d8SmUaUM:&amp;ved=0CAUQjRw&amp;url=http://faculty.clintoncc.suny.edu/faculty/michael.gregory/files/bio%20101/bio%20101%20lectures/chemistry/chemistr.htm&amp;ei=CucsUtOnH6GGiQKq_YDgBA&amp;psig=AFQjCNEp81LLIC--yKiPosbfBZkiACuuDQ&amp;ust=137876026455062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water%20molecule&amp;source=images&amp;cd=&amp;cad=rja&amp;docid=DNcxD6lna43-MM&amp;tbnid=qXVUWm8n7qx9pM:&amp;ved=0CAUQjRw&amp;url=http://beyondpenguins.ehe.osu.edu/teaching-about-snowflakes-a-flurry-of-ideas-for-science-and-math-integration&amp;ei=h-gsUu2fMYKOigLY1YCABg&amp;psig=AFQjCNEp81LLIC--yKiPosbfBZkiACuuDQ&amp;ust=137876026455062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water%20molecule&amp;source=images&amp;cd=&amp;cad=rja&amp;docid=73ZG0LPJ0RDKfM&amp;tbnid=t681c0HZIz3hOM:&amp;ved=0CAUQjRw&amp;url=https://www.boundless.com/biology/properties-of-water/the-chemistry-of-water/introduction-to-chemistry-of-water/&amp;ei=JfEsUsa6A8GLjAKltoDIDA&amp;psig=AFQjCNEp81LLIC--yKiPosbfBZkiACuuDQ&amp;ust=1378760264550625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water%20molecule&amp;source=images&amp;cd=&amp;cad=rja&amp;docid=-fY7F1QmEqSFYM&amp;tbnid=_71nbYLJAl8ZRM:&amp;ved=0CAUQjRw&amp;url=http://www.saburchill.com/IBbiology/chapters01/006.html&amp;ei=kfEsUtvSH6qfiQLqn4GwDw&amp;psig=AFQjCNEp81LLIC--yKiPosbfBZkiACuuDQ&amp;ust=137876026455062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water%20molecule&amp;source=images&amp;cd=&amp;cad=rja&amp;docid=D3TackGOzeNYaM&amp;tbnid=kyezbSzgxyTKjM:&amp;ved=0CAUQjRw&amp;url=http://beyondpenguins.ehe.osu.edu/issue/water-ice-and-snow/growing-floaters-and-shrinking-sinkers&amp;ei=uPEsUszdCOamiQKvt4HYCA&amp;psig=AFQjCNEp81LLIC--yKiPosbfBZkiACuuDQ&amp;ust=1378760264550625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jpeg"/><Relationship Id="rId7" Type="http://schemas.openxmlformats.org/officeDocument/2006/relationships/hyperlink" Target="http://www.google.com/url?sa=i&amp;rct=j&amp;q=water%20molecule&amp;source=images&amp;cd=&amp;cad=rja&amp;docid=U6p0Wv36Y-O46M&amp;tbnid=ek10MY1FyEBKeM:&amp;ved=0CAUQjRw&amp;url=http://www.all-water.org/Chemistry.html&amp;ei=zOUsUsqbEsPMiQKbh4CwCw&amp;psig=AFQjCNEp81LLIC--yKiPosbfBZkiACuuDQ&amp;ust=1378760264550625" TargetMode="External"/><Relationship Id="rId2" Type="http://schemas.openxmlformats.org/officeDocument/2006/relationships/hyperlink" Target="http://www.google.com/url?sa=i&amp;rct=j&amp;q=surface+tension&amp;source=images&amp;cd=&amp;cad=rja&amp;docid=yQCO_B5w6Wux5M&amp;tbnid=bBKzSTvToKlFIM:&amp;ved=0CAUQjRw&amp;url=http://defneapul-cive1170.wikispaces.com/Links+and+Study+Aids&amp;ei=kOQsUuXAKqLJigKFk4D4CQ&amp;bvm=bv.51773540,d.cGE&amp;psig=AFQjCNH1C5351ZRag_tCuCXFAr_gIl6Vfw&amp;ust=137876020302565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/url?sa=i&amp;rct=j&amp;q=water%20molecule&amp;source=images&amp;cd=&amp;cad=rja&amp;docid=CnFZELF1OXLaZM&amp;tbnid=Q7lopDUrOZQmoM:&amp;ved=0CAUQjRw&amp;url=http://alevelnotes.com/?id=135&amp;ei=K-UsUufeHoOKjAKr14BI&amp;psig=AFQjCNEp81LLIC--yKiPosbfBZkiACuuDQ&amp;ust=1378760264550625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surface+tension&amp;source=images&amp;cd=&amp;cad=rja&amp;docid=uxA-CgdIlmQVNM&amp;tbnid=Z1tK75TNZoHe-M:&amp;ved=0CAUQjRw&amp;url=http://en.wikipedia.org/wiki/Surface_tension&amp;ei=quQsUqbENMH-iwLa0YA4&amp;bvm=bv.51773540,d.cGE&amp;psig=AFQjCNH1C5351ZRag_tCuCXFAr_gIl6Vfw&amp;ust=137876020302565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specific%20heat&amp;source=images&amp;cd=&amp;cad=rja&amp;docid=s-KXdVeBxDy2KM&amp;tbnid=qC_3iIyRZ5e1oM:&amp;ved=0CAUQjRw&amp;url=http://ga.water.usgs.gov/edu/heat-capacity.html&amp;ei=uPMsUq2iAcn8igL7hIFg&amp;psig=AFQjCNEqxFy-Kv605YtkEhM0HzW2KXRnwQ&amp;ust=1378764075355590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specific%20heat&amp;source=images&amp;cd=&amp;cad=rja&amp;docid=s-KXdVeBxDy2KM&amp;tbnid=qC_3iIyRZ5e1oM:&amp;ved=0CAUQjRw&amp;url=http://ga.water.usgs.gov/edu/heat-capacity.html&amp;ei=uPMsUq2iAcn8igL7hIFg&amp;psig=AFQjCNEqxFy-Kv605YtkEhM0HzW2KXRnwQ&amp;ust=137876407535559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specific%20heat&amp;source=images&amp;cd=&amp;cad=rja&amp;docid=s-KXdVeBxDy2KM&amp;tbnid=qC_3iIyRZ5e1oM:&amp;ved=0CAUQjRw&amp;url=http://ga.water.usgs.gov/edu/heat-capacity.html&amp;ei=uPMsUq2iAcn8igL7hIFg&amp;psig=AFQjCNEqxFy-Kv605YtkEhM0HzW2KXRnwQ&amp;ust=1378764075355590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url?sa=i&amp;source=images&amp;cd=&amp;cad=rja&amp;docid=4zQk-6-zy4Si-M&amp;tbnid=C2uYddh3JudsjM:&amp;ved=0CAgQjRwwAA&amp;url=http://www.uwplatt.edu/chemep/chem/chemscape/labdocs/catofp/measurea/volume/gradcyl/gradcyl.htm&amp;ei=b_UsUp-bLMLTiwL14oGoCA&amp;psig=AFQjCNG-1OXhNomTevEQI3eFnHDL8a3Fnw&amp;ust=1378764527762143" TargetMode="Externa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dissolved+between+water+molecules&amp;source=images&amp;cd=&amp;cad=rja&amp;docid=eYeo72vDZLrfEM&amp;tbnid=Jj3hU0QGvrM82M:&amp;ved=0CAUQjRw&amp;url=http://www.biology.arizona.edu/biochemistry/tutorials/chemistry/page3.html&amp;ei=-iMtUqe9Icj3iwLrzIDoCA&amp;bvm=bv.51773540,d.cGE&amp;psig=AFQjCNGfzCOUCLxgV0yggrTEQuwRLzwsAg&amp;ust=137877642743949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url?sa=i&amp;rct=j&amp;q=dissolved+between+water+molecules&amp;source=images&amp;cd=&amp;docid=Y-PLPhwZ67JedM&amp;tbnid=Xvtp4jG_FBMTtM:&amp;ved=0CAUQjRw&amp;url=http://educationforums.cet.ac.il/forums/ShowFiles.asp?sFileType=3&amp;FID=27261&amp;ei=LyQtUqKFAumuiAKnrIDwDA&amp;bvm=bv.51773540,d.cGE&amp;psig=AFQjCNGfzCOUCLxgV0yggrTEQuwRLzwsAg&amp;ust=137877642743949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blood%20plasma&amp;source=images&amp;cd=&amp;cad=rja&amp;docid=Jny28yvGzYh3wM&amp;tbnid=e1sE2sbb_dhFgM:&amp;ved=0CAUQjRw&amp;url=http://thearrowsoftruth.com/tag/blood-plasma/&amp;ei=TyctUqGVAYLfiALm2IH4BA&amp;bvm=bv.51773540,d.cGE&amp;psig=AFQjCNEbI6yWE5oW68j_m6i6STPD7uK4pA&amp;ust=1378777224963380" TargetMode="Externa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oogle.com/url?sa=i&amp;source=images&amp;cd=&amp;cad=rja&amp;docid=6e1TcknnQIyy9M&amp;tbnid=Ly-LGfiNJtJ7aM:&amp;ved=0CAgQjRwwAA&amp;url=http://www.edu.pe.ca/gulfshore/Archives/ACIDSBAS/scipage.htm&amp;ei=ItMvUq3WD6vpiwLF0IHIAg&amp;psig=AFQjCNHdV782PZUsBwxPqY9jU_DBKcqkRA&amp;ust=137895235429767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gif"/><Relationship Id="rId4" Type="http://schemas.openxmlformats.org/officeDocument/2006/relationships/hyperlink" Target="http://www.google.com/url?sa=i&amp;rct=j&amp;q=ph+scale&amp;source=images&amp;cd=&amp;cad=rja&amp;docid=IRn2Y5UREfFSmM&amp;tbnid=NeuHPZl2_EnW6M:&amp;ved=0CAUQjRw&amp;url=http://www.epa.gov/acidrain/education/site_students/phscale.html&amp;ei=lNMvUqXSN4HQiwKd2YGIAQ&amp;bvm=bv.52109249,d.cGE&amp;psig=AFQjCNF-X_CtF1uC3-pidQbCcyeg9ez-5A&amp;ust=1378952347028128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google.com/url?sa=i&amp;rct=j&amp;q=ph+scale&amp;source=images&amp;cd=&amp;cad=rja&amp;docid=IRn2Y5UREfFSmM&amp;tbnid=NeuHPZl2_EnW6M:&amp;ved=0CAUQjRw&amp;url=http://www.epa.gov/acidrain/education/site_students/phscale.html&amp;ei=lNMvUqXSN4HQiwKd2YGIAQ&amp;bvm=bv.52109249,d.cGE&amp;psig=AFQjCNF-X_CtF1uC3-pidQbCcyeg9ez-5A&amp;ust=1378952347028128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5581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or two answering the following questions:</a:t>
            </a:r>
          </a:p>
          <a:p>
            <a:pPr lvl="1"/>
            <a:r>
              <a:rPr lang="en-US" dirty="0" smtClean="0"/>
              <a:t>Was your hypothesis supported or not supported? Why or why not? Explain using your observations.</a:t>
            </a:r>
          </a:p>
          <a:p>
            <a:pPr lvl="1"/>
            <a:r>
              <a:rPr lang="en-US" dirty="0" smtClean="0"/>
              <a:t>Why do you think certain test had the aluminum sink while other tests had the aluminum float?</a:t>
            </a:r>
          </a:p>
          <a:p>
            <a:pPr lvl="1"/>
            <a:r>
              <a:rPr lang="en-US" dirty="0" smtClean="0"/>
              <a:t>What special property gives water the ability to sustain floating metals? Why is this important to real life situations?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is made up of two elements:</a:t>
            </a:r>
          </a:p>
          <a:p>
            <a:pPr lvl="1"/>
            <a:r>
              <a:rPr lang="en-US" dirty="0" smtClean="0"/>
              <a:t>Oxygen and Hydrogen (2)</a:t>
            </a:r>
          </a:p>
          <a:p>
            <a:r>
              <a:rPr lang="en-US" dirty="0" smtClean="0"/>
              <a:t>Water molecule holds atoms together with a covalent bond (sharing)</a:t>
            </a:r>
          </a:p>
          <a:p>
            <a:r>
              <a:rPr lang="en-US" dirty="0" smtClean="0"/>
              <a:t>Atoms don’t share evenly </a:t>
            </a:r>
          </a:p>
          <a:p>
            <a:r>
              <a:rPr lang="en-US" dirty="0" smtClean="0"/>
              <a:t>Hydrogen side is more positive</a:t>
            </a:r>
          </a:p>
          <a:p>
            <a:r>
              <a:rPr lang="en-US" dirty="0" smtClean="0"/>
              <a:t>Oxygen side is more negative</a:t>
            </a:r>
          </a:p>
          <a:p>
            <a:r>
              <a:rPr lang="en-US" dirty="0" smtClean="0"/>
              <a:t>Forms a polar molecule because of slight charge </a:t>
            </a:r>
            <a:endParaRPr lang="en-US" dirty="0"/>
          </a:p>
        </p:txBody>
      </p:sp>
      <p:pic>
        <p:nvPicPr>
          <p:cNvPr id="2050" name="Picture 2" descr="http://faculty.clintoncc.suny.edu/faculty/michael.gregory/files/bio%20101/bio%20101%20lectures/chemistry/water%20molecule%202.gif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2905125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eyondpenguins.ehe.osu.edu/files/2011/08/wa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03850"/>
            <a:ext cx="3048000" cy="31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Think of water molecule like a magnet</a:t>
            </a:r>
          </a:p>
          <a:p>
            <a:r>
              <a:rPr lang="en-US" dirty="0" smtClean="0"/>
              <a:t>The positive side has an attraction to the negative side of another molecule</a:t>
            </a:r>
          </a:p>
          <a:p>
            <a:r>
              <a:rPr lang="en-US" dirty="0" smtClean="0"/>
              <a:t>Attraction between water molecule forms a linked chain</a:t>
            </a:r>
          </a:p>
          <a:p>
            <a:r>
              <a:rPr lang="en-US" dirty="0" smtClean="0"/>
              <a:t>The attraction between the different slight atom charges forms a hydrogen bond</a:t>
            </a:r>
            <a:endParaRPr lang="en-US" dirty="0"/>
          </a:p>
        </p:txBody>
      </p:sp>
      <p:pic>
        <p:nvPicPr>
          <p:cNvPr id="3074" name="Picture 2" descr="http://figures.boundless.com/4ff32b98246b709a9cd78c35/full/el-hydrogen-bonds-in-water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38100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5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pic>
        <p:nvPicPr>
          <p:cNvPr id="4098" name="Picture 2" descr="http://www.saburchill.com/IBbiology/chapters01/images/11010328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648200" cy="2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eyondpenguins.ehe.osu.edu/files/2011/06/web_water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15" y="2667000"/>
            <a:ext cx="4876800" cy="384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9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1699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38237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Water: It’s Important to Life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a hydrogen bond 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Model and perform experiment pertaining to water properties</a:t>
            </a:r>
          </a:p>
          <a:p>
            <a:r>
              <a:rPr lang="en-US" dirty="0" smtClean="0"/>
              <a:t>Describe the difference between a solute and solvent in solution</a:t>
            </a:r>
          </a:p>
          <a:p>
            <a:r>
              <a:rPr lang="en-US" dirty="0" smtClean="0"/>
              <a:t>Describe the difference between acids and bases</a:t>
            </a:r>
          </a:p>
          <a:p>
            <a:r>
              <a:rPr lang="en-US" dirty="0" smtClean="0"/>
              <a:t>Measure the pH of different household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is made up of two elements:</a:t>
            </a:r>
          </a:p>
          <a:p>
            <a:pPr lvl="1"/>
            <a:r>
              <a:rPr lang="en-US" dirty="0" smtClean="0"/>
              <a:t>Oxygen and Hydrogen (2)</a:t>
            </a:r>
          </a:p>
          <a:p>
            <a:r>
              <a:rPr lang="en-US" dirty="0" smtClean="0"/>
              <a:t>Water molecule holds atoms together with a covalent bond (sharing)</a:t>
            </a:r>
          </a:p>
          <a:p>
            <a:r>
              <a:rPr lang="en-US" dirty="0" smtClean="0"/>
              <a:t>Atoms don’t share evenly </a:t>
            </a:r>
          </a:p>
          <a:p>
            <a:r>
              <a:rPr lang="en-US" dirty="0" smtClean="0"/>
              <a:t>Hydrogen side is more positive</a:t>
            </a:r>
          </a:p>
          <a:p>
            <a:r>
              <a:rPr lang="en-US" dirty="0" smtClean="0"/>
              <a:t>Oxygen side is more negative</a:t>
            </a:r>
          </a:p>
          <a:p>
            <a:r>
              <a:rPr lang="en-US" dirty="0" smtClean="0"/>
              <a:t>Forms a polar molecule because of slight charge </a:t>
            </a:r>
            <a:endParaRPr lang="en-US" dirty="0"/>
          </a:p>
        </p:txBody>
      </p:sp>
      <p:pic>
        <p:nvPicPr>
          <p:cNvPr id="2050" name="Picture 2" descr="http://faculty.clintoncc.suny.edu/faculty/michael.gregory/files/bio%20101/bio%20101%20lectures/chemistry/water%20molecule%202.gif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2905125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eyondpenguins.ehe.osu.edu/files/2011/08/wa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03850"/>
            <a:ext cx="3048000" cy="31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Think of water molecule like a magnet</a:t>
            </a:r>
          </a:p>
          <a:p>
            <a:r>
              <a:rPr lang="en-US" dirty="0" smtClean="0"/>
              <a:t>The positive side has an attraction to the negative side of another molecule</a:t>
            </a:r>
          </a:p>
          <a:p>
            <a:r>
              <a:rPr lang="en-US" dirty="0" smtClean="0"/>
              <a:t>Attraction between water molecule forms a linked chain</a:t>
            </a:r>
          </a:p>
          <a:p>
            <a:r>
              <a:rPr lang="en-US" dirty="0" smtClean="0"/>
              <a:t>The attraction between the different slight atom charges forms a hydrogen bond</a:t>
            </a:r>
            <a:endParaRPr lang="en-US" dirty="0"/>
          </a:p>
        </p:txBody>
      </p:sp>
      <p:pic>
        <p:nvPicPr>
          <p:cNvPr id="3074" name="Picture 2" descr="http://figures.boundless.com/4ff32b98246b709a9cd78c35/full/el-hydrogen-bonds-in-water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38100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7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410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water molecules connect to one another</a:t>
            </a:r>
            <a:endParaRPr lang="en-US" dirty="0"/>
          </a:p>
        </p:txBody>
      </p:sp>
      <p:pic>
        <p:nvPicPr>
          <p:cNvPr id="4098" name="Picture 2" descr="http://www.saburchill.com/IBbiology/chapters01/images/11010328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648200" cy="2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eyondpenguins.ehe.osu.edu/files/2011/06/web_water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15" y="2667000"/>
            <a:ext cx="4876800" cy="384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 water keep the metal floating in the demonstrations?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7975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 has a high surface tension</a:t>
            </a:r>
          </a:p>
          <a:p>
            <a:r>
              <a:rPr lang="en-US" dirty="0" smtClean="0"/>
              <a:t>Surface tension is how molecules contract to resist external forces</a:t>
            </a:r>
          </a:p>
          <a:p>
            <a:r>
              <a:rPr lang="en-US" dirty="0" smtClean="0"/>
              <a:t>Best with thing with greater surface area</a:t>
            </a:r>
          </a:p>
          <a:p>
            <a:r>
              <a:rPr lang="en-US" dirty="0" smtClean="0"/>
              <a:t>Water’s surface tension occurs due hydrogen bonding</a:t>
            </a:r>
            <a:endParaRPr lang="en-US" dirty="0"/>
          </a:p>
        </p:txBody>
      </p:sp>
      <p:pic>
        <p:nvPicPr>
          <p:cNvPr id="1026" name="Picture 2" descr="http://defneapul-cive1170.wikispaces.com/file/view/96-junephoto45-SurfaceTension.jpg/32816533/96-junephoto45-SurfaceTension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a/a8/Surface_tension_March_2009-3.jpg/220px-Surface_tension_March_2009-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971800"/>
            <a:ext cx="20955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eg;base64,/9j/4AAQSkZJRgABAQAAAQABAAD/2wCEAAkGBhASEBUUExQVFRQUFRUUFxcVFBUUFRUUFxcVFRYUFBcXHCYeFxkjGRUUHy8gIycpLC0sFR4xNTArNSYrLCkBCQoKDgwOGg8PGiwkHyQsLC0pKiwpKSwsLCosLC8vKiwpLCksLCwsLCksLCwsLCwsLCwsLCwsLCwqLCwsKSwpLP/AABEIALoBDwMBIgACEQEDEQH/xAAcAAEAAgMBAQEAAAAAAAAAAAAABAUBAwYCBwj/xABFEAACAQIEAgYGCAIKAQUBAAABAgMAEQQSITEFEwYiQVFhcSMyQlKBkQcUM3KCkqGxYrIVFkNTc6LB0eHwozRjg7PCJP/EABoBAQADAQEBAAAAAAAAAAAAAAABAgMEBQb/xAApEQACAgICAgECBgMAAAAAAAAAAQIRAxIEITFBYRMiBTJRgbHwFEJx/9oADAMBAAIRAxEAPwD7jSlKAUpSgFKUoDBrhk4xKpVhM/1jNOcRE4Zo4Y1SUqTEouqKyxBWXVw27Zr118/Eo09a9r2vYkX7tNb3086wMZI3qRG3e5EY+WrfNRVVJS8EtNeTmY+l2LIS+HHMkWRlis+aMwl2lhkPa+XkhWAsWluLi14rdNsTcheTIAxAkVHRHblwOsADSXDsZXGmY+jPUJuB1L4KRnzskObIY7nO/UJuy620JAvprYdwrzgcE8ClY4o7E3OV2BJsBc5lNzYKBc6BQNgKsQReA8XxEsrLKqhSHZMqOpUJPJEAxZiGJVVbQDc7ixq/qIvEBezI6nsBW4Pky3W/he9bMNi1e9t1NiDoQd6rsrr2TTqzfSlKsQKUpQClKUApSlAKUpQClKUApSlAKUpQClKUApSlAKUpQClKUApSlAL1DmxTMxSK1x6znVU7bW9p7W07L3PYDF49JLlCQ6yG5tYHqi1yQxA7QN+3wrZwHDypABLbPdiQLWFze2ml9z279tZ7vfWv3La/bdkX+qcJnWZizOtjrkuSNbkhQbX1yjT9qtZ8ZGlszAX2BOp8hufhUfmvMeocsfvi2Z/8O+gX+LW/Z71SMPg0S+VbE7ndm+8x1b4mpjCMfCIcm/JrHEVOyyH/AOKQfuorB4rEPWJT76tGPmwA/WplYIq5BGx+DSeIo3qsOyx0+NwR56Gq/h/Avqqeg1G7I2UBvulQAh/Tv3vUx+HBdYjy27gPRt95NviLHx7K24bFZrqRldfWXffZlPtKbGx8CDYggU0jttXZOzqj3hsUri48iDoVI3Vh2Gt1cz0hw+Kz5ohZdCWAUkWHbrmuLdgN66OJgQCDcEXBGxB7RUQm5NqvBLjSTs90pStCopSlAKUpQClKUApSlAKUqu4nx/DwfaSAH3R1n/KNahtLtloxlJ1FWWNc8OOyti3iTIR1gmZWVS8YjMi8wEnMvMGmWxvobqwquxP0kRg9SF28WYJ+16rY+nqrI0gwiB29Zg9mOijU5O5EHjkXuFYvkY/1OtcDkP8A1/g+hRk2Ga17C9tRfttfsr1XHYT6SsOTaSOSPxFnX9Nf0rpeH8VhnXNFIrjtynUfeG4PnWkckZeGYZMGTH+eLRMpS9KuYilKUApSlAKUqNxGUrE5G4VredtP1tQGvhwzZpffPV/w1uEt4HrN+OsY3rsIhsRmkI9y9gt/4iCPJW8KlQxBVCjZQAPICwqNw8XMj+87AfdQ8sD5qx/EaAmKoAsK1YrFpGpZ2CqNyTYVtJr55xDHnGTkk+jUkIOy22bzP7aVjmy/TXydXG4/1pfol5L6fp/hVNgJWHeqAD4ZiD+lTeE9LcLiGyo9nPsOMrHyvo3wJrgeLty5hGEBX0YZrNoZOYAC3qobotg3rcwWt289jL2DEFG3tfVSNiCNjXL/AJGSL+49KPBwZYtQbtH3i9RMfhyQHT7RLlezMPajPg1h5EA9lc79HPSlsZh2WQ3mgYI57XUi6OfEgEHxU99dbXfF2rR404OEnF+jXBMroGXZgCPI1GwAyM8fYpDL9x72HwYOPICs4DqtInYrkjycB/5i/wAqTC00Z94Oh8+q4/kb51JQmUpSgFKUoBSlKAUpSgFeXcAEk2A1N+wd9ZNcP0248WY4dD1R9oR2ncJ5Dc/LvrPJkWONs3wYJZ56I88f6aO5MeHOVdjIPWb7nujx38q5lcKTcnUnUk6knvJ7ak4XDXq2gwVeTKUsjtn0kI4+PHWCKI4M1okw9dQ+CFV+KwtUcaNI5rOcliqOk8kTh42ZHGzKbH/keFWmJiqtmWidM3aUlTO+6H/SEJmEOIssp0Rxosh7iPZfw2PZbau4Br864tK+q/Rr0xOKiMMrXnhA1O8kewf7wNgfMHtr08GXbpnzvO4ix/fDx7O2pSldR5YpSlAKicV+yb8PyzC9S60Y6EvE6jdlYDzIIH60AxhbI2QXa2g7/AeNU/ReXENnMihUvZQFZesC2eysSRrvrv8AGrrCzh0VhsyhvmL1HwRyvInc2cfdku38/M+VZvHclK/BZS6o3Y4HlPbfI1vOxtXyfhePygeQr68a+QdNuCyYKYuATBIxKsNkJNzG3drt3jyNc/Kg2lJej1Pw3JFOUJezTxXj0HO66jOqg5zbQBWcG18xAGbrWIBJANyaouIcRVgSD3jYg37iDqKrsZilcm5OupFxa+Qx32vfKbb2rGHwrzPlUMS7aAC7MxsLKO06Vy63R60Xpa6o736FlYzYlvZKR/PM9v8A9V9XNc70G6M/U8NlYDmSHO9tQullQHtsO3vJrojXp41UUj5rkTU8jaObinxZxmXIAgPXbrapbS5vY9tgNR86ucX68P8AiH/6paxw05s8nZI5I+6oCKfIhc34qzIbzqPcRmPmxCr+gk+VRjx6X3ZlKWxMpSlaFRSlKAUpSgFKUoCFxjHiGB5D7KkjxbZR8yK+VREsxJNySST3k6k/Ou3+kTE5cOi+/IL+Sgt++WuJw5rzOXK56/ofQfhmOsTn7b/gucFHV1h0FUuEkqyjxFZQpGuZNkudRaqfGGpWLxtlJAJsCbDc2Gw8TXLw8TkYxZpFcTRmQhVA5dgh6pBuUu2Xra3truKmXfaK4lq6Z7xdVOIqwxUlVc71geml0V+LNR+B8bbB4yKcbI3XHfGdJB+Uk+YFbMU9VUyg104+jlzpNNM/T6MCARqDrfvHfXqqDoJjDLw3DMd+UqnxKXjv/lq/r1E7PlJKm0KVgtaoIkeb1SUj94eu/il/VX+I6nstoTJBJnxcaeuyrfa5Av5X3rT/AEpH/GfERSkfMLW3D4KNPVUAndt2P3mOrfE1utQFNh+MQxvyi69Z7ouYBwHIPWQ9YDOWF7bWqdjYyCJEF2S4IG7obZlHjoCPEW0uah8Q6PJI2cXzXDBWN4iw95e4/wDNq94cMBeInQ2aFz6p7VU65DbbdSLWFjes4b29v2LS16osYJ1dQym4OoNJYVZSrAMpFiCAQR3EHQioEQJvJDoSevG+gzdt7XyP4i4Om+hrevFEGj3jPdJ1Qfut6rfA1oVKHE/Rlwx2zcjKe5JJEX8qtYfCrbhHRnCYX7GJUJ0Las5HcXYlreF6s1cHbXyrVPjI09d1XzIH71VRS9F3kk1TbNtQ8bKWPKQ6sOsR7CHc+DGxC+Nz7JrDYmSTSNSq++6kfkQ6k+dh57VqiB1SHvPMlbrEvsbe++lr+qtgNbZRYoSsRiY4Y7kqqqLakKoAHaToAAKr+GcXicu4Jcs1roryKFUAKAyAg7lvNjXl+HRysUFyFPpJSSXLD+zRuzXU2sBtbU2seH8OjhTIgsLkm5JJJ3JJ3P8AtWf37/Bb7dfkwOKQ7Fwp7nuhPkHAvUq9GUHQ6ioTcOy6wnIfd3jPmns+a2PntWhUnUqNhcXmurDK62zKdd9mU+0psbHwOxBAk0ApSlAKUpQHF/SWOpAezO4+aj/Y1xkL19C6eYEy4UBdXV1ZRcAndWtfwa/wrhk4DiQL5R5Z1vXncjDOU7imz6Dg8jFHCozkl2/LN8E9qlri6p3DobMCp8f9O+n1iuR3Hpno0pdrstJMVVdJkUsVVQW1YhQCx72I3PnWl8VUSXE1Wy8YJHqeWq6eSvU09QJ5qtFFm6NGJkqCpuassFwbEYkkRRlrbtsi+bHT4b1dxfR7iVUktHfuu5/XLXdiwzkrSPM5PJxxdOR9P+jVbcLw/k5+csldPVB0RmhTDQwKwzxRqpB0JIHWIvuL3OlX9d2rj0z56UlKTaIGIHNk5fsLZpP4ifVjPh2kd2UbE1PtUPhQvHn7ZCZPg2qj4JkHwqWzWFCp4mnVRdjYVXycfjHsufgP9TUSVzK9zt2DuFa8Rh7VvHGvZm5P0WmC43DKcoaze6ws3w7/AIVtxOEuc6HK4Fr2uGHuuPaHyIubEXN+B4uljcGxGoI0II2IPfXW9E+NnEwXb7RDkfxIsQ1vEEfG9Rkxa9oiE76ZsedlkDFSj6K43SRPeV7Wut7gGxtmFtQasMNiUkW6m4uQfMbg1p4rwxZ4yjbHXZW+asCCPA1UcLw8EOSASMkrNNlytYPyiL2X1L5GQ2tt5Vy/fvVdG/2qPyXX9GQf3Uf5F/2rZDg401VFX7qgftWr6rJ2TP8AFYz+yiteIgyqWkmcKoLMbogAGpJKqCBbxrQqauJcRUWQNlzHKW7QNScttSxtlHi19bWPqON3AVQYogLe7Iw7lH9mPE9bwXeqvhPB4JpRiluVuGjuFuRkRgWYjObE7E+yO6ulArOG/e6LS161NaqkaACyqo8gBUKXjkY2DN5AD9zUbHzl3y+ypt5nvrTLhrCuqMF7MXJ+idh+kMDNlJKMdg4tfyO1WdfP+LxC1W3QjjrSBoZDdowCpO5j2se8qbC/cRU5MWqtEQnbpnQY7DkgMn2iXK9l+9D/AAtYDwNjuBW3DTh0DDZhfXceB7jWyomCGV5E7MwceT3J/wA4kPxrA1JlKUoBWnF4gIpPyHea3VT8Wmu4XuH6n/i1WirdESdIhvmc3Op/7oPCtckFqmwWrxiWFdKfoxaKDiWHDAgi4rkOIQGM6er+3nXbY5hauY4oAQfGq5+NHNDvz6ZvxeZPjTtePa/vsoXxNRpMRUPEzFWI7v8AoqM+Jr536bTpn2SzRlFNeGSpcRV70S6KHFHmSXEINgNjIRuAexR2n4DtI53heEaeeOIG2dgt+4bsfgoJ+FfbMDAiKqKLKgCqO4DQV38XApPZ+EeT+Icx41pDyzMGAVFCooVVFgFFgB4AVqmjq0zi1VeMxkYzXZRkAZrkDKpvYt3A5W+Rr1Ys+ckUeOUqbgkEG4I0II7Qa6/oxxz6xF1vtEsH8e5h4Gx+INcpxF96jdFuI8rGrc9V1ZG+ALg/Nf1q+aO0bKY5VI+i4C3KS22Rf5RTHH0T/db9jWvhZsmTtjJj+C+p80KH41LIrhOo5WDGConFZ5maMxuqqGJcFS11ySDcOLjMU0tuL30tWjjsD4V9QeWx6jdn3D3Efr87U0/HFtvXeoxl2crk10buL4rerX6MCT9YPZmjHxs9/wBCK468uIkCRgsWNgBuf+9/ZX1XoxwMYXDrHoWJLORsXNtvAAADyrPNJVRbEu7LeuO6Q8IR5o8Qxb0OLRBZiuUTCKMuCNbhzGe6ykdprsHYAEnQDU+VUfEME0uAmAHXkSSRewhyTJF5EEJ+WuaLpms1cS8FUPTbDCTBvGb+kaOMAErdpJFjW9twCwa2xy61b4DFiWJJF2kRXHkyhh+9VvGeviMJF/7jzN92GMgf+SSI/CkemJ9x/wCm/o9glhgWJSSsbSILm5ssjhbnt0tVmahYPqySJ4iQeTCx/wAyt8xU2qsslXRyaYqzG/eQfO+taeM4iV4WEThXI0JBPyswynx18ta9dKMG8TGVQTG2rW9hu0n+E9/fXNycbW29d0UpKznbcXRM4niTbUgnvAyg+QubeVzWvoC5bHkjYRPf8yW/WqDF49pGyrckm2lzc9wA3NfROg3Ro4aNnkHpZLXHuqNl87kk/AdlRlklGhjTbs6eokf/AKh/8OP+aX/mpdQ8EczyP2Fsg8o9D/nMlcR0kylKUArmOKzWnYeX8orp65bpbCUZZR6pAVvBhsT5jT4Vrh/MZ5PBiPFbVz/CcZij9X5x0OEJa3MvzP8A+bWbNpzLF/m9bBjvGvMmOFdehhubcbPXN8SxFScfxHxqswuElxEoRBdmNh3eJPcBuTVm6RVKzmeLN6T4D/Woirev0JheheCEKRyQxSlVALPGpZjuTe19ydL6V5HQHhl7/VYvykj5E2rx8mLaTke7h5ahjUGvB8e6GSomMjudSHA8yjf819QjxNdDBwHDRqVjhjQMCpyIqkg6HUC9chxKF8PJkfb2W7GHf594rs4sUk4s4OZl+pJTSLT61XPcZ4aZTMcxBkjjRQJJFW6c2+dVNmHXG4OxrZ9eHfUbE8QFq69EcW5niOI1NU2ALPiUC6klv5GNasbj76Cun+jngTNKcQw6qAql+1zoSPJbjzbwquSVImEbZ3GK9E/N9kjLJ4AerJ8LkHwIPs1OBrNQOQ8X2YzR/wB3cAr/AIZOlv4Ta3YQNK4DrJksKsCrAMDoQQCCPEHeqOboLgGNzDbwV5FHyDWq2g4hGxsGs3utdXH4Wsak1KbXghpMhcO4PBALRRql97DU+ZOp+NTK1z4lEF3YKP4iB+9RjiJJNIwUXtkcWP4EOpPi1h96oJMYtuY3KG2hlPcnuebbfdv3i861asNhlRbL5kk3JJ3LHtJ763UBTdFOrh+V2wSSweSo7CP/AMZj+dYg6/EJD2QwJGPvSu0jj8scPzFOG9TGYqPscQ4gfjUwtb4wA/irPRvrc+X+9xEpH3YrYdfhaG/x8au/bMl6X96J2Oia6yILsl9BuyG2ZB46AjxUDYmt8E6uoZTcEXBrZUKXCsjF4ra6shNlY+8D7LeOx7e8UNSYRVLi+heBkN2hAJ9xmj/RCBVhHxOMnK10b3X6pP3Ts3mpNSgalNrwQ1ZXcM6OYXDm8USqfe1ZvzNc1ZV4klVRdiAB2k2HzNRDjy+kIzfxm4jHiDu/kuniKjySe8diSLIn2j3A7co7ZCO4X+JsO2t+HgCKFXZQAPId9a8LhAlySWZrZmO5tsPADsA0Fz3kmRQClKUArXiMOrqVcBlYWIOxFbKUBwXFugs6knDsHX3WOVx4Bjo3xtVFJ0Z4je3If80dvnmr6ya5zC9IppJHWNEks6WsWUGBnkTmqxuHF0IuLag6EZWbZZpIzeOJyfD/AKOsXIbzFYl887/ALp+td7wTo9BhVtGup3Y6s3meweA0qyFZqkpuXksopClKVQsKj43ARyoUkUMp7+w94O4PiKkUoDiOJ/R697wSi3uyX0/Ev+1UcnQLiBNrR+fM0/a/6V9Trn+IcflWd441V7KwUdbrTiPmiIuNA2TrZbarrcbVqssjP6cSh4P9GZBDYiQH+GO+vgXNrDyF/Gu5w+GWNQqKFVRYACwA8Kzh3YqCwytbUA3se69ta2VSUnLyXUUvAqt4jx+CCVY5XVM6SSBnZEXqGNSt2I6x5g+RqyqLNw9GlEhvmWN4xrpldkY6d941/WqklavSTBSwozlbOAwRlzsGIjOTKAbt6aIWF7l1te4qJhuNcPdbi6k3sgWQsQJXhWyJfVmjchd7KdNDb1hehiKznMVATDxxFTd05AQ805hlzsY4gdCCsCd5Fb4uiMSjqvKHDBxJdC4cNOxYArlN/rEoIIIs2wtQGYuN8OQgq8YuuYOFNiOXzrcy1ieWM+W97EG2oqQvSfCllXmWZiBYpIpBL8sBwVvH17L1rakDtF6aToPmcR5yMMLsUvdmc4c4fM2ZfWsc2bNYkDqXuxsMN0PgQaFrnlkkCNATHKJ1OWNFUdYAaAaDv1oC+pWKGgOe6QYwYfER4g+ryMTG3iUQYhP0hl/NVj0fwZiwsMZ9ZY0DffsC5/MTWrpFwIYuJYy2XLIj3AvoDZ1/EhdfxVairN9FEns2ZqFxbi0eHVXkNlaRI8xKgKXNgzFiABUy9R8dgVlCZr9SRJBY26yG4v4VUuV2H6TYSVX665VfJqVZWvJylYEXBUvp+9qgw8c4czMNEC2s2Vo1YFOaWAFrKEIYsQBY3vbWt8/RRGnRz9mDiHYEm7vNlBUgC2QWJHbcCvUXQ6EBszyyZ0aMlmW+Ro1iy9RRsqjXe+u9AYXi3Dkyt1QbkdaN86kFQc4Zc0eskerW+0XvFSm6U4QX9Js2UAJISxIkIMYC3kBEUvWW49G2ulVfEuiMjteOZryEieRyud1vFYZVTIQFiAAATe99WDS+H9DMPC4ZMwytmUWjFgEmjCkqgLjLM+rEtouumoF5DMrqGUgqwDAjUEEXBB7iK91owODWKJI1vljRUF9TZQFF/GwrfQClKUApSlAKiYLhUMRJjQLm3tfbMzWF/VGZ3NhYXY1LpQClKUApSlAKUpQCog4XFzTLlGc6313y5M1ts2Tq5rXtpe1S6UApSlAKUvWMwoDJrksXw+Q4qZuUWzHqNyVb+wRBaUuClnDaW/eusDA9tLVKdFZR2ORiHEBcHmBQFBChDaMPGAYid35XMv62t9rLf0kGOzOUaXrWcczlWOWAhFawst5AMwW3wvXWUtU7Ffp/LOWC44hirTBVWRkziESO4EGVZLL6ubn7WuPDLW6JcW8WKR+Zco4jJyKcxEgCoANLDl65iDcbG9dHQ02J0+TlJoMaikIZcozrGFEOhRIxADp9mTzcx8F2Fbo4sdzMxeS3MBy2iyZfrLKR6t7DDkNvfY710tKbEafJzHEosTG80qOUXPfrFOXkXDA5jcXF5UVCb7E6a3rRMMbJkYiXrGOVVAjCKCzOVlvY5kHLXxt29auuK0tRSDhfs5HEyY+NSc73VCxZ+SIsnILMzGwAkE2gG2UDsua14TG4yRgY2kaISlQzLGSQGjBElgAVy59bj2vaAFdlasKgAsNAO6m3wNPkquApiRfnMzXiibrZOrKeYJFGQDQAR/OrelKq+y6VIUpShIpSlAKUrGYUBmlYvWFkB2IPZv291AeqUrAYUBmlYJrNAKUrAYGgM0pWL0BmlYvWaA4vjaY0viBhw/MLgqylQRGMMvJFmK3Tn872rAg3BBtW+bCTTYPHoqkmQuI16urGGISgBjl+25t9bZs1dYBULjGKeKB5EGYoM5WxJKqQzhQNS2QNbxtvtQHJf0Ri1VTBE0RUSBvR4aJiryYMtkWF7FjHHKAbg6bjq16xGA4i8MiOcQWaF1Qo8Ma2MctllGYnm5+WLg+6cw64PjF9M8akRYxKjrn0MbkM6o0oQEuu6PABYMSeZYdU5dydKMUs6x9V1ad1BZLEocQUWNbONVhyyZgrXDqSAASQN+IwvEN1MxLGcoM8VkfmAYfmg7xcu5YC51a+uW0zhWHxqmQyM7ZoiVzNGcs3MlsE7AOXyt9NBfXNfEfFMW2Fwz+jEuIILehkKxqYZJbZM9yQUVblhvtVX/WzGCO7rGrZM6+iltI5hglTCqM9xIzSyKG1+z9W96AxheGcQJWRuaHjQqpLxgveTDsQ65msuk3VLsPH1QujF8H4lNG6yBnPpNDywudsPjIyYzzD1CZIQBZdwbXzVsTpVjY3KCLmEc9grA8ySz4kjIQ2y5Il0QjXcZlqaOlkoKjNHKHaNUdIZUWQmaJJAoLG+RHYkgkDLc7MABtgw+NMeNVg7Zkk5Ocx2LnnBVVczC2XlC5IB0uoOa8vheGxazXkZyjDE5gzIVUidfqwQD1bwl/0vqBVZ0a6RYp5YoZF05aZiwPMI+rpIZyc17GQlLFAL+1cZa7KgOd6KDGgyfWQ4BEbLnKMQ5DCVQVY3AIXsVe0KBXRUpQClKUApSlAKUpQClKUArj+MYGZ8WTllbJJE45LIknI+r4mOyM7KL852uAb2ceFdhS1Ac/0aimBl5urWgDkbNiBAgmZbaW+zGmlw3jVBwzo9iEjg5eG5DRRYeOXXD+mkWSBi9lZlORY5rO3W9LoN67rEuVRmVSxCkhQbFiBcKD4nT41xn9YMY1pEZXCQTOyrh5lRnBwh5Vmb1xnkXML21BW4NAeIOGcSOQtzgwWSPPzUDZXfBMWKl3CmyYm3WfbSwKqMtwfHrNI0YkVn6qOJIhHlGJxrnmi+ZiYpY7GxOZrmxDGpOE6TYqSUxqqj0sagmF7qhfELIGAk9YCOLcggy6qLgVBPTXF20EV8kTseVIBE8iTsYHBcFiHjVLi3aLZiBQEmTA4+WQSMkgtdVVniIAK4EkuocqQWixNtyCQdLivcPD+IuVVmmVdOaebGC0nKxOdoSpJWEyHD2XQ6bDrXsOD8cnlxEscigBFLAKjdUggBXZiDmIJNigBtdSRWjo7xjFu0QkUBGXL6kgdSsEEmZnZje7O66jsGtwbge+JxY8rDlz5uT1sjRqFxXo8rTXIDRD0lwt9zoTltHkwc0GHgjAm6+KmzrE6iVkf61KOuzAC/UYnMD43qTwbj888s8dlGVWMWaNkswkkTK4zm9gIiRo3X1AuBVdH0vxhUsYuUpyEFon6qyOqJmzOoBvHib3IsDFp1gGA8HDcXLG5kBMQQsrxZc/LhOdbtYHOJv7PftKkAbcTwnGpJLyhKys7WbmqXyN9R1Qlw+0c4Khkvbe+U1E/rbjQueyjOsTWaJ8sTGDMYwMwY5pg694KMLEkV1vBMVNIJGlCraWRFUKykKjFQWLHrE2vcADwoCD0RweJQO2IBEjrECSVJZkTIxOUnuHbXQ0pQClKUBi1LVmlAYtS1ZpQGLUtWaUBi1ZpSgFKUoBSlKAUpSgFKUoBSlKAUpSgPE0mVSe4E/IXrlIunbZcz4cqtha0qsczQDEopFgB1DYm9ge8ajrWFxUc8NhtblR27si29Xl93udXy02oDmpumciylDFd7iLIpdxzruxOdEJKctL6Je+hG9nCeOwprFhhFG7woeuiPzJPq4ymPfKonXYn1ToAVJv/AOhcNy8nIiyWtl5aZbXL2ta3rEt5kmsScGwxzXhiOZAhvGmqDZDpqoyrpt1R3UBz+I6dMsjgRGQahFXMT6N8SspJRW/uBYWA62pA1HWQyBlDC9mAOuh1F9fGok3BMKVCmCErcdUxIV0Jtpa3tv8AnbvNThQC1LVmlAYtWbUpQClKUB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846138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ASEBUUExQVFRQUFRUUFxcVFBUUFRUUFxcVFRYUFBcXHCYeFxkjGRUUHy8gIycpLC0sFR4xNTArNSYrLCkBCQoKDgwOGg8PGiwkHyQsLC0pKiwpKSwsLCosLC8vKiwpLCksLCwsLCksLCwsLCwsLCwsLCwsLCwqLCwsKSwpLP/AABEIALoBDwMBIgACEQEDEQH/xAAcAAEAAgMBAQEAAAAAAAAAAAAABAUBAwYCBwj/xABFEAACAQIEAgYGCAIKAQUBAAABAgMAEQQSITEFEwYiQVFhcSMyQlKBkQcUM3KCkqGxYrIVFkNTc6LB0eHwozRjg7PCJP/EABoBAQADAQEBAAAAAAAAAAAAAAABAgMEBQb/xAApEQACAgICAgECBgMAAAAAAAAAAQIRAxIEITFBYRMiBTJRgbHwFEJx/9oADAMBAAIRAxEAPwD7jSlKAUpSgFKUoDBrhk4xKpVhM/1jNOcRE4Zo4Y1SUqTEouqKyxBWXVw27Zr118/Eo09a9r2vYkX7tNb3086wMZI3qRG3e5EY+WrfNRVVJS8EtNeTmY+l2LIS+HHMkWRlis+aMwl2lhkPa+XkhWAsWluLi14rdNsTcheTIAxAkVHRHblwOsADSXDsZXGmY+jPUJuB1L4KRnzskObIY7nO/UJuy620JAvprYdwrzgcE8ClY4o7E3OV2BJsBc5lNzYKBc6BQNgKsQReA8XxEsrLKqhSHZMqOpUJPJEAxZiGJVVbQDc7ixq/qIvEBezI6nsBW4Pky3W/he9bMNi1e9t1NiDoQd6rsrr2TTqzfSlKsQKUpQClKUApSlAKUpQClKUApSlAKUpQClKUApSlAKUpQClKUApSlAL1DmxTMxSK1x6znVU7bW9p7W07L3PYDF49JLlCQ6yG5tYHqi1yQxA7QN+3wrZwHDypABLbPdiQLWFze2ml9z279tZ7vfWv3La/bdkX+qcJnWZizOtjrkuSNbkhQbX1yjT9qtZ8ZGlszAX2BOp8hufhUfmvMeocsfvi2Z/8O+gX+LW/Z71SMPg0S+VbE7ndm+8x1b4mpjCMfCIcm/JrHEVOyyH/AOKQfuorB4rEPWJT76tGPmwA/WplYIq5BGx+DSeIo3qsOyx0+NwR56Gq/h/Avqqeg1G7I2UBvulQAh/Tv3vUx+HBdYjy27gPRt95NviLHx7K24bFZrqRldfWXffZlPtKbGx8CDYggU0jttXZOzqj3hsUri48iDoVI3Vh2Gt1cz0hw+Kz5ohZdCWAUkWHbrmuLdgN66OJgQCDcEXBGxB7RUQm5NqvBLjSTs90pStCopSlAKUpQClKUApSlAKUqu4nx/DwfaSAH3R1n/KNahtLtloxlJ1FWWNc8OOyti3iTIR1gmZWVS8YjMi8wEnMvMGmWxvobqwquxP0kRg9SF28WYJ+16rY+nqrI0gwiB29Zg9mOijU5O5EHjkXuFYvkY/1OtcDkP8A1/g+hRk2Ga17C9tRfttfsr1XHYT6SsOTaSOSPxFnX9Nf0rpeH8VhnXNFIrjtynUfeG4PnWkckZeGYZMGTH+eLRMpS9KuYilKUApSlAKUqNxGUrE5G4VredtP1tQGvhwzZpffPV/w1uEt4HrN+OsY3rsIhsRmkI9y9gt/4iCPJW8KlQxBVCjZQAPICwqNw8XMj+87AfdQ8sD5qx/EaAmKoAsK1YrFpGpZ2CqNyTYVtJr55xDHnGTkk+jUkIOy22bzP7aVjmy/TXydXG4/1pfol5L6fp/hVNgJWHeqAD4ZiD+lTeE9LcLiGyo9nPsOMrHyvo3wJrgeLty5hGEBX0YZrNoZOYAC3qobotg3rcwWt289jL2DEFG3tfVSNiCNjXL/AJGSL+49KPBwZYtQbtH3i9RMfhyQHT7RLlezMPajPg1h5EA9lc79HPSlsZh2WQ3mgYI57XUi6OfEgEHxU99dbXfF2rR404OEnF+jXBMroGXZgCPI1GwAyM8fYpDL9x72HwYOPICs4DqtInYrkjycB/5i/wAqTC00Z94Oh8+q4/kb51JQmUpSgFKUoBSlKAUpSgFeXcAEk2A1N+wd9ZNcP0248WY4dD1R9oR2ncJ5Dc/LvrPJkWONs3wYJZ56I88f6aO5MeHOVdjIPWb7nujx38q5lcKTcnUnUk6knvJ7ak4XDXq2gwVeTKUsjtn0kI4+PHWCKI4M1okw9dQ+CFV+KwtUcaNI5rOcliqOk8kTh42ZHGzKbH/keFWmJiqtmWidM3aUlTO+6H/SEJmEOIssp0Rxosh7iPZfw2PZbau4Br864tK+q/Rr0xOKiMMrXnhA1O8kewf7wNgfMHtr08GXbpnzvO4ix/fDx7O2pSldR5YpSlAKicV+yb8PyzC9S60Y6EvE6jdlYDzIIH60AxhbI2QXa2g7/AeNU/ReXENnMihUvZQFZesC2eysSRrvrv8AGrrCzh0VhsyhvmL1HwRyvInc2cfdku38/M+VZvHclK/BZS6o3Y4HlPbfI1vOxtXyfhePygeQr68a+QdNuCyYKYuATBIxKsNkJNzG3drt3jyNc/Kg2lJej1Pw3JFOUJezTxXj0HO66jOqg5zbQBWcG18xAGbrWIBJANyaouIcRVgSD3jYg37iDqKrsZilcm5OupFxa+Qx32vfKbb2rGHwrzPlUMS7aAC7MxsLKO06Vy63R60Xpa6o736FlYzYlvZKR/PM9v8A9V9XNc70G6M/U8NlYDmSHO9tQullQHtsO3vJrojXp41UUj5rkTU8jaObinxZxmXIAgPXbrapbS5vY9tgNR86ucX68P8AiH/6paxw05s8nZI5I+6oCKfIhc34qzIbzqPcRmPmxCr+gk+VRjx6X3ZlKWxMpSlaFRSlKAUpSgFKUoCFxjHiGB5D7KkjxbZR8yK+VREsxJNySST3k6k/Ou3+kTE5cOi+/IL+Sgt++WuJw5rzOXK56/ofQfhmOsTn7b/gucFHV1h0FUuEkqyjxFZQpGuZNkudRaqfGGpWLxtlJAJsCbDc2Gw8TXLw8TkYxZpFcTRmQhVA5dgh6pBuUu2Xra3truKmXfaK4lq6Z7xdVOIqwxUlVc71geml0V+LNR+B8bbB4yKcbI3XHfGdJB+Uk+YFbMU9VUyg104+jlzpNNM/T6MCARqDrfvHfXqqDoJjDLw3DMd+UqnxKXjv/lq/r1E7PlJKm0KVgtaoIkeb1SUj94eu/il/VX+I6nstoTJBJnxcaeuyrfa5Av5X3rT/AEpH/GfERSkfMLW3D4KNPVUAndt2P3mOrfE1utQFNh+MQxvyi69Z7ouYBwHIPWQ9YDOWF7bWqdjYyCJEF2S4IG7obZlHjoCPEW0uah8Q6PJI2cXzXDBWN4iw95e4/wDNq94cMBeInQ2aFz6p7VU65DbbdSLWFjes4b29v2LS16osYJ1dQym4OoNJYVZSrAMpFiCAQR3EHQioEQJvJDoSevG+gzdt7XyP4i4Om+hrevFEGj3jPdJ1Qfut6rfA1oVKHE/Rlwx2zcjKe5JJEX8qtYfCrbhHRnCYX7GJUJ0Las5HcXYlreF6s1cHbXyrVPjI09d1XzIH71VRS9F3kk1TbNtQ8bKWPKQ6sOsR7CHc+DGxC+Nz7JrDYmSTSNSq++6kfkQ6k+dh57VqiB1SHvPMlbrEvsbe++lr+qtgNbZRYoSsRiY4Y7kqqqLakKoAHaToAAKr+GcXicu4Jcs1roryKFUAKAyAg7lvNjXl+HRysUFyFPpJSSXLD+zRuzXU2sBtbU2seH8OjhTIgsLkm5JJJ3JJ3P8AtWf37/Bb7dfkwOKQ7Fwp7nuhPkHAvUq9GUHQ6ioTcOy6wnIfd3jPmns+a2PntWhUnUqNhcXmurDK62zKdd9mU+0psbHwOxBAk0ApSlAKUpQHF/SWOpAezO4+aj/Y1xkL19C6eYEy4UBdXV1ZRcAndWtfwa/wrhk4DiQL5R5Z1vXncjDOU7imz6Dg8jFHCozkl2/LN8E9qlri6p3DobMCp8f9O+n1iuR3Hpno0pdrstJMVVdJkUsVVQW1YhQCx72I3PnWl8VUSXE1Wy8YJHqeWq6eSvU09QJ5qtFFm6NGJkqCpuassFwbEYkkRRlrbtsi+bHT4b1dxfR7iVUktHfuu5/XLXdiwzkrSPM5PJxxdOR9P+jVbcLw/k5+csldPVB0RmhTDQwKwzxRqpB0JIHWIvuL3OlX9d2rj0z56UlKTaIGIHNk5fsLZpP4ifVjPh2kd2UbE1PtUPhQvHn7ZCZPg2qj4JkHwqWzWFCp4mnVRdjYVXycfjHsufgP9TUSVzK9zt2DuFa8Rh7VvHGvZm5P0WmC43DKcoaze6ws3w7/AIVtxOEuc6HK4Fr2uGHuuPaHyIubEXN+B4uljcGxGoI0II2IPfXW9E+NnEwXb7RDkfxIsQ1vEEfG9Rkxa9oiE76ZsedlkDFSj6K43SRPeV7Wut7gGxtmFtQasMNiUkW6m4uQfMbg1p4rwxZ4yjbHXZW+asCCPA1UcLw8EOSASMkrNNlytYPyiL2X1L5GQ2tt5Vy/fvVdG/2qPyXX9GQf3Uf5F/2rZDg401VFX7qgftWr6rJ2TP8AFYz+yiteIgyqWkmcKoLMbogAGpJKqCBbxrQqauJcRUWQNlzHKW7QNScttSxtlHi19bWPqON3AVQYogLe7Iw7lH9mPE9bwXeqvhPB4JpRiluVuGjuFuRkRgWYjObE7E+yO6ulArOG/e6LS161NaqkaACyqo8gBUKXjkY2DN5AD9zUbHzl3y+ypt5nvrTLhrCuqMF7MXJ+idh+kMDNlJKMdg4tfyO1WdfP+LxC1W3QjjrSBoZDdowCpO5j2se8qbC/cRU5MWqtEQnbpnQY7DkgMn2iXK9l+9D/AAtYDwNjuBW3DTh0DDZhfXceB7jWyomCGV5E7MwceT3J/wA4kPxrA1JlKUoBWnF4gIpPyHea3VT8Wmu4XuH6n/i1WirdESdIhvmc3Op/7oPCtckFqmwWrxiWFdKfoxaKDiWHDAgi4rkOIQGM6er+3nXbY5hauY4oAQfGq5+NHNDvz6ZvxeZPjTtePa/vsoXxNRpMRUPEzFWI7v8AoqM+Jr536bTpn2SzRlFNeGSpcRV70S6KHFHmSXEINgNjIRuAexR2n4DtI53heEaeeOIG2dgt+4bsfgoJ+FfbMDAiKqKLKgCqO4DQV38XApPZ+EeT+Icx41pDyzMGAVFCooVVFgFFgB4AVqmjq0zi1VeMxkYzXZRkAZrkDKpvYt3A5W+Rr1Ys+ckUeOUqbgkEG4I0II7Qa6/oxxz6xF1vtEsH8e5h4Gx+INcpxF96jdFuI8rGrc9V1ZG+ALg/Nf1q+aO0bKY5VI+i4C3KS22Rf5RTHH0T/db9jWvhZsmTtjJj+C+p80KH41LIrhOo5WDGConFZ5maMxuqqGJcFS11ySDcOLjMU0tuL30tWjjsD4V9QeWx6jdn3D3Efr87U0/HFtvXeoxl2crk10buL4rerX6MCT9YPZmjHxs9/wBCK468uIkCRgsWNgBuf+9/ZX1XoxwMYXDrHoWJLORsXNtvAAADyrPNJVRbEu7LeuO6Q8IR5o8Qxb0OLRBZiuUTCKMuCNbhzGe6ykdprsHYAEnQDU+VUfEME0uAmAHXkSSRewhyTJF5EEJ+WuaLpms1cS8FUPTbDCTBvGb+kaOMAErdpJFjW9twCwa2xy61b4DFiWJJF2kRXHkyhh+9VvGeviMJF/7jzN92GMgf+SSI/CkemJ9x/wCm/o9glhgWJSSsbSILm5ssjhbnt0tVmahYPqySJ4iQeTCx/wAyt8xU2qsslXRyaYqzG/eQfO+taeM4iV4WEThXI0JBPyswynx18ta9dKMG8TGVQTG2rW9hu0n+E9/fXNycbW29d0UpKznbcXRM4niTbUgnvAyg+QubeVzWvoC5bHkjYRPf8yW/WqDF49pGyrckm2lzc9wA3NfROg3Ro4aNnkHpZLXHuqNl87kk/AdlRlklGhjTbs6eokf/AKh/8OP+aX/mpdQ8EczyP2Fsg8o9D/nMlcR0kylKUArmOKzWnYeX8orp65bpbCUZZR6pAVvBhsT5jT4Vrh/MZ5PBiPFbVz/CcZij9X5x0OEJa3MvzP8A+bWbNpzLF/m9bBjvGvMmOFdehhubcbPXN8SxFScfxHxqswuElxEoRBdmNh3eJPcBuTVm6RVKzmeLN6T4D/Woirev0JheheCEKRyQxSlVALPGpZjuTe19ydL6V5HQHhl7/VYvykj5E2rx8mLaTke7h5ahjUGvB8e6GSomMjudSHA8yjf819QjxNdDBwHDRqVjhjQMCpyIqkg6HUC9chxKF8PJkfb2W7GHf594rs4sUk4s4OZl+pJTSLT61XPcZ4aZTMcxBkjjRQJJFW6c2+dVNmHXG4OxrZ9eHfUbE8QFq69EcW5niOI1NU2ALPiUC6klv5GNasbj76Cun+jngTNKcQw6qAql+1zoSPJbjzbwquSVImEbZ3GK9E/N9kjLJ4AerJ8LkHwIPs1OBrNQOQ8X2YzR/wB3cAr/AIZOlv4Ta3YQNK4DrJksKsCrAMDoQQCCPEHeqOboLgGNzDbwV5FHyDWq2g4hGxsGs3utdXH4Wsak1KbXghpMhcO4PBALRRql97DU+ZOp+NTK1z4lEF3YKP4iB+9RjiJJNIwUXtkcWP4EOpPi1h96oJMYtuY3KG2hlPcnuebbfdv3i861asNhlRbL5kk3JJ3LHtJ763UBTdFOrh+V2wSSweSo7CP/AMZj+dYg6/EJD2QwJGPvSu0jj8scPzFOG9TGYqPscQ4gfjUwtb4wA/irPRvrc+X+9xEpH3YrYdfhaG/x8au/bMl6X96J2Oia6yILsl9BuyG2ZB46AjxUDYmt8E6uoZTcEXBrZUKXCsjF4ra6shNlY+8D7LeOx7e8UNSYRVLi+heBkN2hAJ9xmj/RCBVhHxOMnK10b3X6pP3Ts3mpNSgalNrwQ1ZXcM6OYXDm8USqfe1ZvzNc1ZV4klVRdiAB2k2HzNRDjy+kIzfxm4jHiDu/kuniKjySe8diSLIn2j3A7co7ZCO4X+JsO2t+HgCKFXZQAPId9a8LhAlySWZrZmO5tsPADsA0Fz3kmRQClKUArXiMOrqVcBlYWIOxFbKUBwXFugs6knDsHX3WOVx4Bjo3xtVFJ0Z4je3If80dvnmr6ya5zC9IppJHWNEks6WsWUGBnkTmqxuHF0IuLag6EZWbZZpIzeOJyfD/AKOsXIbzFYl887/ALp+td7wTo9BhVtGup3Y6s3meweA0qyFZqkpuXksopClKVQsKj43ARyoUkUMp7+w94O4PiKkUoDiOJ/R697wSi3uyX0/Ev+1UcnQLiBNrR+fM0/a/6V9Trn+IcflWd441V7KwUdbrTiPmiIuNA2TrZbarrcbVqssjP6cSh4P9GZBDYiQH+GO+vgXNrDyF/Gu5w+GWNQqKFVRYACwA8Kzh3YqCwytbUA3se69ta2VSUnLyXUUvAqt4jx+CCVY5XVM6SSBnZEXqGNSt2I6x5g+RqyqLNw9GlEhvmWN4xrpldkY6d941/WqklavSTBSwozlbOAwRlzsGIjOTKAbt6aIWF7l1te4qJhuNcPdbi6k3sgWQsQJXhWyJfVmjchd7KdNDb1hehiKznMVATDxxFTd05AQ805hlzsY4gdCCsCd5Fb4uiMSjqvKHDBxJdC4cNOxYArlN/rEoIIIs2wtQGYuN8OQgq8YuuYOFNiOXzrcy1ieWM+W97EG2oqQvSfCllXmWZiBYpIpBL8sBwVvH17L1rakDtF6aToPmcR5yMMLsUvdmc4c4fM2ZfWsc2bNYkDqXuxsMN0PgQaFrnlkkCNATHKJ1OWNFUdYAaAaDv1oC+pWKGgOe6QYwYfER4g+ryMTG3iUQYhP0hl/NVj0fwZiwsMZ9ZY0DffsC5/MTWrpFwIYuJYy2XLIj3AvoDZ1/EhdfxVairN9FEns2ZqFxbi0eHVXkNlaRI8xKgKXNgzFiABUy9R8dgVlCZr9SRJBY26yG4v4VUuV2H6TYSVX665VfJqVZWvJylYEXBUvp+9qgw8c4czMNEC2s2Vo1YFOaWAFrKEIYsQBY3vbWt8/RRGnRz9mDiHYEm7vNlBUgC2QWJHbcCvUXQ6EBszyyZ0aMlmW+Ro1iy9RRsqjXe+u9AYXi3Dkyt1QbkdaN86kFQc4Zc0eskerW+0XvFSm6U4QX9Js2UAJISxIkIMYC3kBEUvWW49G2ulVfEuiMjteOZryEieRyud1vFYZVTIQFiAAATe99WDS+H9DMPC4ZMwytmUWjFgEmjCkqgLjLM+rEtouumoF5DMrqGUgqwDAjUEEXBB7iK91owODWKJI1vljRUF9TZQFF/GwrfQClKUApSlAKiYLhUMRJjQLm3tfbMzWF/VGZ3NhYXY1LpQClKUApSlAKUpQCog4XFzTLlGc6313y5M1ts2Tq5rXtpe1S6UApSlAKUvWMwoDJrksXw+Q4qZuUWzHqNyVb+wRBaUuClnDaW/eusDA9tLVKdFZR2ORiHEBcHmBQFBChDaMPGAYid35XMv62t9rLf0kGOzOUaXrWcczlWOWAhFawst5AMwW3wvXWUtU7Ffp/LOWC44hirTBVWRkziESO4EGVZLL6ubn7WuPDLW6JcW8WKR+Zco4jJyKcxEgCoANLDl65iDcbG9dHQ02J0+TlJoMaikIZcozrGFEOhRIxADp9mTzcx8F2Fbo4sdzMxeS3MBy2iyZfrLKR6t7DDkNvfY710tKbEafJzHEosTG80qOUXPfrFOXkXDA5jcXF5UVCb7E6a3rRMMbJkYiXrGOVVAjCKCzOVlvY5kHLXxt29auuK0tRSDhfs5HEyY+NSc73VCxZ+SIsnILMzGwAkE2gG2UDsua14TG4yRgY2kaISlQzLGSQGjBElgAVy59bj2vaAFdlasKgAsNAO6m3wNPkquApiRfnMzXiibrZOrKeYJFGQDQAR/OrelKq+y6VIUpShIpSlAKUrGYUBmlYvWFkB2IPZv291AeqUrAYUBmlYJrNAKUrAYGgM0pWL0BmlYvWaA4vjaY0viBhw/MLgqylQRGMMvJFmK3Tn872rAg3BBtW+bCTTYPHoqkmQuI16urGGISgBjl+25t9bZs1dYBULjGKeKB5EGYoM5WxJKqQzhQNS2QNbxtvtQHJf0Ri1VTBE0RUSBvR4aJiryYMtkWF7FjHHKAbg6bjq16xGA4i8MiOcQWaF1Qo8Ma2MctllGYnm5+WLg+6cw64PjF9M8akRYxKjrn0MbkM6o0oQEuu6PABYMSeZYdU5dydKMUs6x9V1ad1BZLEocQUWNbONVhyyZgrXDqSAASQN+IwvEN1MxLGcoM8VkfmAYfmg7xcu5YC51a+uW0zhWHxqmQyM7ZoiVzNGcs3MlsE7AOXyt9NBfXNfEfFMW2Fwz+jEuIILehkKxqYZJbZM9yQUVblhvtVX/WzGCO7rGrZM6+iltI5hglTCqM9xIzSyKG1+z9W96AxheGcQJWRuaHjQqpLxgveTDsQ65msuk3VLsPH1QujF8H4lNG6yBnPpNDywudsPjIyYzzD1CZIQBZdwbXzVsTpVjY3KCLmEc9grA8ySz4kjIQ2y5Il0QjXcZlqaOlkoKjNHKHaNUdIZUWQmaJJAoLG+RHYkgkDLc7MABtgw+NMeNVg7Zkk5Ocx2LnnBVVczC2XlC5IB0uoOa8vheGxazXkZyjDE5gzIVUidfqwQD1bwl/0vqBVZ0a6RYp5YoZF05aZiwPMI+rpIZyc17GQlLFAL+1cZa7KgOd6KDGgyfWQ4BEbLnKMQ5DCVQVY3AIXsVe0KBXRUpQClKUApSlAKUpQClKUArj+MYGZ8WTllbJJE45LIknI+r4mOyM7KL852uAb2ceFdhS1Ac/0aimBl5urWgDkbNiBAgmZbaW+zGmlw3jVBwzo9iEjg5eG5DRRYeOXXD+mkWSBi9lZlORY5rO3W9LoN67rEuVRmVSxCkhQbFiBcKD4nT41xn9YMY1pEZXCQTOyrh5lRnBwh5Vmb1xnkXML21BW4NAeIOGcSOQtzgwWSPPzUDZXfBMWKl3CmyYm3WfbSwKqMtwfHrNI0YkVn6qOJIhHlGJxrnmi+ZiYpY7GxOZrmxDGpOE6TYqSUxqqj0sagmF7qhfELIGAk9YCOLcggy6qLgVBPTXF20EV8kTseVIBE8iTsYHBcFiHjVLi3aLZiBQEmTA4+WQSMkgtdVVniIAK4EkuocqQWixNtyCQdLivcPD+IuVVmmVdOaebGC0nKxOdoSpJWEyHD2XQ6bDrXsOD8cnlxEscigBFLAKjdUggBXZiDmIJNigBtdSRWjo7xjFu0QkUBGXL6kgdSsEEmZnZje7O66jsGtwbge+JxY8rDlz5uT1sjRqFxXo8rTXIDRD0lwt9zoTltHkwc0GHgjAm6+KmzrE6iVkf61KOuzAC/UYnMD43qTwbj888s8dlGVWMWaNkswkkTK4zm9gIiRo3X1AuBVdH0vxhUsYuUpyEFon6qyOqJmzOoBvHib3IsDFp1gGA8HDcXLG5kBMQQsrxZc/LhOdbtYHOJv7PftKkAbcTwnGpJLyhKys7WbmqXyN9R1Qlw+0c4Khkvbe+U1E/rbjQueyjOsTWaJ8sTGDMYwMwY5pg694KMLEkV1vBMVNIJGlCraWRFUKykKjFQWLHrE2vcADwoCD0RweJQO2IBEjrECSVJZkTIxOUnuHbXQ0pQClKUBi1LVmlAYtS1ZpQGLUtWaUBi1ZpSgFKUoBSlKAUpSgFKUoBSlKAUpSgPE0mVSe4E/IXrlIunbZcz4cqtha0qsczQDEopFgB1DYm9ge8ajrWFxUc8NhtblR27si29Xl93udXy02oDmpumciylDFd7iLIpdxzruxOdEJKctL6Je+hG9nCeOwprFhhFG7woeuiPzJPq4ymPfKonXYn1ToAVJv/AOhcNy8nIiyWtl5aZbXL2ta3rEt5kmsScGwxzXhiOZAhvGmqDZDpqoyrpt1R3UBz+I6dMsjgRGQahFXMT6N8SspJRW/uBYWA62pA1HWQyBlDC9mAOuh1F9fGok3BMKVCmCErcdUxIV0Jtpa3tv8AnbvNThQC1LVmlAYtWbUpQClKUB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07975" y="-693738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ASEBUUExQVFRQUFRUUFxcVFBUUFRUUFxcVFRYUFBcXHCYeFxkjGRUUHy8gIycpLC0sFR4xNTArNSYrLCkBCQoKDgwOGg8PGiwkHyQsLC0pKiwpKSwsLCosLC8vKiwpLCksLCwsLCksLCwsLCwsLCwsLCwsLCwqLCwsKSwpLP/AABEIALoBDwMBIgACEQEDEQH/xAAcAAEAAgMBAQEAAAAAAAAAAAAABAUBAwYCBwj/xABFEAACAQIEAgYGCAIKAQUBAAABAgMAEQQSITEFEwYiQVFhcSMyQlKBkQcUM3KCkqGxYrIVFkNTc6LB0eHwozRjg7PCJP/EABoBAQADAQEBAAAAAAAAAAAAAAABAgMEBQb/xAApEQACAgICAgECBgMAAAAAAAAAAQIRAxIEITFBYRMiBTJRgbHwFEJx/9oADAMBAAIRAxEAPwD7jSlKAUpSgFKUoDBrhk4xKpVhM/1jNOcRE4Zo4Y1SUqTEouqKyxBWXVw27Zr118/Eo09a9r2vYkX7tNb3086wMZI3qRG3e5EY+WrfNRVVJS8EtNeTmY+l2LIS+HHMkWRlis+aMwl2lhkPa+XkhWAsWluLi14rdNsTcheTIAxAkVHRHblwOsADSXDsZXGmY+jPUJuB1L4KRnzskObIY7nO/UJuy620JAvprYdwrzgcE8ClY4o7E3OV2BJsBc5lNzYKBc6BQNgKsQReA8XxEsrLKqhSHZMqOpUJPJEAxZiGJVVbQDc7ixq/qIvEBezI6nsBW4Pky3W/he9bMNi1e9t1NiDoQd6rsrr2TTqzfSlKsQKUpQClKUApSlAKUpQClKUApSlAKUpQClKUApSlAKUpQClKUApSlAL1DmxTMxSK1x6znVU7bW9p7W07L3PYDF49JLlCQ6yG5tYHqi1yQxA7QN+3wrZwHDypABLbPdiQLWFze2ml9z279tZ7vfWv3La/bdkX+qcJnWZizOtjrkuSNbkhQbX1yjT9qtZ8ZGlszAX2BOp8hufhUfmvMeocsfvi2Z/8O+gX+LW/Z71SMPg0S+VbE7ndm+8x1b4mpjCMfCIcm/JrHEVOyyH/AOKQfuorB4rEPWJT76tGPmwA/WplYIq5BGx+DSeIo3qsOyx0+NwR56Gq/h/Avqqeg1G7I2UBvulQAh/Tv3vUx+HBdYjy27gPRt95NviLHx7K24bFZrqRldfWXffZlPtKbGx8CDYggU0jttXZOzqj3hsUri48iDoVI3Vh2Gt1cz0hw+Kz5ohZdCWAUkWHbrmuLdgN66OJgQCDcEXBGxB7RUQm5NqvBLjSTs90pStCopSlAKUpQClKUApSlAKUqu4nx/DwfaSAH3R1n/KNahtLtloxlJ1FWWNc8OOyti3iTIR1gmZWVS8YjMi8wEnMvMGmWxvobqwquxP0kRg9SF28WYJ+16rY+nqrI0gwiB29Zg9mOijU5O5EHjkXuFYvkY/1OtcDkP8A1/g+hRk2Ga17C9tRfttfsr1XHYT6SsOTaSOSPxFnX9Nf0rpeH8VhnXNFIrjtynUfeG4PnWkckZeGYZMGTH+eLRMpS9KuYilKUApSlAKUqNxGUrE5G4VredtP1tQGvhwzZpffPV/w1uEt4HrN+OsY3rsIhsRmkI9y9gt/4iCPJW8KlQxBVCjZQAPICwqNw8XMj+87AfdQ8sD5qx/EaAmKoAsK1YrFpGpZ2CqNyTYVtJr55xDHnGTkk+jUkIOy22bzP7aVjmy/TXydXG4/1pfol5L6fp/hVNgJWHeqAD4ZiD+lTeE9LcLiGyo9nPsOMrHyvo3wJrgeLty5hGEBX0YZrNoZOYAC3qobotg3rcwWt289jL2DEFG3tfVSNiCNjXL/AJGSL+49KPBwZYtQbtH3i9RMfhyQHT7RLlezMPajPg1h5EA9lc79HPSlsZh2WQ3mgYI57XUi6OfEgEHxU99dbXfF2rR404OEnF+jXBMroGXZgCPI1GwAyM8fYpDL9x72HwYOPICs4DqtInYrkjycB/5i/wAqTC00Z94Oh8+q4/kb51JQmUpSgFKUoBSlKAUpSgFeXcAEk2A1N+wd9ZNcP0248WY4dD1R9oR2ncJ5Dc/LvrPJkWONs3wYJZ56I88f6aO5MeHOVdjIPWb7nujx38q5lcKTcnUnUk6knvJ7ak4XDXq2gwVeTKUsjtn0kI4+PHWCKI4M1okw9dQ+CFV+KwtUcaNI5rOcliqOk8kTh42ZHGzKbH/keFWmJiqtmWidM3aUlTO+6H/SEJmEOIssp0Rxosh7iPZfw2PZbau4Br864tK+q/Rr0xOKiMMrXnhA1O8kewf7wNgfMHtr08GXbpnzvO4ix/fDx7O2pSldR5YpSlAKicV+yb8PyzC9S60Y6EvE6jdlYDzIIH60AxhbI2QXa2g7/AeNU/ReXENnMihUvZQFZesC2eysSRrvrv8AGrrCzh0VhsyhvmL1HwRyvInc2cfdku38/M+VZvHclK/BZS6o3Y4HlPbfI1vOxtXyfhePygeQr68a+QdNuCyYKYuATBIxKsNkJNzG3drt3jyNc/Kg2lJej1Pw3JFOUJezTxXj0HO66jOqg5zbQBWcG18xAGbrWIBJANyaouIcRVgSD3jYg37iDqKrsZilcm5OupFxa+Qx32vfKbb2rGHwrzPlUMS7aAC7MxsLKO06Vy63R60Xpa6o736FlYzYlvZKR/PM9v8A9V9XNc70G6M/U8NlYDmSHO9tQullQHtsO3vJrojXp41UUj5rkTU8jaObinxZxmXIAgPXbrapbS5vY9tgNR86ucX68P8AiH/6paxw05s8nZI5I+6oCKfIhc34qzIbzqPcRmPmxCr+gk+VRjx6X3ZlKWxMpSlaFRSlKAUpSgFKUoCFxjHiGB5D7KkjxbZR8yK+VREsxJNySST3k6k/Ou3+kTE5cOi+/IL+Sgt++WuJw5rzOXK56/ofQfhmOsTn7b/gucFHV1h0FUuEkqyjxFZQpGuZNkudRaqfGGpWLxtlJAJsCbDc2Gw8TXLw8TkYxZpFcTRmQhVA5dgh6pBuUu2Xra3truKmXfaK4lq6Z7xdVOIqwxUlVc71geml0V+LNR+B8bbB4yKcbI3XHfGdJB+Uk+YFbMU9VUyg104+jlzpNNM/T6MCARqDrfvHfXqqDoJjDLw3DMd+UqnxKXjv/lq/r1E7PlJKm0KVgtaoIkeb1SUj94eu/il/VX+I6nstoTJBJnxcaeuyrfa5Av5X3rT/AEpH/GfERSkfMLW3D4KNPVUAndt2P3mOrfE1utQFNh+MQxvyi69Z7ouYBwHIPWQ9YDOWF7bWqdjYyCJEF2S4IG7obZlHjoCPEW0uah8Q6PJI2cXzXDBWN4iw95e4/wDNq94cMBeInQ2aFz6p7VU65DbbdSLWFjes4b29v2LS16osYJ1dQym4OoNJYVZSrAMpFiCAQR3EHQioEQJvJDoSevG+gzdt7XyP4i4Om+hrevFEGj3jPdJ1Qfut6rfA1oVKHE/Rlwx2zcjKe5JJEX8qtYfCrbhHRnCYX7GJUJ0Las5HcXYlreF6s1cHbXyrVPjI09d1XzIH71VRS9F3kk1TbNtQ8bKWPKQ6sOsR7CHc+DGxC+Nz7JrDYmSTSNSq++6kfkQ6k+dh57VqiB1SHvPMlbrEvsbe++lr+qtgNbZRYoSsRiY4Y7kqqqLakKoAHaToAAKr+GcXicu4Jcs1roryKFUAKAyAg7lvNjXl+HRysUFyFPpJSSXLD+zRuzXU2sBtbU2seH8OjhTIgsLkm5JJJ3JJ3P8AtWf37/Bb7dfkwOKQ7Fwp7nuhPkHAvUq9GUHQ6ioTcOy6wnIfd3jPmns+a2PntWhUnUqNhcXmurDK62zKdd9mU+0psbHwOxBAk0ApSlAKUpQHF/SWOpAezO4+aj/Y1xkL19C6eYEy4UBdXV1ZRcAndWtfwa/wrhk4DiQL5R5Z1vXncjDOU7imz6Dg8jFHCozkl2/LN8E9qlri6p3DobMCp8f9O+n1iuR3Hpno0pdrstJMVVdJkUsVVQW1YhQCx72I3PnWl8VUSXE1Wy8YJHqeWq6eSvU09QJ5qtFFm6NGJkqCpuassFwbEYkkRRlrbtsi+bHT4b1dxfR7iVUktHfuu5/XLXdiwzkrSPM5PJxxdOR9P+jVbcLw/k5+csldPVB0RmhTDQwKwzxRqpB0JIHWIvuL3OlX9d2rj0z56UlKTaIGIHNk5fsLZpP4ifVjPh2kd2UbE1PtUPhQvHn7ZCZPg2qj4JkHwqWzWFCp4mnVRdjYVXycfjHsufgP9TUSVzK9zt2DuFa8Rh7VvHGvZm5P0WmC43DKcoaze6ws3w7/AIVtxOEuc6HK4Fr2uGHuuPaHyIubEXN+B4uljcGxGoI0II2IPfXW9E+NnEwXb7RDkfxIsQ1vEEfG9Rkxa9oiE76ZsedlkDFSj6K43SRPeV7Wut7gGxtmFtQasMNiUkW6m4uQfMbg1p4rwxZ4yjbHXZW+asCCPA1UcLw8EOSASMkrNNlytYPyiL2X1L5GQ2tt5Vy/fvVdG/2qPyXX9GQf3Uf5F/2rZDg401VFX7qgftWr6rJ2TP8AFYz+yiteIgyqWkmcKoLMbogAGpJKqCBbxrQqauJcRUWQNlzHKW7QNScttSxtlHi19bWPqON3AVQYogLe7Iw7lH9mPE9bwXeqvhPB4JpRiluVuGjuFuRkRgWYjObE7E+yO6ulArOG/e6LS161NaqkaACyqo8gBUKXjkY2DN5AD9zUbHzl3y+ypt5nvrTLhrCuqMF7MXJ+idh+kMDNlJKMdg4tfyO1WdfP+LxC1W3QjjrSBoZDdowCpO5j2se8qbC/cRU5MWqtEQnbpnQY7DkgMn2iXK9l+9D/AAtYDwNjuBW3DTh0DDZhfXceB7jWyomCGV5E7MwceT3J/wA4kPxrA1JlKUoBWnF4gIpPyHea3VT8Wmu4XuH6n/i1WirdESdIhvmc3Op/7oPCtckFqmwWrxiWFdKfoxaKDiWHDAgi4rkOIQGM6er+3nXbY5hauY4oAQfGq5+NHNDvz6ZvxeZPjTtePa/vsoXxNRpMRUPEzFWI7v8AoqM+Jr536bTpn2SzRlFNeGSpcRV70S6KHFHmSXEINgNjIRuAexR2n4DtI53heEaeeOIG2dgt+4bsfgoJ+FfbMDAiKqKLKgCqO4DQV38XApPZ+EeT+Icx41pDyzMGAVFCooVVFgFFgB4AVqmjq0zi1VeMxkYzXZRkAZrkDKpvYt3A5W+Rr1Ys+ckUeOUqbgkEG4I0II7Qa6/oxxz6xF1vtEsH8e5h4Gx+INcpxF96jdFuI8rGrc9V1ZG+ALg/Nf1q+aO0bKY5VI+i4C3KS22Rf5RTHH0T/db9jWvhZsmTtjJj+C+p80KH41LIrhOo5WDGConFZ5maMxuqqGJcFS11ySDcOLjMU0tuL30tWjjsD4V9QeWx6jdn3D3Efr87U0/HFtvXeoxl2crk10buL4rerX6MCT9YPZmjHxs9/wBCK468uIkCRgsWNgBuf+9/ZX1XoxwMYXDrHoWJLORsXNtvAAADyrPNJVRbEu7LeuO6Q8IR5o8Qxb0OLRBZiuUTCKMuCNbhzGe6ykdprsHYAEnQDU+VUfEME0uAmAHXkSSRewhyTJF5EEJ+WuaLpms1cS8FUPTbDCTBvGb+kaOMAErdpJFjW9twCwa2xy61b4DFiWJJF2kRXHkyhh+9VvGeviMJF/7jzN92GMgf+SSI/CkemJ9x/wCm/o9glhgWJSSsbSILm5ssjhbnt0tVmahYPqySJ4iQeTCx/wAyt8xU2qsslXRyaYqzG/eQfO+taeM4iV4WEThXI0JBPyswynx18ta9dKMG8TGVQTG2rW9hu0n+E9/fXNycbW29d0UpKznbcXRM4niTbUgnvAyg+QubeVzWvoC5bHkjYRPf8yW/WqDF49pGyrckm2lzc9wA3NfROg3Ro4aNnkHpZLXHuqNl87kk/AdlRlklGhjTbs6eokf/AKh/8OP+aX/mpdQ8EczyP2Fsg8o9D/nMlcR0kylKUArmOKzWnYeX8orp65bpbCUZZR6pAVvBhsT5jT4Vrh/MZ5PBiPFbVz/CcZij9X5x0OEJa3MvzP8A+bWbNpzLF/m9bBjvGvMmOFdehhubcbPXN8SxFScfxHxqswuElxEoRBdmNh3eJPcBuTVm6RVKzmeLN6T4D/Woirev0JheheCEKRyQxSlVALPGpZjuTe19ydL6V5HQHhl7/VYvykj5E2rx8mLaTke7h5ahjUGvB8e6GSomMjudSHA8yjf819QjxNdDBwHDRqVjhjQMCpyIqkg6HUC9chxKF8PJkfb2W7GHf594rs4sUk4s4OZl+pJTSLT61XPcZ4aZTMcxBkjjRQJJFW6c2+dVNmHXG4OxrZ9eHfUbE8QFq69EcW5niOI1NU2ALPiUC6klv5GNasbj76Cun+jngTNKcQw6qAql+1zoSPJbjzbwquSVImEbZ3GK9E/N9kjLJ4AerJ8LkHwIPs1OBrNQOQ8X2YzR/wB3cAr/AIZOlv4Ta3YQNK4DrJksKsCrAMDoQQCCPEHeqOboLgGNzDbwV5FHyDWq2g4hGxsGs3utdXH4Wsak1KbXghpMhcO4PBALRRql97DU+ZOp+NTK1z4lEF3YKP4iB+9RjiJJNIwUXtkcWP4EOpPi1h96oJMYtuY3KG2hlPcnuebbfdv3i861asNhlRbL5kk3JJ3LHtJ763UBTdFOrh+V2wSSweSo7CP/AMZj+dYg6/EJD2QwJGPvSu0jj8scPzFOG9TGYqPscQ4gfjUwtb4wA/irPRvrc+X+9xEpH3YrYdfhaG/x8au/bMl6X96J2Oia6yILsl9BuyG2ZB46AjxUDYmt8E6uoZTcEXBrZUKXCsjF4ra6shNlY+8D7LeOx7e8UNSYRVLi+heBkN2hAJ9xmj/RCBVhHxOMnK10b3X6pP3Ts3mpNSgalNrwQ1ZXcM6OYXDm8USqfe1ZvzNc1ZV4klVRdiAB2k2HzNRDjy+kIzfxm4jHiDu/kuniKjySe8diSLIn2j3A7co7ZCO4X+JsO2t+HgCKFXZQAPId9a8LhAlySWZrZmO5tsPADsA0Fz3kmRQClKUArXiMOrqVcBlYWIOxFbKUBwXFugs6knDsHX3WOVx4Bjo3xtVFJ0Z4je3If80dvnmr6ya5zC9IppJHWNEks6WsWUGBnkTmqxuHF0IuLag6EZWbZZpIzeOJyfD/AKOsXIbzFYl887/ALp+td7wTo9BhVtGup3Y6s3meweA0qyFZqkpuXksopClKVQsKj43ARyoUkUMp7+w94O4PiKkUoDiOJ/R697wSi3uyX0/Ev+1UcnQLiBNrR+fM0/a/6V9Trn+IcflWd441V7KwUdbrTiPmiIuNA2TrZbarrcbVqssjP6cSh4P9GZBDYiQH+GO+vgXNrDyF/Gu5w+GWNQqKFVRYACwA8Kzh3YqCwytbUA3se69ta2VSUnLyXUUvAqt4jx+CCVY5XVM6SSBnZEXqGNSt2I6x5g+RqyqLNw9GlEhvmWN4xrpldkY6d941/WqklavSTBSwozlbOAwRlzsGIjOTKAbt6aIWF7l1te4qJhuNcPdbi6k3sgWQsQJXhWyJfVmjchd7KdNDb1hehiKznMVATDxxFTd05AQ805hlzsY4gdCCsCd5Fb4uiMSjqvKHDBxJdC4cNOxYArlN/rEoIIIs2wtQGYuN8OQgq8YuuYOFNiOXzrcy1ieWM+W97EG2oqQvSfCllXmWZiBYpIpBL8sBwVvH17L1rakDtF6aToPmcR5yMMLsUvdmc4c4fM2ZfWsc2bNYkDqXuxsMN0PgQaFrnlkkCNATHKJ1OWNFUdYAaAaDv1oC+pWKGgOe6QYwYfER4g+ryMTG3iUQYhP0hl/NVj0fwZiwsMZ9ZY0DffsC5/MTWrpFwIYuJYy2XLIj3AvoDZ1/EhdfxVairN9FEns2ZqFxbi0eHVXkNlaRI8xKgKXNgzFiABUy9R8dgVlCZr9SRJBY26yG4v4VUuV2H6TYSVX665VfJqVZWvJylYEXBUvp+9qgw8c4czMNEC2s2Vo1YFOaWAFrKEIYsQBY3vbWt8/RRGnRz9mDiHYEm7vNlBUgC2QWJHbcCvUXQ6EBszyyZ0aMlmW+Ro1iy9RRsqjXe+u9AYXi3Dkyt1QbkdaN86kFQc4Zc0eskerW+0XvFSm6U4QX9Js2UAJISxIkIMYC3kBEUvWW49G2ulVfEuiMjteOZryEieRyud1vFYZVTIQFiAAATe99WDS+H9DMPC4ZMwytmUWjFgEmjCkqgLjLM+rEtouumoF5DMrqGUgqwDAjUEEXBB7iK91owODWKJI1vljRUF9TZQFF/GwrfQClKUApSlAKiYLhUMRJjQLm3tfbMzWF/VGZ3NhYXY1LpQClKUApSlAKUpQCog4XFzTLlGc6313y5M1ts2Tq5rXtpe1S6UApSlAKUvWMwoDJrksXw+Q4qZuUWzHqNyVb+wRBaUuClnDaW/eusDA9tLVKdFZR2ORiHEBcHmBQFBChDaMPGAYid35XMv62t9rLf0kGOzOUaXrWcczlWOWAhFawst5AMwW3wvXWUtU7Ffp/LOWC44hirTBVWRkziESO4EGVZLL6ubn7WuPDLW6JcW8WKR+Zco4jJyKcxEgCoANLDl65iDcbG9dHQ02J0+TlJoMaikIZcozrGFEOhRIxADp9mTzcx8F2Fbo4sdzMxeS3MBy2iyZfrLKR6t7DDkNvfY710tKbEafJzHEosTG80qOUXPfrFOXkXDA5jcXF5UVCb7E6a3rRMMbJkYiXrGOVVAjCKCzOVlvY5kHLXxt29auuK0tRSDhfs5HEyY+NSc73VCxZ+SIsnILMzGwAkE2gG2UDsua14TG4yRgY2kaISlQzLGSQGjBElgAVy59bj2vaAFdlasKgAsNAO6m3wNPkquApiRfnMzXiibrZOrKeYJFGQDQAR/OrelKq+y6VIUpShIpSlAKUrGYUBmlYvWFkB2IPZv291AeqUrAYUBmlYJrNAKUrAYGgM0pWL0BmlYvWaA4vjaY0viBhw/MLgqylQRGMMvJFmK3Tn872rAg3BBtW+bCTTYPHoqkmQuI16urGGISgBjl+25t9bZs1dYBULjGKeKB5EGYoM5WxJKqQzhQNS2QNbxtvtQHJf0Ri1VTBE0RUSBvR4aJiryYMtkWF7FjHHKAbg6bjq16xGA4i8MiOcQWaF1Qo8Ma2MctllGYnm5+WLg+6cw64PjF9M8akRYxKjrn0MbkM6o0oQEuu6PABYMSeZYdU5dydKMUs6x9V1ad1BZLEocQUWNbONVhyyZgrXDqSAASQN+IwvEN1MxLGcoM8VkfmAYfmg7xcu5YC51a+uW0zhWHxqmQyM7ZoiVzNGcs3MlsE7AOXyt9NBfXNfEfFMW2Fwz+jEuIILehkKxqYZJbZM9yQUVblhvtVX/WzGCO7rGrZM6+iltI5hglTCqM9xIzSyKG1+z9W96AxheGcQJWRuaHjQqpLxgveTDsQ65msuk3VLsPH1QujF8H4lNG6yBnPpNDywudsPjIyYzzD1CZIQBZdwbXzVsTpVjY3KCLmEc9grA8ySz4kjIQ2y5Il0QjXcZlqaOlkoKjNHKHaNUdIZUWQmaJJAoLG+RHYkgkDLc7MABtgw+NMeNVg7Zkk5Ocx2LnnBVVczC2XlC5IB0uoOa8vheGxazXkZyjDE5gzIVUidfqwQD1bwl/0vqBVZ0a6RYp5YoZF05aZiwPMI+rpIZyc17GQlLFAL+1cZa7KgOd6KDGgyfWQ4BEbLnKMQ5DCVQVY3AIXsVe0KBXRUpQClKUApSlAKUpQClKUArj+MYGZ8WTllbJJE45LIknI+r4mOyM7KL852uAb2ceFdhS1Ac/0aimBl5urWgDkbNiBAgmZbaW+zGmlw3jVBwzo9iEjg5eG5DRRYeOXXD+mkWSBi9lZlORY5rO3W9LoN67rEuVRmVSxCkhQbFiBcKD4nT41xn9YMY1pEZXCQTOyrh5lRnBwh5Vmb1xnkXML21BW4NAeIOGcSOQtzgwWSPPzUDZXfBMWKl3CmyYm3WfbSwKqMtwfHrNI0YkVn6qOJIhHlGJxrnmi+ZiYpY7GxOZrmxDGpOE6TYqSUxqqj0sagmF7qhfELIGAk9YCOLcggy6qLgVBPTXF20EV8kTseVIBE8iTsYHBcFiHjVLi3aLZiBQEmTA4+WQSMkgtdVVniIAK4EkuocqQWixNtyCQdLivcPD+IuVVmmVdOaebGC0nKxOdoSpJWEyHD2XQ6bDrXsOD8cnlxEscigBFLAKjdUggBXZiDmIJNigBtdSRWjo7xjFu0QkUBGXL6kgdSsEEmZnZje7O66jsGtwbge+JxY8rDlz5uT1sjRqFxXo8rTXIDRD0lwt9zoTltHkwc0GHgjAm6+KmzrE6iVkf61KOuzAC/UYnMD43qTwbj888s8dlGVWMWaNkswkkTK4zm9gIiRo3X1AuBVdH0vxhUsYuUpyEFon6qyOqJmzOoBvHib3IsDFp1gGA8HDcXLG5kBMQQsrxZc/LhOdbtYHOJv7PftKkAbcTwnGpJLyhKys7WbmqXyN9R1Qlw+0c4Khkvbe+U1E/rbjQueyjOsTWaJ8sTGDMYwMwY5pg694KMLEkV1vBMVNIJGlCraWRFUKykKjFQWLHrE2vcADwoCD0RweJQO2IBEjrECSVJZkTIxOUnuHbXQ0pQClKUBi1LVmlAYtS1ZpQGLUtWaUBi1ZpSgFKUoBSlKAUpSgFKUoBSlKAUpSgPE0mVSe4E/IXrlIunbZcz4cqtha0qsczQDEopFgB1DYm9ge8ajrWFxUc8NhtblR27si29Xl93udXy02oDmpumciylDFd7iLIpdxzruxOdEJKctL6Je+hG9nCeOwprFhhFG7woeuiPzJPq4ymPfKonXYn1ToAVJv/AOhcNy8nIiyWtl5aZbXL2ta3rEt5kmsScGwxzXhiOZAhvGmqDZDpqoyrpt1R3UBz+I6dMsjgRGQahFXMT6N8SspJRW/uBYWA62pA1HWQyBlDC9mAOuh1F9fGok3BMKVCmCErcdUxIV0Jtpa3tv8AnbvNThQC1LVmlAYtWbUpQClKUB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460375" y="-541338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www.all-water.org/H2O_Images/640px-Water_molecule_3D.svg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54" y="3950286"/>
            <a:ext cx="3124200" cy="292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9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Properties of Water Due to Hydrogen Bonding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Heat – ability to resist change in temperature</a:t>
            </a:r>
          </a:p>
          <a:p>
            <a:pPr lvl="1"/>
            <a:r>
              <a:rPr lang="en-US" dirty="0" smtClean="0"/>
              <a:t>High boiling point</a:t>
            </a:r>
          </a:p>
          <a:p>
            <a:pPr lvl="1"/>
            <a:r>
              <a:rPr lang="en-US" dirty="0" smtClean="0"/>
              <a:t>Takes a long time to cool down or heat up</a:t>
            </a:r>
          </a:p>
          <a:p>
            <a:pPr lvl="1"/>
            <a:r>
              <a:rPr lang="en-US" dirty="0" smtClean="0"/>
              <a:t>Helps regulate cell temperature</a:t>
            </a:r>
          </a:p>
        </p:txBody>
      </p:sp>
      <p:pic>
        <p:nvPicPr>
          <p:cNvPr id="5122" name="Picture 2" descr="http://ga.water.usgs.gov/edu/pictures/heat-capacity-po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2743200" cy="1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0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Properties of Water Due to Hydrogen Bonding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Heat – ability to resist change in temperature</a:t>
            </a:r>
          </a:p>
          <a:p>
            <a:r>
              <a:rPr lang="en-US" dirty="0" smtClean="0"/>
              <a:t>Cohesion – attraction between different water molecules: Convex shape</a:t>
            </a:r>
          </a:p>
          <a:p>
            <a:pPr lvl="1"/>
            <a:r>
              <a:rPr lang="en-US" dirty="0" smtClean="0"/>
              <a:t>Examples – Dew in the morning</a:t>
            </a:r>
          </a:p>
          <a:p>
            <a:pPr lvl="1"/>
            <a:r>
              <a:rPr lang="en-US" dirty="0" smtClean="0"/>
              <a:t>Beads of rain water on cars</a:t>
            </a:r>
          </a:p>
        </p:txBody>
      </p:sp>
      <p:pic>
        <p:nvPicPr>
          <p:cNvPr id="5122" name="Picture 2" descr="http://ga.water.usgs.gov/edu/pictures/heat-capacity-po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2743200" cy="1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appstate.edu/~goodmanjm/rcoe/asuscienceed/background/waterdrops/droponsaranwrapwitho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645" y="3200400"/>
            <a:ext cx="32956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9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Properties of Water Due to Hydrogen Bonding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Specific Heat – ability to resist change in temperature</a:t>
            </a:r>
          </a:p>
          <a:p>
            <a:r>
              <a:rPr lang="en-US" dirty="0" smtClean="0"/>
              <a:t>Cohesion – attraction between different water molecules</a:t>
            </a:r>
          </a:p>
          <a:p>
            <a:r>
              <a:rPr lang="en-US" dirty="0" smtClean="0"/>
              <a:t>Adhesion – attraction of molecule to other substances: Concave shape</a:t>
            </a:r>
          </a:p>
          <a:p>
            <a:pPr lvl="1"/>
            <a:r>
              <a:rPr lang="en-US" dirty="0" smtClean="0"/>
              <a:t>Example: meniscus in a graduated cylinder </a:t>
            </a:r>
            <a:endParaRPr lang="en-US" dirty="0"/>
          </a:p>
        </p:txBody>
      </p:sp>
      <p:pic>
        <p:nvPicPr>
          <p:cNvPr id="5122" name="Picture 2" descr="http://ga.water.usgs.gov/edu/pictures/heat-capacity-po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2743200" cy="19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appstate.edu/~goodmanjm/rcoe/asuscienceed/background/waterdrops/droponsaranwrapwitho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200400"/>
            <a:ext cx="32956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uwplatt.edu/chemep/chem/chemscape/labdocs/catofp/measurea/volume/gradcyl/pic/07424717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8838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9374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Water: Forming 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a hydrogen bond 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Model and perform experiment pertaining to water properties</a:t>
            </a:r>
          </a:p>
          <a:p>
            <a:r>
              <a:rPr lang="en-US" dirty="0" smtClean="0"/>
              <a:t>Describe the difference between a solute and solvent in solution</a:t>
            </a:r>
          </a:p>
          <a:p>
            <a:r>
              <a:rPr lang="en-US" dirty="0" smtClean="0"/>
              <a:t>Describe the difference between acids and bases</a:t>
            </a:r>
          </a:p>
          <a:p>
            <a:r>
              <a:rPr lang="en-US" dirty="0" smtClean="0"/>
              <a:t>Measure the pH of different household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lab notebooks yesterday’s exercise</a:t>
            </a:r>
          </a:p>
          <a:p>
            <a:r>
              <a:rPr lang="en-US" dirty="0" smtClean="0"/>
              <a:t>Continue with today’s water’s exercise at the end of yesterday’s conclusion.</a:t>
            </a:r>
          </a:p>
          <a:p>
            <a:r>
              <a:rPr lang="en-US" dirty="0" smtClean="0"/>
              <a:t>Write down demonstration 3: Water covering Penny</a:t>
            </a:r>
          </a:p>
          <a:p>
            <a:r>
              <a:rPr lang="en-US" dirty="0" smtClean="0"/>
              <a:t>Write down the following materials: penny, water, cup, eye dropper, paper towel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1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Water: It’s Important to Life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Under your materials list, create a table three columns and two rows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Collect the necessary materials</a:t>
            </a:r>
          </a:p>
          <a:p>
            <a:r>
              <a:rPr lang="en-US" dirty="0" smtClean="0"/>
              <a:t>Fill out both the hypothesis, actual and observation areas when and after performing the demonstration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96935"/>
              </p:ext>
            </p:extLst>
          </p:nvPr>
        </p:nvGraphicFramePr>
        <p:xfrm>
          <a:off x="152400" y="2819400"/>
          <a:ext cx="8763000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Hypothesized</a:t>
                      </a:r>
                      <a:r>
                        <a:rPr lang="en-US" sz="2400" baseline="0" dirty="0" smtClean="0"/>
                        <a:t> amount of drops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Actual amount of drops to</a:t>
                      </a:r>
                      <a:r>
                        <a:rPr lang="en-US" sz="2400" baseline="0" dirty="0" smtClean="0"/>
                        <a:t> cover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Observations</a:t>
                      </a:r>
                      <a:endParaRPr lang="en-US" sz="24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Answer the following question(s):</a:t>
            </a:r>
          </a:p>
          <a:p>
            <a:pPr lvl="1"/>
            <a:r>
              <a:rPr lang="en-US" sz="3500" dirty="0" smtClean="0"/>
              <a:t>What water property(</a:t>
            </a:r>
            <a:r>
              <a:rPr lang="en-US" sz="3500" dirty="0" err="1" smtClean="0"/>
              <a:t>ies</a:t>
            </a:r>
            <a:r>
              <a:rPr lang="en-US" sz="3500" dirty="0" smtClean="0"/>
              <a:t>) did you observe in this demonstration?</a:t>
            </a:r>
          </a:p>
          <a:p>
            <a:pPr lvl="1"/>
            <a:r>
              <a:rPr lang="en-US" sz="3500" dirty="0" smtClean="0"/>
              <a:t>Explain how these properties work with water at a molecule level in this demonstration. Use your observations to help support your answer.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you complete these questions, work on chapter vocabulary words starting on page 36.</a:t>
            </a:r>
          </a:p>
          <a:p>
            <a:r>
              <a:rPr lang="en-US" dirty="0" smtClean="0"/>
              <a:t>Complete words for sections 2.1-2.3. </a:t>
            </a:r>
          </a:p>
          <a:p>
            <a:r>
              <a:rPr lang="en-US" dirty="0" smtClean="0"/>
              <a:t>After you complete these words, work on vocabulary from sections 2.4 through 2.5</a:t>
            </a:r>
          </a:p>
        </p:txBody>
      </p:sp>
    </p:spTree>
    <p:extLst>
      <p:ext uri="{BB962C8B-B14F-4D97-AF65-F5344CB8AC3E}">
        <p14:creationId xmlns:p14="http://schemas.microsoft.com/office/powerpoint/2010/main" val="27923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7088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16373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water forms a hydrogen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Water: Forming 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a hydrogen bond 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Model and perform experiment pertaining to water properties</a:t>
            </a:r>
          </a:p>
          <a:p>
            <a:r>
              <a:rPr lang="en-US" dirty="0" smtClean="0"/>
              <a:t>Describe the difference between a solute and solvent in solution</a:t>
            </a:r>
          </a:p>
          <a:p>
            <a:r>
              <a:rPr lang="en-US" dirty="0" smtClean="0"/>
              <a:t>Describe the difference between acids and bases</a:t>
            </a:r>
          </a:p>
          <a:p>
            <a:r>
              <a:rPr lang="en-US" dirty="0" smtClean="0"/>
              <a:t>Measure the pH of different household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hydrogen bond?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Answer the following question(s):</a:t>
            </a:r>
          </a:p>
          <a:p>
            <a:pPr lvl="1"/>
            <a:r>
              <a:rPr lang="en-US" sz="3500" dirty="0" smtClean="0"/>
              <a:t>What water property(</a:t>
            </a:r>
            <a:r>
              <a:rPr lang="en-US" sz="3500" dirty="0" err="1" smtClean="0"/>
              <a:t>ies</a:t>
            </a:r>
            <a:r>
              <a:rPr lang="en-US" sz="3500" dirty="0" smtClean="0"/>
              <a:t>) did you observe in yesterday’s demonstration?</a:t>
            </a:r>
          </a:p>
          <a:p>
            <a:pPr lvl="1"/>
            <a:r>
              <a:rPr lang="en-US" sz="3500" dirty="0" smtClean="0"/>
              <a:t>Explain how these properties work with water at a molecule level in this demonstration. Use your observations to help support your answer.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28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Why do things dissolve in water?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502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Water molecule is a polar molecule with weak charges</a:t>
            </a:r>
          </a:p>
          <a:p>
            <a:r>
              <a:rPr lang="en-US" dirty="0" smtClean="0"/>
              <a:t>Ions break up and fill in the voids between hydrogen bonds</a:t>
            </a:r>
          </a:p>
          <a:p>
            <a:r>
              <a:rPr lang="en-US" dirty="0" smtClean="0"/>
              <a:t>Other nonpolar molecules can take up the space between water molecules</a:t>
            </a:r>
          </a:p>
          <a:p>
            <a:r>
              <a:rPr lang="en-US" dirty="0" smtClean="0"/>
              <a:t>This important in cells and blood so important ions and molecules can be transported</a:t>
            </a:r>
            <a:endParaRPr lang="en-US" dirty="0"/>
          </a:p>
        </p:txBody>
      </p:sp>
      <p:pic>
        <p:nvPicPr>
          <p:cNvPr id="8194" name="Picture 2" descr="http://www.biology.arizona.edu/biochemistry/tutorials/chemistry/graphics/nacl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67" y="1188493"/>
            <a:ext cx="46482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3.gstatic.com/images?q=tbn:ANd9GcSen1Js9oAkNpdbPzrlHtl8PEXl49GQU-Pryu5gWiRhcmiWxMC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74810"/>
            <a:ext cx="3298635" cy="240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1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a hydrogen bond 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Model and perform experiment pertaining to water properties</a:t>
            </a:r>
          </a:p>
          <a:p>
            <a:r>
              <a:rPr lang="en-US" dirty="0" smtClean="0"/>
              <a:t>Describe the difference between a solute and solvent in solution</a:t>
            </a:r>
          </a:p>
          <a:p>
            <a:r>
              <a:rPr lang="en-US" dirty="0" smtClean="0"/>
              <a:t>Describe the difference between acids and bases</a:t>
            </a:r>
          </a:p>
          <a:p>
            <a:r>
              <a:rPr lang="en-US" dirty="0" smtClean="0"/>
              <a:t>Measure the pH of different household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dissolve different materials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48" y="1600200"/>
            <a:ext cx="4038600" cy="4525963"/>
          </a:xfrm>
        </p:spPr>
        <p:txBody>
          <a:bodyPr/>
          <a:lstStyle/>
          <a:p>
            <a:r>
              <a:rPr lang="en-US" dirty="0" smtClean="0"/>
              <a:t>Solutions – a mixture of substances that is the same throughout</a:t>
            </a:r>
          </a:p>
          <a:p>
            <a:r>
              <a:rPr lang="en-US" dirty="0" smtClean="0"/>
              <a:t>Has two parts:</a:t>
            </a:r>
          </a:p>
          <a:p>
            <a:pPr lvl="1"/>
            <a:r>
              <a:rPr lang="en-US" dirty="0" smtClean="0"/>
              <a:t>Solvent is the substance that is present in greatest amount</a:t>
            </a:r>
          </a:p>
          <a:p>
            <a:pPr lvl="1"/>
            <a:r>
              <a:rPr lang="en-US" dirty="0" smtClean="0"/>
              <a:t>Solute is the substance that dissolves in a solvent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Blood is a solution</a:t>
            </a:r>
          </a:p>
          <a:p>
            <a:pPr lvl="1"/>
            <a:r>
              <a:rPr lang="en-US" dirty="0" smtClean="0"/>
              <a:t>Solvent: water</a:t>
            </a:r>
          </a:p>
          <a:p>
            <a:pPr lvl="1"/>
            <a:r>
              <a:rPr lang="en-US" dirty="0" smtClean="0"/>
              <a:t>Solute: proteins, sugars, lipids</a:t>
            </a:r>
            <a:endParaRPr lang="en-US" dirty="0"/>
          </a:p>
        </p:txBody>
      </p:sp>
      <p:pic>
        <p:nvPicPr>
          <p:cNvPr id="9220" name="Picture 4" descr="http://thearrowsoftruth.com/wp-content/uploads/2012/11/Blood-Plasm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64887"/>
            <a:ext cx="3958988" cy="334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4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some solutions burn and others don’t?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Solutions have different pH values.</a:t>
            </a:r>
          </a:p>
          <a:p>
            <a:r>
              <a:rPr lang="en-US" dirty="0" smtClean="0"/>
              <a:t>pH – the concentration of H</a:t>
            </a:r>
            <a:r>
              <a:rPr lang="en-US" baseline="30000" dirty="0" smtClean="0"/>
              <a:t>+</a:t>
            </a:r>
            <a:r>
              <a:rPr lang="en-US" dirty="0" smtClean="0"/>
              <a:t> ions in a solution</a:t>
            </a:r>
          </a:p>
          <a:p>
            <a:r>
              <a:rPr lang="en-US" dirty="0" smtClean="0"/>
              <a:t>Acids – a solution that contains a high concentration of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  <a:endParaRPr lang="en-US" dirty="0"/>
          </a:p>
          <a:p>
            <a:r>
              <a:rPr lang="en-US" dirty="0" smtClean="0"/>
              <a:t>Bases – a solution low in concentration of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Dependent on how items release or absorbs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ions in solution</a:t>
            </a:r>
            <a:endParaRPr lang="en-US" dirty="0"/>
          </a:p>
        </p:txBody>
      </p:sp>
      <p:pic>
        <p:nvPicPr>
          <p:cNvPr id="1026" name="Picture 2" descr="http://www.edu.pe.ca/gulfshore/Archives/ACIDSBAS/phscale2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676400"/>
            <a:ext cx="4038600" cy="178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pa.gov/acidrain/education/site_students/images/phscale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7719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9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pic>
        <p:nvPicPr>
          <p:cNvPr id="2050" name="Picture 2" descr="http://www.epa.gov/acidrain/education/site_students/images/phscal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6400800" cy="536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0804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708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pH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 a hydrogen bond </a:t>
            </a:r>
          </a:p>
          <a:p>
            <a:r>
              <a:rPr lang="en-US" dirty="0" smtClean="0"/>
              <a:t>Discuss the similarities and difference of polar and nonpolar covalent bonds</a:t>
            </a:r>
          </a:p>
          <a:p>
            <a:r>
              <a:rPr lang="en-US" dirty="0" smtClean="0"/>
              <a:t>Model and perform experiment pertaining to water properties</a:t>
            </a:r>
          </a:p>
          <a:p>
            <a:r>
              <a:rPr lang="en-US" dirty="0" smtClean="0"/>
              <a:t>Describe the difference between a solute and solvent in solution</a:t>
            </a:r>
          </a:p>
          <a:p>
            <a:r>
              <a:rPr lang="en-US" dirty="0" smtClean="0"/>
              <a:t>Describe the difference between acids and bases</a:t>
            </a:r>
          </a:p>
          <a:p>
            <a:r>
              <a:rPr lang="en-US" dirty="0" smtClean="0"/>
              <a:t>Measure the pH of different household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Finish vocabulary in sections 2.1-2.3</a:t>
            </a:r>
          </a:p>
          <a:p>
            <a:pPr marL="514350" indent="-514350">
              <a:buAutoNum type="arabicPeriod"/>
            </a:pPr>
            <a:r>
              <a:rPr lang="en-US" dirty="0" smtClean="0"/>
              <a:t>Leave vocabulary out so I can check it off</a:t>
            </a:r>
          </a:p>
          <a:p>
            <a:pPr marL="514350" indent="-514350">
              <a:buAutoNum type="arabicPeriod"/>
            </a:pPr>
            <a:r>
              <a:rPr lang="en-US" dirty="0" smtClean="0"/>
              <a:t>Get lab notebook and textbook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 to page 58 and copy down the problem, materials, and procedure, and analyze and conclude section in your lab notebooks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 on vocabulary from section 2.4-2.5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lab notebooks to the table of contents</a:t>
            </a:r>
          </a:p>
          <a:p>
            <a:r>
              <a:rPr lang="en-US" dirty="0" smtClean="0"/>
              <a:t>Write the title Water vs. Metals on the next available line in the table of contents list</a:t>
            </a:r>
          </a:p>
          <a:p>
            <a:r>
              <a:rPr lang="en-US" dirty="0" smtClean="0"/>
              <a:t>Turn to the next available page and title the page Water vs. Metals along with today’s date</a:t>
            </a:r>
          </a:p>
          <a:p>
            <a:r>
              <a:rPr lang="en-US" dirty="0" smtClean="0"/>
              <a:t>Skip a couple a couple of lines and write Demonstration 1: Water vs. Aluminum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question, Will aluminum sink or float in water?, right below the demonstration title</a:t>
            </a:r>
          </a:p>
          <a:p>
            <a:r>
              <a:rPr lang="en-US" dirty="0" smtClean="0"/>
              <a:t>Write a hypothesis using the following format: If the aluminum foil is placed in water, then is will sink ____% of the time because _____. </a:t>
            </a:r>
          </a:p>
          <a:p>
            <a:r>
              <a:rPr lang="en-US" dirty="0" smtClean="0"/>
              <a:t>Fill in the blanks with your thoughts from previous experiences.</a:t>
            </a:r>
          </a:p>
          <a:p>
            <a:r>
              <a:rPr lang="en-US" dirty="0" smtClean="0"/>
              <a:t>Write the following materials down: water, Dixie cup, aluminum foil, paper clip, and paper towel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Under your hypothesis, create a table with three columns and three rows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Collect the necessary materials</a:t>
            </a:r>
            <a:endParaRPr lang="en-US" dirty="0"/>
          </a:p>
          <a:p>
            <a:r>
              <a:rPr lang="en-US" dirty="0" smtClean="0"/>
              <a:t>Try the two different tests and fill out both the hypothesis observations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55317"/>
              </p:ext>
            </p:extLst>
          </p:nvPr>
        </p:nvGraphicFramePr>
        <p:xfrm>
          <a:off x="381000" y="2667000"/>
          <a:ext cx="85344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Observation</a:t>
                      </a:r>
                      <a:r>
                        <a:rPr lang="en-US" sz="2800" baseline="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 Foil flat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 Foil Crumpled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9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 a couple a couple of lines and write Demonstration 2: Water vs. Aluminum Paper Clip</a:t>
            </a:r>
          </a:p>
          <a:p>
            <a:r>
              <a:rPr lang="en-US" dirty="0" smtClean="0"/>
              <a:t>Under your hypothesis, create a table with three columns and three rows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63533"/>
              </p:ext>
            </p:extLst>
          </p:nvPr>
        </p:nvGraphicFramePr>
        <p:xfrm>
          <a:off x="152400" y="3124200"/>
          <a:ext cx="85344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Observation</a:t>
                      </a:r>
                      <a:r>
                        <a:rPr lang="en-US" sz="2800" baseline="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Dropping</a:t>
                      </a:r>
                      <a:r>
                        <a:rPr lang="en-US" baseline="0" dirty="0" smtClean="0"/>
                        <a:t> the paper clip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Flat</a:t>
                      </a:r>
                      <a:r>
                        <a:rPr lang="en-US" baseline="0" dirty="0" smtClean="0"/>
                        <a:t> paper clip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vs.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Try the two different tests and fill out both the hypothesis observations</a:t>
            </a:r>
          </a:p>
          <a:p>
            <a:r>
              <a:rPr lang="en-US" dirty="0" smtClean="0"/>
              <a:t>To perform the flat paper clip test, carefully place a small piece of paper towel flat on the water</a:t>
            </a:r>
          </a:p>
          <a:p>
            <a:r>
              <a:rPr lang="en-US" dirty="0" smtClean="0"/>
              <a:t>Carefully lay the paper clip flat on the paper towel a wait a minute or two </a:t>
            </a:r>
          </a:p>
          <a:p>
            <a:r>
              <a:rPr lang="en-US" dirty="0" smtClean="0"/>
              <a:t>After the demonstrations are done, write a two to four sentence analysis of your observations from both demonstrations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</TotalTime>
  <Words>1839</Words>
  <Application>Microsoft Office PowerPoint</Application>
  <PresentationFormat>On-screen Show (4:3)</PresentationFormat>
  <Paragraphs>248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Daily Routine</vt:lpstr>
      <vt:lpstr>Biology Announcements</vt:lpstr>
      <vt:lpstr>Water: It’s Important to Life</vt:lpstr>
      <vt:lpstr>I will be able to…</vt:lpstr>
      <vt:lpstr>Water vs. Metals</vt:lpstr>
      <vt:lpstr>Water vs. Metals</vt:lpstr>
      <vt:lpstr>Water vs. Metal</vt:lpstr>
      <vt:lpstr>Water vs. Metal</vt:lpstr>
      <vt:lpstr>Water vs. Metal</vt:lpstr>
      <vt:lpstr>Water vs. Metal Conclusion</vt:lpstr>
      <vt:lpstr>How do water molecules connect to one another?</vt:lpstr>
      <vt:lpstr>How do water molecules connect to one another</vt:lpstr>
      <vt:lpstr>How do water molecules connect to one another</vt:lpstr>
      <vt:lpstr>Daily Routine</vt:lpstr>
      <vt:lpstr>Biology Announcements</vt:lpstr>
      <vt:lpstr>Water: It’s Important to Life</vt:lpstr>
      <vt:lpstr>I will be able to…</vt:lpstr>
      <vt:lpstr>How do water molecules connect to one another?</vt:lpstr>
      <vt:lpstr>How do water molecules connect to one another</vt:lpstr>
      <vt:lpstr>How do water molecules connect to one another</vt:lpstr>
      <vt:lpstr>What cause water keep the metal floating in the demonstrations?</vt:lpstr>
      <vt:lpstr>Special Properties of Water Due to Hydrogen Bonding</vt:lpstr>
      <vt:lpstr>Special Properties of Water Due to Hydrogen Bonding</vt:lpstr>
      <vt:lpstr>Special Properties of Water Due to Hydrogen Bonding</vt:lpstr>
      <vt:lpstr>Daily Routine</vt:lpstr>
      <vt:lpstr>Biology Announcements</vt:lpstr>
      <vt:lpstr>Water: Forming Solutions</vt:lpstr>
      <vt:lpstr>I will be able to…</vt:lpstr>
      <vt:lpstr>Water vs. Metals</vt:lpstr>
      <vt:lpstr>Water vs. Metals</vt:lpstr>
      <vt:lpstr>Water vs. Metal Conclusion</vt:lpstr>
      <vt:lpstr>Daily Routine</vt:lpstr>
      <vt:lpstr>Biology Announcements</vt:lpstr>
      <vt:lpstr>Bell Work</vt:lpstr>
      <vt:lpstr>Water: Forming Solutions</vt:lpstr>
      <vt:lpstr>I will be able to…</vt:lpstr>
      <vt:lpstr>Bell Work</vt:lpstr>
      <vt:lpstr>Water vs. Metal Conclusion</vt:lpstr>
      <vt:lpstr>Why do things dissolve in water?</vt:lpstr>
      <vt:lpstr>What does dissolve different materials make?</vt:lpstr>
      <vt:lpstr>Why do some solutions burn and others don’t?</vt:lpstr>
      <vt:lpstr>pH scale</vt:lpstr>
      <vt:lpstr>Daily Routine</vt:lpstr>
      <vt:lpstr>Biology Announcements</vt:lpstr>
      <vt:lpstr>Measuring pH</vt:lpstr>
      <vt:lpstr>I will be able to…</vt:lpstr>
      <vt:lpstr>Things to do today…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35</cp:revision>
  <dcterms:created xsi:type="dcterms:W3CDTF">2013-09-08T17:45:15Z</dcterms:created>
  <dcterms:modified xsi:type="dcterms:W3CDTF">2013-09-22T21:30:28Z</dcterms:modified>
</cp:coreProperties>
</file>