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74" r:id="rId8"/>
    <p:sldId id="288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63" r:id="rId17"/>
    <p:sldId id="264" r:id="rId18"/>
    <p:sldId id="265" r:id="rId19"/>
    <p:sldId id="267" r:id="rId20"/>
    <p:sldId id="282" r:id="rId21"/>
    <p:sldId id="283" r:id="rId22"/>
    <p:sldId id="294" r:id="rId23"/>
    <p:sldId id="285" r:id="rId24"/>
    <p:sldId id="286" r:id="rId25"/>
    <p:sldId id="295" r:id="rId26"/>
    <p:sldId id="266" r:id="rId27"/>
    <p:sldId id="287" r:id="rId28"/>
    <p:sldId id="289" r:id="rId29"/>
    <p:sldId id="290" r:id="rId30"/>
    <p:sldId id="291" r:id="rId31"/>
    <p:sldId id="292" r:id="rId32"/>
    <p:sldId id="293" r:id="rId33"/>
    <p:sldId id="299" r:id="rId34"/>
    <p:sldId id="300" r:id="rId35"/>
    <p:sldId id="298" r:id="rId36"/>
    <p:sldId id="296" r:id="rId37"/>
    <p:sldId id="297" r:id="rId38"/>
    <p:sldId id="301" r:id="rId39"/>
    <p:sldId id="30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C16E"/>
    <a:srgbClr val="D7532F"/>
    <a:srgbClr val="CE38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4BA6-CB20-482E-B876-B64373FF7FC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062-9A16-457D-A749-15BC83340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4BA6-CB20-482E-B876-B64373FF7FC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062-9A16-457D-A749-15BC83340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4BA6-CB20-482E-B876-B64373FF7FC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062-9A16-457D-A749-15BC83340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4BA6-CB20-482E-B876-B64373FF7FC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062-9A16-457D-A749-15BC83340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4BA6-CB20-482E-B876-B64373FF7FC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062-9A16-457D-A749-15BC83340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4BA6-CB20-482E-B876-B64373FF7FC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062-9A16-457D-A749-15BC83340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4BA6-CB20-482E-B876-B64373FF7FC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062-9A16-457D-A749-15BC83340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4BA6-CB20-482E-B876-B64373FF7FC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062-9A16-457D-A749-15BC83340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4BA6-CB20-482E-B876-B64373FF7FC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062-9A16-457D-A749-15BC83340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4BA6-CB20-482E-B876-B64373FF7FC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062-9A16-457D-A749-15BC83340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4BA6-CB20-482E-B876-B64373FF7FC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C062-9A16-457D-A749-15BC83340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E4BA6-CB20-482E-B876-B64373FF7FC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4C062-9A16-457D-A749-15BC83340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astro.unl.edu/naap/motion1/animations/seasons_ecliptic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YjuEI0RplA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youtube.com/watch?v=TyZx-fk1kXA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away</a:t>
            </a:r>
          </a:p>
          <a:p>
            <a:r>
              <a:rPr lang="en-US" dirty="0" smtClean="0"/>
              <a:t>ID’s on or out on the desk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Similarities and Differences of Weather and Climate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44000" cy="8325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5291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Weather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Both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Climate</a:t>
                      </a:r>
                      <a:endParaRPr lang="en-US" sz="2800" dirty="0"/>
                    </a:p>
                  </a:txBody>
                  <a:tcPr/>
                </a:tc>
              </a:tr>
              <a:tr h="478108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Study events that occur over a short period of time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Study atmospheric</a:t>
                      </a:r>
                      <a:r>
                        <a:rPr lang="en-US" sz="2800" baseline="0" dirty="0" smtClean="0"/>
                        <a:t> conditions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Study how they change over a period of time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Measure: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Temperature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Precipitation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Humidity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Wind</a:t>
                      </a:r>
                      <a:r>
                        <a:rPr lang="en-US" sz="2800" baseline="0" dirty="0" smtClean="0"/>
                        <a:t> Speeds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baseline="0" dirty="0" smtClean="0"/>
                        <a:t>Air Pressure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Similarities and Differences of Weather and Climate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088239"/>
              </p:ext>
            </p:extLst>
          </p:nvPr>
        </p:nvGraphicFramePr>
        <p:xfrm>
          <a:off x="0" y="1524000"/>
          <a:ext cx="9144000" cy="8325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5291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Weather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Both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Climate</a:t>
                      </a:r>
                      <a:endParaRPr lang="en-US" sz="2800" dirty="0"/>
                    </a:p>
                  </a:txBody>
                  <a:tcPr/>
                </a:tc>
              </a:tr>
              <a:tr h="478108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Study events that occur over a short period of time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I.E. minutes – weeks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Study atmospheric</a:t>
                      </a:r>
                      <a:r>
                        <a:rPr lang="en-US" sz="2800" baseline="0" dirty="0" smtClean="0"/>
                        <a:t> conditions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Study how they change over a period of time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Measure: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Temperature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Precipitation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Humidity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Wind</a:t>
                      </a:r>
                      <a:r>
                        <a:rPr lang="en-US" sz="2800" baseline="0" dirty="0" smtClean="0"/>
                        <a:t> Speeds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baseline="0" dirty="0" smtClean="0"/>
                        <a:t>Air Pressure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Similarities and Differences of Weather and Climate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809958"/>
              </p:ext>
            </p:extLst>
          </p:nvPr>
        </p:nvGraphicFramePr>
        <p:xfrm>
          <a:off x="0" y="1524000"/>
          <a:ext cx="9144000" cy="960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5291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Weather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Both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Climate</a:t>
                      </a:r>
                      <a:endParaRPr lang="en-US" sz="2800" dirty="0"/>
                    </a:p>
                  </a:txBody>
                  <a:tcPr/>
                </a:tc>
              </a:tr>
              <a:tr h="478108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Study events that occur over a short period of time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I.E. minutes –</a:t>
                      </a:r>
                      <a:r>
                        <a:rPr lang="en-US" sz="2800" baseline="0" dirty="0" smtClean="0"/>
                        <a:t>weeks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Forecasting/Predicting</a:t>
                      </a: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Study atmospheric</a:t>
                      </a:r>
                      <a:r>
                        <a:rPr lang="en-US" sz="2800" baseline="0" dirty="0" smtClean="0"/>
                        <a:t> conditions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Study how they change over a period of time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Measure: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Temperature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Precipitation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Humidity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Wind</a:t>
                      </a:r>
                      <a:r>
                        <a:rPr lang="en-US" sz="2800" baseline="0" dirty="0" smtClean="0"/>
                        <a:t> Speeds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baseline="0" dirty="0" smtClean="0"/>
                        <a:t>Air Pressure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Similarities and Differences of Weather and Climate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251242"/>
              </p:ext>
            </p:extLst>
          </p:nvPr>
        </p:nvGraphicFramePr>
        <p:xfrm>
          <a:off x="0" y="1524000"/>
          <a:ext cx="9144000" cy="960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5291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Weather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Both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Climate</a:t>
                      </a:r>
                      <a:endParaRPr lang="en-US" sz="2800" dirty="0"/>
                    </a:p>
                  </a:txBody>
                  <a:tcPr/>
                </a:tc>
              </a:tr>
              <a:tr h="478108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Study events that occur over a short period of time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I.E. minutes –</a:t>
                      </a:r>
                      <a:r>
                        <a:rPr lang="en-US" sz="2800" baseline="0" dirty="0" smtClean="0"/>
                        <a:t> weeks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Forecasting/</a:t>
                      </a:r>
                      <a:r>
                        <a:rPr lang="en-US" sz="2800" baseline="0" dirty="0" err="1" smtClean="0"/>
                        <a:t>Predic</a:t>
                      </a:r>
                      <a:r>
                        <a:rPr lang="en-US" sz="2800" baseline="0" dirty="0" smtClean="0"/>
                        <a:t>-ting</a:t>
                      </a: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Study atmospheric</a:t>
                      </a:r>
                      <a:r>
                        <a:rPr lang="en-US" sz="2800" baseline="0" dirty="0" smtClean="0"/>
                        <a:t> conditions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Study how they change over a period of time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Measure: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Temperature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Precipitation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Humidity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Wind</a:t>
                      </a:r>
                      <a:r>
                        <a:rPr lang="en-US" sz="2800" baseline="0" dirty="0" smtClean="0"/>
                        <a:t> Speeds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baseline="0" dirty="0" smtClean="0"/>
                        <a:t>Air Pressure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Study</a:t>
                      </a:r>
                      <a:r>
                        <a:rPr lang="en-US" sz="2800" baseline="0" dirty="0" smtClean="0"/>
                        <a:t> events that occur over long periods of time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Similarities and Differences of Weather and Climate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072516"/>
              </p:ext>
            </p:extLst>
          </p:nvPr>
        </p:nvGraphicFramePr>
        <p:xfrm>
          <a:off x="0" y="1524000"/>
          <a:ext cx="9144000" cy="960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5291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Weather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Both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Climate</a:t>
                      </a:r>
                      <a:endParaRPr lang="en-US" sz="2800" dirty="0"/>
                    </a:p>
                  </a:txBody>
                  <a:tcPr/>
                </a:tc>
              </a:tr>
              <a:tr h="478108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Study events that occur over a short period of time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I.E. minutes –</a:t>
                      </a:r>
                      <a:r>
                        <a:rPr lang="en-US" sz="2800" baseline="0" dirty="0" smtClean="0"/>
                        <a:t>weeks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Forecasting/Predicting</a:t>
                      </a: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Study atmospheric</a:t>
                      </a:r>
                      <a:r>
                        <a:rPr lang="en-US" sz="2800" baseline="0" dirty="0" smtClean="0"/>
                        <a:t> conditions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Study how they change over a period of time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Measure: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Temperature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Precipitation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Humidity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Wind</a:t>
                      </a:r>
                      <a:r>
                        <a:rPr lang="en-US" sz="2800" baseline="0" dirty="0" smtClean="0"/>
                        <a:t> Speeds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baseline="0" dirty="0" smtClean="0"/>
                        <a:t>Air Pressure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Study</a:t>
                      </a:r>
                      <a:r>
                        <a:rPr lang="en-US" sz="2800" baseline="0" dirty="0" smtClean="0"/>
                        <a:t> events that occur over long periods of time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I.E. years – decades – centuries – millennia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Similarities and Differences of Weather and Climate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763022"/>
              </p:ext>
            </p:extLst>
          </p:nvPr>
        </p:nvGraphicFramePr>
        <p:xfrm>
          <a:off x="0" y="1524000"/>
          <a:ext cx="9144000" cy="960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5291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Weather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Both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Climate</a:t>
                      </a:r>
                      <a:endParaRPr lang="en-US" sz="2800" dirty="0"/>
                    </a:p>
                  </a:txBody>
                  <a:tcPr/>
                </a:tc>
              </a:tr>
              <a:tr h="478108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Study events that occur over a short period of time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I.E. minutes –</a:t>
                      </a:r>
                      <a:r>
                        <a:rPr lang="en-US" sz="2800" baseline="0" dirty="0" smtClean="0"/>
                        <a:t>weeks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Forecasting/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800" baseline="0" dirty="0" smtClean="0"/>
                        <a:t>Predicting</a:t>
                      </a: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Study atmospheric</a:t>
                      </a:r>
                      <a:r>
                        <a:rPr lang="en-US" sz="2800" baseline="0" dirty="0" smtClean="0"/>
                        <a:t> conditions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Study how they change over a period of time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Measure: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Temperature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Precipitation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Humidity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Wind</a:t>
                      </a:r>
                      <a:r>
                        <a:rPr lang="en-US" sz="2800" baseline="0" dirty="0" smtClean="0"/>
                        <a:t> Speeds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baseline="0" dirty="0" smtClean="0"/>
                        <a:t>Air Pressure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Study</a:t>
                      </a:r>
                      <a:r>
                        <a:rPr lang="en-US" sz="2800" baseline="0" dirty="0" smtClean="0"/>
                        <a:t> events that occur over long periods of time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I.E. years – decades – centuries – millennia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Historical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Earth’s tilt and latitude location affect weather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676400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Sunlight radiates to heat Earth’s surface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5260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Earth’s axis is 23.5</a:t>
            </a:r>
            <a:r>
              <a:rPr lang="en-US" sz="2800" baseline="30000" dirty="0" smtClean="0"/>
              <a:t>0</a:t>
            </a:r>
            <a:endParaRPr lang="en-US" sz="2800" dirty="0"/>
          </a:p>
        </p:txBody>
      </p:sp>
      <p:pic>
        <p:nvPicPr>
          <p:cNvPr id="1331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276600"/>
            <a:ext cx="3581400" cy="3387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715000" y="1676400"/>
            <a:ext cx="342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Because of the tilt, different latitudes receive different intensities of sun light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3048000"/>
            <a:ext cx="3048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 Some latitudes experience more direct/intensity light and others experience diffused/spread-out light</a:t>
            </a:r>
            <a:endParaRPr lang="en-US" sz="28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3775" y="3409950"/>
            <a:ext cx="180022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>
          <a:xfrm flipH="1">
            <a:off x="5562600" y="4343400"/>
            <a:ext cx="1905000" cy="0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791200" y="5105400"/>
            <a:ext cx="1447800" cy="0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638800" y="5791200"/>
            <a:ext cx="1905000" cy="0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181600" y="6324600"/>
            <a:ext cx="2590800" cy="0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15000" y="3505200"/>
            <a:ext cx="342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5. Earth’s atmosphere experiences imbalanced heating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2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2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Phone Flashlight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astro.unl.edu/naap/motion1/animations/seasons_ecliptic.html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the heat from the Sun’s radiation gets redistributed around the planet?</a:t>
            </a:r>
            <a:endParaRPr lang="en-US" dirty="0"/>
          </a:p>
        </p:txBody>
      </p:sp>
      <p:pic>
        <p:nvPicPr>
          <p:cNvPr id="2050" name="Picture 2" descr="http://tooreturn.com/wordpress/wp-content/uploads/600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3124200" cy="4925822"/>
          </a:xfrm>
          <a:prstGeom prst="rect">
            <a:avLst/>
          </a:prstGeom>
          <a:noFill/>
        </p:spPr>
      </p:pic>
      <p:pic>
        <p:nvPicPr>
          <p:cNvPr id="2052" name="Picture 4" descr="http://www.ucar.edu/learn/images/fastcir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810000"/>
            <a:ext cx="3733800" cy="2800351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 flipH="1" flipV="1">
            <a:off x="2667000" y="2133600"/>
            <a:ext cx="4038600" cy="2057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743200" y="6019800"/>
            <a:ext cx="403860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76800" y="1828800"/>
            <a:ext cx="4267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Atmospheric Convection and </a:t>
            </a:r>
          </a:p>
          <a:p>
            <a:pPr algn="ctr"/>
            <a:r>
              <a:rPr lang="en-US" sz="3200" dirty="0" smtClean="0"/>
              <a:t>water circulation currents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Earth’s axis tilt affect weather and form different seasons?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teacher asks her students, what causes seasons on Earth. These are her student’s answers. Choose one you support and explain your answer.</a:t>
            </a:r>
          </a:p>
          <a:p>
            <a:r>
              <a:rPr lang="en-US" b="1" dirty="0" smtClean="0"/>
              <a:t>Student A: Seasons are caused by Earth’s distance away from the Sun</a:t>
            </a:r>
          </a:p>
          <a:p>
            <a:r>
              <a:rPr lang="en-US" b="1" dirty="0" smtClean="0"/>
              <a:t>Student B: Seasons are caused by Earth’s axis tilt</a:t>
            </a:r>
          </a:p>
          <a:p>
            <a:r>
              <a:rPr lang="en-US" b="1" dirty="0" smtClean="0"/>
              <a:t>Student C: Seasons are caused by the Moon’s gravitational pull on Earth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away</a:t>
            </a:r>
          </a:p>
          <a:p>
            <a:r>
              <a:rPr lang="en-US" dirty="0" smtClean="0"/>
              <a:t>ID’s on or out on the desk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Earth’s axis tilt affect weather and form different seasons?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Earth’s tilt and latitude location affect weather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676400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Sunlight radiates to heat Earth’s surface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5260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Earth’s axis is 23.5</a:t>
            </a:r>
            <a:r>
              <a:rPr lang="en-US" sz="2800" baseline="30000" dirty="0" smtClean="0"/>
              <a:t>0</a:t>
            </a:r>
            <a:endParaRPr lang="en-US" sz="2800" dirty="0"/>
          </a:p>
        </p:txBody>
      </p:sp>
      <p:pic>
        <p:nvPicPr>
          <p:cNvPr id="1331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276600"/>
            <a:ext cx="3581400" cy="3387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715000" y="1676400"/>
            <a:ext cx="342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Because of the tilt, different latitudes receive different intensities of sun light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3048000"/>
            <a:ext cx="3048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 Some latitudes experience more direct/intensity light and others experience diffused/spread-out light</a:t>
            </a:r>
            <a:endParaRPr lang="en-US" sz="28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3775" y="3409950"/>
            <a:ext cx="180022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>
          <a:xfrm flipH="1">
            <a:off x="5562600" y="4343400"/>
            <a:ext cx="1905000" cy="0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791200" y="5105400"/>
            <a:ext cx="1447800" cy="0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638800" y="5791200"/>
            <a:ext cx="1905000" cy="0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181600" y="6324600"/>
            <a:ext cx="2590800" cy="0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15000" y="3505200"/>
            <a:ext cx="342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5. Earth’s atmosphere experiences imbalanced heating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2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2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we predict the weather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Causes of weather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different types of air masses</a:t>
            </a:r>
          </a:p>
          <a:p>
            <a:r>
              <a:rPr lang="en-US" dirty="0" smtClean="0"/>
              <a:t>Locate the source regions of different air masses in North American</a:t>
            </a:r>
          </a:p>
          <a:p>
            <a:r>
              <a:rPr lang="en-US" dirty="0" smtClean="0"/>
              <a:t>Explain how air masses can change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the heat from the Sun’s radiation gets redistributed around the planet?</a:t>
            </a:r>
            <a:endParaRPr lang="en-US" dirty="0"/>
          </a:p>
        </p:txBody>
      </p:sp>
      <p:pic>
        <p:nvPicPr>
          <p:cNvPr id="2050" name="Picture 2" descr="http://tooreturn.com/wordpress/wp-content/uploads/600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3124200" cy="4925822"/>
          </a:xfrm>
          <a:prstGeom prst="rect">
            <a:avLst/>
          </a:prstGeom>
          <a:noFill/>
        </p:spPr>
      </p:pic>
      <p:pic>
        <p:nvPicPr>
          <p:cNvPr id="2052" name="Picture 4" descr="http://www.ucar.edu/learn/images/fastcir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810000"/>
            <a:ext cx="3733800" cy="2800351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 flipH="1" flipV="1">
            <a:off x="2667000" y="2133600"/>
            <a:ext cx="4038600" cy="2057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743200" y="6019800"/>
            <a:ext cx="403860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76800" y="1828800"/>
            <a:ext cx="4267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Atmospheric Convection and </a:t>
            </a:r>
          </a:p>
          <a:p>
            <a:pPr algn="ctr"/>
            <a:r>
              <a:rPr lang="en-US" sz="3200" dirty="0" smtClean="0"/>
              <a:t>water circulation currents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an air mass and where do they form?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 volume of air that has the same characteristics, such as temperature and humidity</a:t>
            </a:r>
          </a:p>
          <a:p>
            <a:r>
              <a:rPr lang="en-US" dirty="0" smtClean="0"/>
              <a:t>Form over a source region </a:t>
            </a:r>
          </a:p>
          <a:p>
            <a:r>
              <a:rPr lang="en-US" dirty="0" smtClean="0"/>
              <a:t>Location of formation that has prime conditions needed for a specific air mass</a:t>
            </a:r>
            <a:endParaRPr lang="en-US" dirty="0"/>
          </a:p>
        </p:txBody>
      </p:sp>
      <p:pic>
        <p:nvPicPr>
          <p:cNvPr id="6" name="il_fi" descr="http://upload.wikimedia.org/wikipedia/commons/thumb/f/f0/Airmassesorigin.gif/250px-Airmassesorigin.gif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362200"/>
            <a:ext cx="380999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Air Masses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953000"/>
          </a:xfrm>
        </p:spPr>
        <p:txBody>
          <a:bodyPr/>
          <a:lstStyle/>
          <a:p>
            <a:r>
              <a:rPr lang="en-US" dirty="0" smtClean="0"/>
              <a:t>Arctic = 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Continental Polar  = </a:t>
            </a:r>
            <a:r>
              <a:rPr lang="en-US" dirty="0" err="1" smtClean="0"/>
              <a:t>cP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Continental Tropical = </a:t>
            </a:r>
            <a:r>
              <a:rPr lang="en-US" dirty="0" err="1" smtClean="0"/>
              <a:t>cT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Maritime Polar = </a:t>
            </a:r>
            <a:r>
              <a:rPr lang="en-US" dirty="0" err="1" smtClean="0"/>
              <a:t>mP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Maritime Tropical = </a:t>
            </a:r>
            <a:r>
              <a:rPr lang="en-US" dirty="0" err="1" smtClean="0"/>
              <a:t>mT</a:t>
            </a:r>
            <a:endParaRPr lang="en-US" dirty="0"/>
          </a:p>
        </p:txBody>
      </p:sp>
      <p:pic>
        <p:nvPicPr>
          <p:cNvPr id="5" name="il_fi" descr="http://upload.wikimedia.org/wikipedia/commons/thumb/f/f0/Airmassesorigin.gif/250px-Airmassesorigin.gif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76400"/>
            <a:ext cx="4038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2438400" y="1828800"/>
            <a:ext cx="3810000" cy="76200"/>
          </a:xfrm>
          <a:prstGeom prst="straightConnector1">
            <a:avLst/>
          </a:prstGeom>
          <a:ln w="38100">
            <a:solidFill>
              <a:srgbClr val="CE38B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962400" y="2895600"/>
            <a:ext cx="2514600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267200" y="3505200"/>
            <a:ext cx="2057400" cy="381000"/>
          </a:xfrm>
          <a:prstGeom prst="straightConnector1">
            <a:avLst/>
          </a:prstGeom>
          <a:ln w="38100">
            <a:solidFill>
              <a:srgbClr val="D7532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810000" y="3124200"/>
            <a:ext cx="3810000" cy="182880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114800" y="3886200"/>
            <a:ext cx="3048000" cy="2057400"/>
          </a:xfrm>
          <a:prstGeom prst="straightConnector1">
            <a:avLst/>
          </a:prstGeom>
          <a:ln w="38100">
            <a:solidFill>
              <a:srgbClr val="45C16E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72200" y="5105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*Continental = over land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172200" y="563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*Maritime = over water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In the textbook on page 316, look up the source regions for the air masses and the seasonal characteristics of the different air masses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and how do air masses change?</a:t>
            </a:r>
            <a:endParaRPr lang="en-US" dirty="0"/>
          </a:p>
        </p:txBody>
      </p:sp>
      <p:pic>
        <p:nvPicPr>
          <p:cNvPr id="3" name="il_fi" descr="http://www.atmos.umd.edu/~meto200/4_1_03_lecture_files/slide0037_image166.jpg"/>
          <p:cNvPicPr/>
          <p:nvPr/>
        </p:nvPicPr>
        <p:blipFill>
          <a:blip r:embed="rId2" cstate="print"/>
          <a:srcRect t="10092" r="1203" b="10984"/>
          <a:stretch>
            <a:fillRect/>
          </a:stretch>
        </p:blipFill>
        <p:spPr bwMode="auto">
          <a:xfrm>
            <a:off x="990600" y="4038600"/>
            <a:ext cx="7086600" cy="2534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90600" y="1524000"/>
            <a:ext cx="335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Air masses are constantly moving around since the atmosphere is dynamically moving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1524000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They change into other air masses because water characteristics – water cycle properties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Earth Science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homework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Lake Effect Snow</a:t>
            </a:r>
            <a:endParaRPr lang="en-US" dirty="0"/>
          </a:p>
        </p:txBody>
      </p:sp>
      <p:pic>
        <p:nvPicPr>
          <p:cNvPr id="4" name="il_fi" descr="http://www.atmos.umd.edu/~meto200/4_1_03_lecture_files/slide0037_image166.jpg"/>
          <p:cNvPicPr/>
          <p:nvPr/>
        </p:nvPicPr>
        <p:blipFill>
          <a:blip r:embed="rId2" cstate="print"/>
          <a:srcRect t="10092" r="1203" b="10984"/>
          <a:stretch>
            <a:fillRect/>
          </a:stretch>
        </p:blipFill>
        <p:spPr bwMode="auto">
          <a:xfrm>
            <a:off x="457200" y="1524000"/>
            <a:ext cx="8229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5943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http://www.youtube.com/watch?v=6YjuEI0RplA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Masses and Severe Weather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5943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www.youtube.com/watch?v=TyZx-fk1kXA</a:t>
            </a:r>
            <a:endParaRPr lang="en-US" dirty="0"/>
          </a:p>
          <a:p>
            <a:pPr algn="ctr"/>
            <a:endParaRPr lang="en-US" dirty="0" smtClean="0"/>
          </a:p>
        </p:txBody>
      </p:sp>
      <p:pic>
        <p:nvPicPr>
          <p:cNvPr id="1026" name="Picture 2" descr="https://stormstalker.files.wordpress.com/2012/06/air-masses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1200"/>
            <a:ext cx="4268918" cy="3352800"/>
          </a:xfrm>
          <a:prstGeom prst="rect">
            <a:avLst/>
          </a:prstGeom>
          <a:noFill/>
        </p:spPr>
      </p:pic>
      <p:pic>
        <p:nvPicPr>
          <p:cNvPr id="1028" name="Picture 4" descr="http://www.earthlyissues.com/images/tor_alley_l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981200"/>
            <a:ext cx="4305300" cy="3343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Earth’s axis tilt and the source region/latitude and location affect the different characteristics of air masses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away</a:t>
            </a:r>
          </a:p>
          <a:p>
            <a:r>
              <a:rPr lang="en-US" dirty="0" smtClean="0"/>
              <a:t>ID’s on or out on the desk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air mass change in this picture to form Lake Effect Snow.</a:t>
            </a:r>
          </a:p>
          <a:p>
            <a:endParaRPr lang="en-US" dirty="0"/>
          </a:p>
        </p:txBody>
      </p:sp>
      <p:pic>
        <p:nvPicPr>
          <p:cNvPr id="6" name="il_fi" descr="http://www.atmos.umd.edu/~meto200/4_1_03_lecture_files/slide0037_image166.jpg"/>
          <p:cNvPicPr/>
          <p:nvPr/>
        </p:nvPicPr>
        <p:blipFill>
          <a:blip r:embed="rId2" cstate="print"/>
          <a:srcRect t="10092" r="1203" b="10984"/>
          <a:stretch>
            <a:fillRect/>
          </a:stretch>
        </p:blipFill>
        <p:spPr bwMode="auto">
          <a:xfrm>
            <a:off x="457200" y="2971800"/>
            <a:ext cx="8229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will be a </a:t>
            </a:r>
            <a:r>
              <a:rPr lang="en-US" b="1" dirty="0" smtClean="0"/>
              <a:t>quiz on Friday, March 1</a:t>
            </a:r>
            <a:r>
              <a:rPr lang="en-US" b="1" baseline="30000" dirty="0" smtClean="0"/>
              <a:t>st</a:t>
            </a:r>
            <a:r>
              <a:rPr lang="en-US" dirty="0" smtClean="0"/>
              <a:t> about cloud formation, types of clouds, the water cycle, heating earth’s atmosphere, and air masses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we predict the weather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Causes of weather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analyze a weather article about cloud type, air masses, and fronts and how we can use different aspects to predict weather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 in the 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article Eye in the Sky thoroughly </a:t>
            </a:r>
          </a:p>
          <a:p>
            <a:r>
              <a:rPr lang="en-US" dirty="0" smtClean="0"/>
              <a:t>After reading the article, I will pass out a worksheet</a:t>
            </a:r>
          </a:p>
          <a:p>
            <a:r>
              <a:rPr lang="en-US" dirty="0" smtClean="0"/>
              <a:t>Answer the questions from the reading in complete sentences</a:t>
            </a:r>
          </a:p>
          <a:p>
            <a:r>
              <a:rPr lang="en-US" dirty="0" smtClean="0"/>
              <a:t>If you finish this assignment before the end of the class, get a textbook and answer question 1-6 on page 317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three things you learned about in this article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a question you have after reading this article?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we predict the weather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Causes of weather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similarities and differences between weather and climate</a:t>
            </a:r>
          </a:p>
          <a:p>
            <a:r>
              <a:rPr lang="en-US" dirty="0" smtClean="0"/>
              <a:t>Explain and model how Earth’s axis tilt affect heating for weather event</a:t>
            </a:r>
          </a:p>
          <a:p>
            <a:r>
              <a:rPr lang="en-US" dirty="0" smtClean="0"/>
              <a:t>Describe the different types of air masses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Similarities and Differences of Weather and Climate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44000" cy="7471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5291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Weather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Both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Climate</a:t>
                      </a:r>
                      <a:endParaRPr lang="en-US" sz="2800" dirty="0"/>
                    </a:p>
                  </a:txBody>
                  <a:tcPr/>
                </a:tc>
              </a:tr>
              <a:tr h="478108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Similarities and Differences of Weather and Climate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44000" cy="7471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5291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Weather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Both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Climate</a:t>
                      </a:r>
                      <a:endParaRPr lang="en-US" sz="2800" dirty="0"/>
                    </a:p>
                  </a:txBody>
                  <a:tcPr/>
                </a:tc>
              </a:tr>
              <a:tr h="478108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Study atmospheric</a:t>
                      </a:r>
                      <a:r>
                        <a:rPr lang="en-US" sz="2800" baseline="0" dirty="0" smtClean="0"/>
                        <a:t> conditions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Similarities and Differences of Weather and Climate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44000" cy="7471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5291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Weather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Both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Climate</a:t>
                      </a:r>
                      <a:endParaRPr lang="en-US" sz="2800" dirty="0"/>
                    </a:p>
                  </a:txBody>
                  <a:tcPr/>
                </a:tc>
              </a:tr>
              <a:tr h="478108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Study atmospheric</a:t>
                      </a:r>
                      <a:r>
                        <a:rPr lang="en-US" sz="2800" baseline="0" dirty="0" smtClean="0"/>
                        <a:t> conditions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Study how they change over a period of time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Similarities and Differences of Weather and Climate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44000" cy="7471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5291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Weather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Both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Climate</a:t>
                      </a:r>
                      <a:endParaRPr lang="en-US" sz="2800" dirty="0"/>
                    </a:p>
                  </a:txBody>
                  <a:tcPr/>
                </a:tc>
              </a:tr>
              <a:tr h="478108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Study atmospheric</a:t>
                      </a:r>
                      <a:r>
                        <a:rPr lang="en-US" sz="2800" baseline="0" dirty="0" smtClean="0"/>
                        <a:t> conditions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Study how they change over a period of time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Measure: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Temperature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Precipitation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Humidity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dirty="0" smtClean="0"/>
                        <a:t>Wind</a:t>
                      </a:r>
                      <a:r>
                        <a:rPr lang="en-US" sz="2800" baseline="0" dirty="0" smtClean="0"/>
                        <a:t> Speeds</a:t>
                      </a:r>
                    </a:p>
                    <a:p>
                      <a:pPr marL="514350" indent="-514350">
                        <a:buFont typeface="Arial" pitchFamily="34" charset="0"/>
                        <a:buAutoNum type="arabicPeriod"/>
                      </a:pPr>
                      <a:r>
                        <a:rPr lang="en-US" sz="2800" baseline="0" dirty="0" smtClean="0"/>
                        <a:t>Air Pressure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3738</TotalTime>
  <Words>1206</Words>
  <Application>Microsoft Office PowerPoint</Application>
  <PresentationFormat>On-screen Show (4:3)</PresentationFormat>
  <Paragraphs>363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Daily Routine</vt:lpstr>
      <vt:lpstr>Bell Work</vt:lpstr>
      <vt:lpstr>Earth Science Announcements</vt:lpstr>
      <vt:lpstr>Can we predict the weather</vt:lpstr>
      <vt:lpstr>Today we will</vt:lpstr>
      <vt:lpstr>Similarities and Differences of Weather and Climate</vt:lpstr>
      <vt:lpstr>Similarities and Differences of Weather and Climate</vt:lpstr>
      <vt:lpstr>Similarities and Differences of Weather and Climate</vt:lpstr>
      <vt:lpstr>Similarities and Differences of Weather and Climate</vt:lpstr>
      <vt:lpstr>Similarities and Differences of Weather and Climate</vt:lpstr>
      <vt:lpstr>Similarities and Differences of Weather and Climate</vt:lpstr>
      <vt:lpstr>Similarities and Differences of Weather and Climate</vt:lpstr>
      <vt:lpstr>Similarities and Differences of Weather and Climate</vt:lpstr>
      <vt:lpstr>Similarities and Differences of Weather and Climate</vt:lpstr>
      <vt:lpstr>Similarities and Differences of Weather and Climate</vt:lpstr>
      <vt:lpstr>How does Earth’s tilt and latitude location affect weather</vt:lpstr>
      <vt:lpstr>Cell Phone Flashlight Modeling</vt:lpstr>
      <vt:lpstr>How does the heat from the Sun’s radiation gets redistributed around the planet?</vt:lpstr>
      <vt:lpstr>Exit Slip</vt:lpstr>
      <vt:lpstr>Daily Routine</vt:lpstr>
      <vt:lpstr>Bell Work</vt:lpstr>
      <vt:lpstr>How does Earth’s tilt and latitude location affect weather</vt:lpstr>
      <vt:lpstr>Can we predict the weather</vt:lpstr>
      <vt:lpstr>Today we will</vt:lpstr>
      <vt:lpstr>How does the heat from the Sun’s radiation gets redistributed around the planet?</vt:lpstr>
      <vt:lpstr>What is an air mass and where do they form?</vt:lpstr>
      <vt:lpstr>Types of Air Masses</vt:lpstr>
      <vt:lpstr>In the textbook on page 316, look up the source regions for the air masses and the seasonal characteristics of the different air masses</vt:lpstr>
      <vt:lpstr>Why and how do air masses change?</vt:lpstr>
      <vt:lpstr>Lake Effect Snow</vt:lpstr>
      <vt:lpstr>Air Masses and Severe Weather</vt:lpstr>
      <vt:lpstr>Exit Slip</vt:lpstr>
      <vt:lpstr>Daily Routine</vt:lpstr>
      <vt:lpstr>Bell Work</vt:lpstr>
      <vt:lpstr>Announcements</vt:lpstr>
      <vt:lpstr>Can we predict the weather</vt:lpstr>
      <vt:lpstr>Today we will</vt:lpstr>
      <vt:lpstr>Eye in the Sky</vt:lpstr>
      <vt:lpstr>Exit Slip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%FULLNAME%</dc:creator>
  <cp:lastModifiedBy>Grant W Hamilton</cp:lastModifiedBy>
  <cp:revision>80</cp:revision>
  <dcterms:created xsi:type="dcterms:W3CDTF">2013-02-25T18:39:06Z</dcterms:created>
  <dcterms:modified xsi:type="dcterms:W3CDTF">2014-03-03T17:56:51Z</dcterms:modified>
</cp:coreProperties>
</file>