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75" r:id="rId2"/>
    <p:sldId id="276" r:id="rId3"/>
    <p:sldId id="279" r:id="rId4"/>
    <p:sldId id="292" r:id="rId5"/>
    <p:sldId id="277" r:id="rId6"/>
    <p:sldId id="278" r:id="rId7"/>
    <p:sldId id="267" r:id="rId8"/>
    <p:sldId id="281" r:id="rId9"/>
    <p:sldId id="294" r:id="rId10"/>
    <p:sldId id="282" r:id="rId11"/>
    <p:sldId id="268" r:id="rId12"/>
    <p:sldId id="269" r:id="rId13"/>
    <p:sldId id="270" r:id="rId14"/>
    <p:sldId id="271" r:id="rId15"/>
    <p:sldId id="272" r:id="rId16"/>
    <p:sldId id="293" r:id="rId17"/>
    <p:sldId id="273" r:id="rId18"/>
    <p:sldId id="274" r:id="rId19"/>
    <p:sldId id="280" r:id="rId20"/>
    <p:sldId id="283" r:id="rId21"/>
    <p:sldId id="284" r:id="rId22"/>
    <p:sldId id="285" r:id="rId23"/>
    <p:sldId id="286" r:id="rId24"/>
    <p:sldId id="287" r:id="rId25"/>
    <p:sldId id="288" r:id="rId26"/>
    <p:sldId id="289" r:id="rId27"/>
    <p:sldId id="290" r:id="rId28"/>
    <p:sldId id="29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0F5B26-FE46-4979-91BA-9918C8D374B2}" type="datetimeFigureOut">
              <a:rPr lang="en-US" smtClean="0"/>
              <a:pPr/>
              <a:t>2/18/2014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7697D4-F0DE-4D2B-B0CD-CD912569C9F3}" type="slidenum">
              <a:rPr lang="en-US" smtClean="0"/>
              <a:pPr/>
              <a:t>‹#›</a:t>
            </a:fld>
            <a:endParaRPr lang="en-US"/>
          </a:p>
        </p:txBody>
      </p:sp>
    </p:spTree>
    <p:extLst>
      <p:ext uri="{BB962C8B-B14F-4D97-AF65-F5344CB8AC3E}">
        <p14:creationId xmlns:p14="http://schemas.microsoft.com/office/powerpoint/2010/main" val="3207183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1720D0-FD07-4A0F-BBE0-645055489526}"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1720D0-FD07-4A0F-BBE0-645055489526}"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1720D0-FD07-4A0F-BBE0-645055489526}"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1720D0-FD07-4A0F-BBE0-645055489526}"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1720D0-FD07-4A0F-BBE0-645055489526}"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1720D0-FD07-4A0F-BBE0-645055489526}"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1720D0-FD07-4A0F-BBE0-645055489526}"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1720D0-FD07-4A0F-BBE0-645055489526}"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D89ED7-5A1E-4F5D-B1D2-5821D6AA64E0}"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8108C-A056-4CD6-ACF0-6D8EAAD2A7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89ED7-5A1E-4F5D-B1D2-5821D6AA64E0}"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8108C-A056-4CD6-ACF0-6D8EAAD2A7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89ED7-5A1E-4F5D-B1D2-5821D6AA64E0}"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8108C-A056-4CD6-ACF0-6D8EAAD2A7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89ED7-5A1E-4F5D-B1D2-5821D6AA64E0}"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8108C-A056-4CD6-ACF0-6D8EAAD2A7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D89ED7-5A1E-4F5D-B1D2-5821D6AA64E0}" type="datetimeFigureOut">
              <a:rPr lang="en-US" smtClean="0"/>
              <a:pPr/>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8108C-A056-4CD6-ACF0-6D8EAAD2A7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D89ED7-5A1E-4F5D-B1D2-5821D6AA64E0}" type="datetimeFigureOut">
              <a:rPr lang="en-US" smtClean="0"/>
              <a:pPr/>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8108C-A056-4CD6-ACF0-6D8EAAD2A7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D89ED7-5A1E-4F5D-B1D2-5821D6AA64E0}" type="datetimeFigureOut">
              <a:rPr lang="en-US" smtClean="0"/>
              <a:pPr/>
              <a:t>2/18/2014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78108C-A056-4CD6-ACF0-6D8EAAD2A7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D89ED7-5A1E-4F5D-B1D2-5821D6AA64E0}" type="datetimeFigureOut">
              <a:rPr lang="en-US" smtClean="0"/>
              <a:pPr/>
              <a:t>2/18/2014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78108C-A056-4CD6-ACF0-6D8EAAD2A7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89ED7-5A1E-4F5D-B1D2-5821D6AA64E0}" type="datetimeFigureOut">
              <a:rPr lang="en-US" smtClean="0"/>
              <a:pPr/>
              <a:t>2/18/2014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78108C-A056-4CD6-ACF0-6D8EAAD2A7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89ED7-5A1E-4F5D-B1D2-5821D6AA64E0}" type="datetimeFigureOut">
              <a:rPr lang="en-US" smtClean="0"/>
              <a:pPr/>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8108C-A056-4CD6-ACF0-6D8EAAD2A7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89ED7-5A1E-4F5D-B1D2-5821D6AA64E0}" type="datetimeFigureOut">
              <a:rPr lang="en-US" smtClean="0"/>
              <a:pPr/>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8108C-A056-4CD6-ACF0-6D8EAAD2A7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89ED7-5A1E-4F5D-B1D2-5821D6AA64E0}" type="datetimeFigureOut">
              <a:rPr lang="en-US" smtClean="0"/>
              <a:pPr/>
              <a:t>2/18/2014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8108C-A056-4CD6-ACF0-6D8EAAD2A7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hqgdJsJ_Rdw" TargetMode="External"/><Relationship Id="rId2" Type="http://schemas.openxmlformats.org/officeDocument/2006/relationships/hyperlink" Target="http://www.youtube.com/watch?v=iA8hxhePWRg" TargetMode="External"/><Relationship Id="rId1" Type="http://schemas.openxmlformats.org/officeDocument/2006/relationships/slideLayout" Target="../slideLayouts/slideLayout2.xml"/><Relationship Id="rId4" Type="http://schemas.openxmlformats.org/officeDocument/2006/relationships/hyperlink" Target="http://www.youtube.com/watch?v=nILddb2HVC8"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UZEETyzql0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Routine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Sit in your appropriate seat quietly</a:t>
            </a:r>
          </a:p>
          <a:p>
            <a:r>
              <a:rPr lang="en-US" dirty="0" smtClean="0"/>
              <a:t>All back packs on the floor</a:t>
            </a:r>
          </a:p>
          <a:p>
            <a:r>
              <a:rPr lang="en-US" dirty="0" smtClean="0"/>
              <a:t>All cell phones away</a:t>
            </a:r>
          </a:p>
          <a:p>
            <a:r>
              <a:rPr lang="en-US" dirty="0" smtClean="0"/>
              <a:t>ID’s on or out on the desk</a:t>
            </a:r>
          </a:p>
          <a:p>
            <a:r>
              <a:rPr lang="en-US" dirty="0" smtClean="0"/>
              <a:t>All IPods off and headphones out of your ears</a:t>
            </a:r>
          </a:p>
          <a:p>
            <a:r>
              <a:rPr lang="en-US" dirty="0" smtClean="0"/>
              <a:t>Have all necessary materials out</a:t>
            </a:r>
          </a:p>
          <a:p>
            <a:r>
              <a:rPr lang="en-US" dirty="0" smtClean="0"/>
              <a:t>Hats off</a:t>
            </a:r>
          </a:p>
          <a:p>
            <a:r>
              <a:rPr lang="en-US" dirty="0" smtClean="0"/>
              <a:t>No food or drink except for water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Atmospheric Stability</a:t>
            </a:r>
            <a:endParaRPr lang="en-US" dirty="0"/>
          </a:p>
        </p:txBody>
      </p:sp>
      <p:sp>
        <p:nvSpPr>
          <p:cNvPr id="6" name="Text Placeholder 5"/>
          <p:cNvSpPr>
            <a:spLocks noGrp="1"/>
          </p:cNvSpPr>
          <p:nvPr>
            <p:ph type="body" idx="1"/>
          </p:nvPr>
        </p:nvSpPr>
        <p:spPr>
          <a:xfrm>
            <a:off x="457200" y="1219200"/>
            <a:ext cx="4040188" cy="639762"/>
          </a:xfrm>
        </p:spPr>
        <p:txBody>
          <a:bodyPr/>
          <a:lstStyle/>
          <a:p>
            <a:pPr algn="ctr"/>
            <a:r>
              <a:rPr lang="en-US" dirty="0" smtClean="0"/>
              <a:t>Stable Air</a:t>
            </a:r>
            <a:endParaRPr lang="en-US" dirty="0"/>
          </a:p>
        </p:txBody>
      </p:sp>
      <p:sp>
        <p:nvSpPr>
          <p:cNvPr id="7" name="Content Placeholder 6"/>
          <p:cNvSpPr>
            <a:spLocks noGrp="1"/>
          </p:cNvSpPr>
          <p:nvPr>
            <p:ph sz="half" idx="2"/>
          </p:nvPr>
        </p:nvSpPr>
        <p:spPr>
          <a:xfrm>
            <a:off x="76200" y="2174874"/>
            <a:ext cx="4421188" cy="4683126"/>
          </a:xfrm>
        </p:spPr>
        <p:txBody>
          <a:bodyPr>
            <a:normAutofit/>
          </a:bodyPr>
          <a:lstStyle/>
          <a:p>
            <a:r>
              <a:rPr lang="en-US" sz="2800" dirty="0" smtClean="0"/>
              <a:t>Temperature of surrounding air decrease with increasing height</a:t>
            </a:r>
          </a:p>
          <a:p>
            <a:r>
              <a:rPr lang="en-US" sz="2800" dirty="0" smtClean="0"/>
              <a:t>Air mass rises and cools</a:t>
            </a:r>
          </a:p>
          <a:p>
            <a:r>
              <a:rPr lang="en-US" sz="2800" dirty="0" smtClean="0"/>
              <a:t>Air mass cools quickly than the rest of the atmosphere</a:t>
            </a:r>
          </a:p>
          <a:p>
            <a:r>
              <a:rPr lang="en-US" sz="2800" dirty="0" smtClean="0"/>
              <a:t>Reaches its max and then sinks back down</a:t>
            </a:r>
          </a:p>
          <a:p>
            <a:r>
              <a:rPr lang="en-US" sz="2800" dirty="0" smtClean="0"/>
              <a:t>Fair weather</a:t>
            </a:r>
            <a:endParaRPr lang="en-US" sz="2800" dirty="0"/>
          </a:p>
        </p:txBody>
      </p:sp>
      <p:sp>
        <p:nvSpPr>
          <p:cNvPr id="8" name="Text Placeholder 7"/>
          <p:cNvSpPr>
            <a:spLocks noGrp="1"/>
          </p:cNvSpPr>
          <p:nvPr>
            <p:ph type="body" sz="quarter" idx="3"/>
          </p:nvPr>
        </p:nvSpPr>
        <p:spPr>
          <a:xfrm>
            <a:off x="4648200" y="1219200"/>
            <a:ext cx="4041775" cy="639762"/>
          </a:xfrm>
        </p:spPr>
        <p:txBody>
          <a:bodyPr/>
          <a:lstStyle/>
          <a:p>
            <a:pPr algn="ctr"/>
            <a:r>
              <a:rPr lang="en-US" dirty="0" smtClean="0"/>
              <a:t>Unstable Air</a:t>
            </a:r>
            <a:endParaRPr lang="en-US" dirty="0"/>
          </a:p>
        </p:txBody>
      </p:sp>
      <p:sp>
        <p:nvSpPr>
          <p:cNvPr id="9" name="Content Placeholder 8"/>
          <p:cNvSpPr>
            <a:spLocks noGrp="1"/>
          </p:cNvSpPr>
          <p:nvPr>
            <p:ph sz="quarter" idx="4"/>
          </p:nvPr>
        </p:nvSpPr>
        <p:spPr/>
        <p:txBody>
          <a:bodyPr>
            <a:normAutofit/>
          </a:bodyPr>
          <a:lstStyle/>
          <a:p>
            <a:r>
              <a:rPr lang="en-US" sz="2800" dirty="0" smtClean="0"/>
              <a:t>Temperature of surrounding air cools faster than air mass</a:t>
            </a:r>
          </a:p>
          <a:p>
            <a:r>
              <a:rPr lang="en-US" sz="2800" dirty="0" smtClean="0"/>
              <a:t>Air mass less dense so it continues to rise</a:t>
            </a:r>
          </a:p>
          <a:p>
            <a:r>
              <a:rPr lang="en-US" sz="2800" dirty="0" smtClean="0"/>
              <a:t>Produces clouds for thunderstorms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Effect transition="in" filter="fade">
                                      <p:cBhvr>
                                        <p:cTn id="37" dur="500"/>
                                        <p:tgtEl>
                                          <p:spTgt spid="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2" end="2"/>
                                            </p:txEl>
                                          </p:spTgt>
                                        </p:tgtEl>
                                        <p:attrNameLst>
                                          <p:attrName>style.visibility</p:attrName>
                                        </p:attrNameLst>
                                      </p:cBhvr>
                                      <p:to>
                                        <p:strVal val="visible"/>
                                      </p:to>
                                    </p:set>
                                    <p:animEffect transition="in" filter="fade">
                                      <p:cBhvr>
                                        <p:cTn id="4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676400"/>
            <a:ext cx="8305800" cy="1505712"/>
          </a:xfrm>
        </p:spPr>
        <p:txBody>
          <a:bodyPr>
            <a:normAutofit/>
          </a:bodyPr>
          <a:lstStyle/>
          <a:p>
            <a:pPr algn="ctr"/>
            <a:r>
              <a:rPr lang="en-US" dirty="0" smtClean="0"/>
              <a:t>How can clouds help people predict the weather?</a:t>
            </a:r>
            <a:endParaRPr lang="en-US" dirty="0"/>
          </a:p>
        </p:txBody>
      </p:sp>
      <p:sp>
        <p:nvSpPr>
          <p:cNvPr id="5" name="TextBox 4"/>
          <p:cNvSpPr txBox="1"/>
          <p:nvPr/>
        </p:nvSpPr>
        <p:spPr>
          <a:xfrm>
            <a:off x="381000" y="4267200"/>
            <a:ext cx="8382000" cy="1938992"/>
          </a:xfrm>
          <a:prstGeom prst="rect">
            <a:avLst/>
          </a:prstGeom>
          <a:noFill/>
        </p:spPr>
        <p:txBody>
          <a:bodyPr wrap="square" rtlCol="0">
            <a:spAutoFit/>
          </a:bodyPr>
          <a:lstStyle/>
          <a:p>
            <a:pPr algn="ctr"/>
            <a:r>
              <a:rPr lang="en-US" sz="4000" dirty="0" smtClean="0"/>
              <a:t>One way people can predict the weather with clouds is by looking at the cloud type.</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Cirrus</a:t>
            </a:r>
            <a:endParaRPr lang="en-US" dirty="0"/>
          </a:p>
        </p:txBody>
      </p:sp>
      <p:sp>
        <p:nvSpPr>
          <p:cNvPr id="5" name="Content Placeholder 4"/>
          <p:cNvSpPr>
            <a:spLocks noGrp="1"/>
          </p:cNvSpPr>
          <p:nvPr>
            <p:ph sz="half" idx="1"/>
          </p:nvPr>
        </p:nvSpPr>
        <p:spPr/>
        <p:txBody>
          <a:bodyPr>
            <a:normAutofit fontScale="92500"/>
          </a:bodyPr>
          <a:lstStyle/>
          <a:p>
            <a:r>
              <a:rPr lang="en-US" dirty="0" smtClean="0"/>
              <a:t>meaning 'curl, fringe‘</a:t>
            </a:r>
          </a:p>
          <a:p>
            <a:r>
              <a:rPr lang="en-US" dirty="0" smtClean="0"/>
              <a:t>Got there name because of there thin, wispy shape</a:t>
            </a:r>
          </a:p>
          <a:p>
            <a:r>
              <a:rPr lang="en-US" dirty="0" smtClean="0"/>
              <a:t>6000 meter (20,000 ft) in the air</a:t>
            </a:r>
          </a:p>
          <a:p>
            <a:r>
              <a:rPr lang="en-US" dirty="0" smtClean="0"/>
              <a:t>Primarily formed of ice crystals</a:t>
            </a:r>
          </a:p>
          <a:p>
            <a:r>
              <a:rPr lang="en-US" dirty="0" smtClean="0"/>
              <a:t>Usually represent good weather</a:t>
            </a:r>
          </a:p>
          <a:p>
            <a:pPr algn="ctr">
              <a:buNone/>
            </a:pPr>
            <a:endParaRPr lang="en-US" sz="1200" dirty="0" smtClean="0"/>
          </a:p>
          <a:p>
            <a:pPr algn="ctr">
              <a:buNone/>
            </a:pPr>
            <a:r>
              <a:rPr lang="en-US" sz="1200" b="1" dirty="0" smtClean="0"/>
              <a:t>(Howard, 2004)</a:t>
            </a:r>
          </a:p>
          <a:p>
            <a:pPr algn="ctr">
              <a:buNone/>
            </a:pPr>
            <a:endParaRPr lang="en-US" sz="1200" dirty="0"/>
          </a:p>
        </p:txBody>
      </p:sp>
      <p:sp>
        <p:nvSpPr>
          <p:cNvPr id="6" name="Content Placeholder 5"/>
          <p:cNvSpPr>
            <a:spLocks noGrp="1"/>
          </p:cNvSpPr>
          <p:nvPr>
            <p:ph sz="half" idx="2"/>
          </p:nvPr>
        </p:nvSpPr>
        <p:spPr>
          <a:xfrm>
            <a:off x="4648200" y="1676400"/>
            <a:ext cx="4038600" cy="1966115"/>
          </a:xfrm>
        </p:spPr>
        <p:txBody>
          <a:bodyPr>
            <a:normAutofit fontScale="92500"/>
          </a:bodyPr>
          <a:lstStyle/>
          <a:p>
            <a:r>
              <a:rPr lang="en-US" dirty="0" smtClean="0"/>
              <a:t>precursor to bad weather as they tend to materialize on the leading edge of frontal activity</a:t>
            </a:r>
            <a:endParaRPr lang="en-US" dirty="0"/>
          </a:p>
        </p:txBody>
      </p:sp>
      <p:pic>
        <p:nvPicPr>
          <p:cNvPr id="1026" name="Picture 2" descr="http://upload.wikimedia.org/wikipedia/commons/3/36/Cirrus_sky_panora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3810000"/>
            <a:ext cx="4077233" cy="2219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Cumulus</a:t>
            </a:r>
            <a:endParaRPr lang="en-US" dirty="0"/>
          </a:p>
        </p:txBody>
      </p:sp>
      <p:sp>
        <p:nvSpPr>
          <p:cNvPr id="4" name="Content Placeholder 3"/>
          <p:cNvSpPr>
            <a:spLocks noGrp="1"/>
          </p:cNvSpPr>
          <p:nvPr>
            <p:ph sz="half" idx="1"/>
          </p:nvPr>
        </p:nvSpPr>
        <p:spPr>
          <a:xfrm>
            <a:off x="228600" y="1905000"/>
            <a:ext cx="4038600" cy="4785515"/>
          </a:xfrm>
        </p:spPr>
        <p:txBody>
          <a:bodyPr>
            <a:normAutofit fontScale="92500"/>
          </a:bodyPr>
          <a:lstStyle/>
          <a:p>
            <a:r>
              <a:rPr lang="en-US" dirty="0" smtClean="0"/>
              <a:t>the fluffy, cotton wool style clouds</a:t>
            </a:r>
          </a:p>
          <a:p>
            <a:r>
              <a:rPr lang="en-US" dirty="0" smtClean="0"/>
              <a:t>form in stable air and are a result of ground heating and localized convection</a:t>
            </a:r>
          </a:p>
          <a:p>
            <a:r>
              <a:rPr lang="en-US" dirty="0" smtClean="0"/>
              <a:t>Least understood cloud type</a:t>
            </a:r>
          </a:p>
          <a:p>
            <a:r>
              <a:rPr lang="en-US" dirty="0" smtClean="0"/>
              <a:t>Can occur in fair weather or big thunderstorms (i.e. thunderheads)</a:t>
            </a:r>
          </a:p>
          <a:p>
            <a:endParaRPr lang="en-US" sz="1200" b="1" dirty="0" smtClean="0"/>
          </a:p>
          <a:p>
            <a:pPr algn="ctr">
              <a:buNone/>
            </a:pPr>
            <a:r>
              <a:rPr lang="en-US" sz="1200" b="1" dirty="0" smtClean="0"/>
              <a:t>(Howard, 2004)</a:t>
            </a:r>
          </a:p>
          <a:p>
            <a:pPr algn="ctr">
              <a:buNone/>
            </a:pPr>
            <a:endParaRPr lang="en-US" dirty="0" smtClean="0"/>
          </a:p>
        </p:txBody>
      </p:sp>
      <p:pic>
        <p:nvPicPr>
          <p:cNvPr id="6" name="Picture 2"/>
          <p:cNvPicPr>
            <a:picLocks noGrp="1" noChangeAspect="1" noChangeArrowheads="1"/>
          </p:cNvPicPr>
          <p:nvPr>
            <p:ph sz="half" idx="2"/>
          </p:nvPr>
        </p:nvPicPr>
        <p:blipFill>
          <a:blip r:embed="rId3" cstate="print"/>
          <a:srcRect/>
          <a:stretch>
            <a:fillRect/>
          </a:stretch>
        </p:blipFill>
        <p:spPr bwMode="auto">
          <a:xfrm>
            <a:off x="4648200" y="2059513"/>
            <a:ext cx="4038600" cy="4156611"/>
          </a:xfrm>
          <a:prstGeom prst="rect">
            <a:avLst/>
          </a:prstGeom>
          <a:noFill/>
          <a:ln w="9525">
            <a:noFill/>
            <a:miter lim="800000"/>
            <a:headEnd/>
            <a:tailEnd/>
          </a:ln>
        </p:spPr>
      </p:pic>
      <p:pic>
        <p:nvPicPr>
          <p:cNvPr id="2050" name="Picture 2" descr="http://upload.wikimedia.org/wikipedia/en/e/e9/Cumulus_mediocris_clouds_redroc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2488729"/>
            <a:ext cx="4451445" cy="29651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Stratus</a:t>
            </a:r>
            <a:endParaRPr lang="en-US" dirty="0"/>
          </a:p>
        </p:txBody>
      </p:sp>
      <p:sp>
        <p:nvSpPr>
          <p:cNvPr id="4" name="Content Placeholder 3"/>
          <p:cNvSpPr>
            <a:spLocks noGrp="1"/>
          </p:cNvSpPr>
          <p:nvPr>
            <p:ph sz="half" idx="1"/>
          </p:nvPr>
        </p:nvSpPr>
        <p:spPr/>
        <p:txBody>
          <a:bodyPr>
            <a:normAutofit lnSpcReduction="10000"/>
          </a:bodyPr>
          <a:lstStyle/>
          <a:p>
            <a:r>
              <a:rPr lang="en-US" dirty="0" smtClean="0"/>
              <a:t>meaning spread over area</a:t>
            </a:r>
          </a:p>
          <a:p>
            <a:r>
              <a:rPr lang="en-US" dirty="0" smtClean="0"/>
              <a:t>no real defined base or top</a:t>
            </a:r>
          </a:p>
          <a:p>
            <a:r>
              <a:rPr lang="en-US" dirty="0" smtClean="0"/>
              <a:t>Layered clouds</a:t>
            </a:r>
          </a:p>
          <a:p>
            <a:r>
              <a:rPr lang="en-US" dirty="0" smtClean="0"/>
              <a:t>Often to rainy, drizzly days</a:t>
            </a:r>
          </a:p>
          <a:p>
            <a:r>
              <a:rPr lang="en-US" dirty="0" smtClean="0"/>
              <a:t>Fog is actually a ground level stratus cloud</a:t>
            </a:r>
          </a:p>
          <a:p>
            <a:pPr algn="ctr">
              <a:buNone/>
            </a:pPr>
            <a:endParaRPr lang="en-US" sz="1200" dirty="0" smtClean="0"/>
          </a:p>
          <a:p>
            <a:pPr algn="ctr">
              <a:buNone/>
            </a:pPr>
            <a:r>
              <a:rPr lang="en-US" sz="1200" b="1" dirty="0" smtClean="0"/>
              <a:t>(Howard, 2004)</a:t>
            </a:r>
          </a:p>
          <a:p>
            <a:pPr algn="ctr">
              <a:buNone/>
            </a:pPr>
            <a:endParaRPr lang="en-US" sz="1200" dirty="0"/>
          </a:p>
        </p:txBody>
      </p:sp>
      <p:pic>
        <p:nvPicPr>
          <p:cNvPr id="6" name="Picture 2"/>
          <p:cNvPicPr>
            <a:picLocks noGrp="1" noChangeAspect="1" noChangeArrowheads="1"/>
          </p:cNvPicPr>
          <p:nvPr>
            <p:ph sz="half" idx="2"/>
          </p:nvPr>
        </p:nvPicPr>
        <p:blipFill>
          <a:blip r:embed="rId3" cstate="print"/>
          <a:srcRect/>
          <a:stretch>
            <a:fillRect/>
          </a:stretch>
        </p:blipFill>
        <p:spPr bwMode="auto">
          <a:xfrm>
            <a:off x="4648200" y="2059513"/>
            <a:ext cx="4038600" cy="4156611"/>
          </a:xfrm>
          <a:prstGeom prst="rect">
            <a:avLst/>
          </a:prstGeom>
          <a:noFill/>
          <a:ln w="9525">
            <a:noFill/>
            <a:miter lim="800000"/>
            <a:headEnd/>
            <a:tailEnd/>
          </a:ln>
        </p:spPr>
      </p:pic>
      <p:pic>
        <p:nvPicPr>
          <p:cNvPr id="3074" name="Picture 2" descr="http://urbanext.illinois.edu/kalani/images/18_stratus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3388" y="2594212"/>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Nimbus (Cumulonimbus)</a:t>
            </a:r>
            <a:endParaRPr lang="en-US" dirty="0"/>
          </a:p>
        </p:txBody>
      </p:sp>
      <p:sp>
        <p:nvSpPr>
          <p:cNvPr id="4" name="Content Placeholder 3"/>
          <p:cNvSpPr>
            <a:spLocks noGrp="1"/>
          </p:cNvSpPr>
          <p:nvPr>
            <p:ph sz="half" idx="1"/>
          </p:nvPr>
        </p:nvSpPr>
        <p:spPr/>
        <p:txBody>
          <a:bodyPr>
            <a:normAutofit lnSpcReduction="10000"/>
          </a:bodyPr>
          <a:lstStyle/>
          <a:p>
            <a:r>
              <a:rPr lang="en-US" dirty="0" smtClean="0"/>
              <a:t>meaning rain-bearing</a:t>
            </a:r>
          </a:p>
          <a:p>
            <a:endParaRPr lang="en-US" dirty="0" smtClean="0"/>
          </a:p>
          <a:p>
            <a:r>
              <a:rPr lang="en-US" dirty="0" smtClean="0"/>
              <a:t>very low levels to extremely high levels in the atmosphere</a:t>
            </a:r>
          </a:p>
          <a:p>
            <a:endParaRPr lang="en-US" dirty="0" smtClean="0"/>
          </a:p>
          <a:p>
            <a:r>
              <a:rPr lang="en-US" dirty="0" smtClean="0"/>
              <a:t>associated with heavy rain showers, hail, and thunder and lightning</a:t>
            </a:r>
          </a:p>
          <a:p>
            <a:pPr algn="ctr">
              <a:buNone/>
            </a:pPr>
            <a:endParaRPr lang="en-US" sz="1200" b="1" dirty="0" smtClean="0"/>
          </a:p>
          <a:p>
            <a:pPr algn="ctr">
              <a:buNone/>
            </a:pPr>
            <a:r>
              <a:rPr lang="en-US" sz="1200" b="1" dirty="0" smtClean="0"/>
              <a:t>(Howard, 2004)</a:t>
            </a:r>
          </a:p>
          <a:p>
            <a:pPr algn="ctr">
              <a:buNone/>
            </a:pPr>
            <a:endParaRPr lang="en-US" dirty="0" smtClean="0"/>
          </a:p>
          <a:p>
            <a:endParaRPr lang="en-US" dirty="0"/>
          </a:p>
        </p:txBody>
      </p:sp>
      <p:pic>
        <p:nvPicPr>
          <p:cNvPr id="6" name="Picture 2"/>
          <p:cNvPicPr>
            <a:picLocks noGrp="1" noChangeAspect="1" noChangeArrowheads="1"/>
          </p:cNvPicPr>
          <p:nvPr>
            <p:ph sz="half" idx="2"/>
          </p:nvPr>
        </p:nvPicPr>
        <p:blipFill>
          <a:blip r:embed="rId3" cstate="print"/>
          <a:srcRect/>
          <a:stretch>
            <a:fillRect/>
          </a:stretch>
        </p:blipFill>
        <p:spPr bwMode="auto">
          <a:xfrm>
            <a:off x="4648200" y="2059513"/>
            <a:ext cx="4038600" cy="4156611"/>
          </a:xfrm>
          <a:prstGeom prst="rect">
            <a:avLst/>
          </a:prstGeom>
          <a:noFill/>
          <a:ln w="9525">
            <a:noFill/>
            <a:miter lim="800000"/>
            <a:headEnd/>
            <a:tailEnd/>
          </a:ln>
        </p:spPr>
      </p:pic>
      <p:pic>
        <p:nvPicPr>
          <p:cNvPr id="4098" name="Picture 2" descr="http://veeone120184.files.wordpress.com/2011/04/l2d.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8200" y="2647950"/>
            <a:ext cx="4064000" cy="304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 Cloud Videos</a:t>
            </a:r>
            <a:endParaRPr lang="en-US" dirty="0"/>
          </a:p>
        </p:txBody>
      </p:sp>
      <p:sp>
        <p:nvSpPr>
          <p:cNvPr id="5" name="Content Placeholder 4"/>
          <p:cNvSpPr>
            <a:spLocks noGrp="1"/>
          </p:cNvSpPr>
          <p:nvPr>
            <p:ph idx="1"/>
          </p:nvPr>
        </p:nvSpPr>
        <p:spPr/>
        <p:txBody>
          <a:bodyPr/>
          <a:lstStyle/>
          <a:p>
            <a:r>
              <a:rPr lang="en-US" dirty="0">
                <a:hlinkClick r:id="rId2"/>
              </a:rPr>
              <a:t>http://</a:t>
            </a:r>
            <a:r>
              <a:rPr lang="en-US" dirty="0" smtClean="0">
                <a:hlinkClick r:id="rId2"/>
              </a:rPr>
              <a:t>www.youtube.com/watch?v=iA8hxhePWRg</a:t>
            </a:r>
            <a:endParaRPr lang="en-US" dirty="0" smtClean="0"/>
          </a:p>
          <a:p>
            <a:r>
              <a:rPr lang="en-US" dirty="0">
                <a:hlinkClick r:id="rId3"/>
              </a:rPr>
              <a:t>http://</a:t>
            </a:r>
            <a:r>
              <a:rPr lang="en-US" dirty="0" smtClean="0">
                <a:hlinkClick r:id="rId3"/>
              </a:rPr>
              <a:t>www.youtube.com/watch?v=hqgdJsJ_Rdw</a:t>
            </a:r>
            <a:endParaRPr lang="en-US" dirty="0" smtClean="0"/>
          </a:p>
          <a:p>
            <a:r>
              <a:rPr lang="en-US" dirty="0">
                <a:hlinkClick r:id="rId4"/>
              </a:rPr>
              <a:t>http://</a:t>
            </a:r>
            <a:r>
              <a:rPr lang="en-US" dirty="0" smtClean="0">
                <a:hlinkClick r:id="rId4"/>
              </a:rPr>
              <a:t>www.youtube.com/watch?v=nILddb2HVC8</a:t>
            </a:r>
            <a:endParaRPr lang="en-US" dirty="0" smtClean="0"/>
          </a:p>
          <a:p>
            <a:endParaRPr lang="en-US" dirty="0"/>
          </a:p>
        </p:txBody>
      </p:sp>
    </p:spTree>
    <p:extLst>
      <p:ext uri="{BB962C8B-B14F-4D97-AF65-F5344CB8AC3E}">
        <p14:creationId xmlns:p14="http://schemas.microsoft.com/office/powerpoint/2010/main" val="217816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dirty="0" smtClean="0"/>
              <a:t>Using Clouds to Predict the Weather</a:t>
            </a:r>
            <a:endParaRPr lang="en-US" dirty="0"/>
          </a:p>
        </p:txBody>
      </p:sp>
      <p:sp>
        <p:nvSpPr>
          <p:cNvPr id="6" name="Content Placeholder 5"/>
          <p:cNvSpPr>
            <a:spLocks noGrp="1"/>
          </p:cNvSpPr>
          <p:nvPr>
            <p:ph sz="half" idx="1"/>
          </p:nvPr>
        </p:nvSpPr>
        <p:spPr>
          <a:xfrm>
            <a:off x="457200" y="1920084"/>
            <a:ext cx="4038600" cy="4785515"/>
          </a:xfrm>
        </p:spPr>
        <p:txBody>
          <a:bodyPr>
            <a:normAutofit/>
          </a:bodyPr>
          <a:lstStyle/>
          <a:p>
            <a:r>
              <a:rPr lang="en-US" b="1" dirty="0" smtClean="0"/>
              <a:t>How Do I Tell if the Weather Will Get Better? </a:t>
            </a:r>
          </a:p>
          <a:p>
            <a:pPr lvl="1"/>
            <a:r>
              <a:rPr lang="en-US" dirty="0" smtClean="0"/>
              <a:t>Fog disappears and is replaced by clear skies by mid-morning, or early afternoon. </a:t>
            </a:r>
          </a:p>
          <a:p>
            <a:pPr lvl="1"/>
            <a:r>
              <a:rPr lang="en-US" dirty="0" smtClean="0"/>
              <a:t>The cloud base height is obviously rising, and possibly holes begin to appear in the covering. </a:t>
            </a:r>
          </a:p>
          <a:p>
            <a:pPr algn="ctr">
              <a:buNone/>
            </a:pPr>
            <a:r>
              <a:rPr lang="en-US" sz="1200" b="1" dirty="0" smtClean="0"/>
              <a:t>(Howard, 2004)</a:t>
            </a:r>
          </a:p>
        </p:txBody>
      </p:sp>
      <p:pic>
        <p:nvPicPr>
          <p:cNvPr id="1026" name="Picture 2" descr="C:\Users\Grant Hamilton\AppData\Local\Microsoft\Windows\Temporary Internet Files\Content.IE5\HXNJL19B\MC900311118[1].wmf"/>
          <p:cNvPicPr>
            <a:picLocks noChangeAspect="1" noChangeArrowheads="1"/>
          </p:cNvPicPr>
          <p:nvPr/>
        </p:nvPicPr>
        <p:blipFill>
          <a:blip r:embed="rId3" cstate="print"/>
          <a:srcRect/>
          <a:stretch>
            <a:fillRect/>
          </a:stretch>
        </p:blipFill>
        <p:spPr bwMode="auto">
          <a:xfrm>
            <a:off x="4800600" y="2514600"/>
            <a:ext cx="3574687" cy="2743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686800" cy="1143000"/>
          </a:xfrm>
        </p:spPr>
        <p:txBody>
          <a:bodyPr>
            <a:normAutofit/>
          </a:bodyPr>
          <a:lstStyle/>
          <a:p>
            <a:pPr algn="ctr"/>
            <a:r>
              <a:rPr lang="en-US" dirty="0" smtClean="0"/>
              <a:t>Using Clouds to Predict the Weather</a:t>
            </a:r>
            <a:endParaRPr lang="en-US" dirty="0"/>
          </a:p>
        </p:txBody>
      </p:sp>
      <p:sp>
        <p:nvSpPr>
          <p:cNvPr id="3" name="Content Placeholder 2"/>
          <p:cNvSpPr>
            <a:spLocks noGrp="1"/>
          </p:cNvSpPr>
          <p:nvPr>
            <p:ph idx="1"/>
          </p:nvPr>
        </p:nvSpPr>
        <p:spPr>
          <a:xfrm>
            <a:off x="457200" y="1935480"/>
            <a:ext cx="8229600" cy="4693920"/>
          </a:xfrm>
        </p:spPr>
        <p:txBody>
          <a:bodyPr>
            <a:normAutofit fontScale="77500" lnSpcReduction="20000"/>
          </a:bodyPr>
          <a:lstStyle/>
          <a:p>
            <a:r>
              <a:rPr lang="en-US" b="1" dirty="0" smtClean="0"/>
              <a:t>How To Tell if the Weather Is Going to get Worse?</a:t>
            </a:r>
          </a:p>
          <a:p>
            <a:pPr lvl="1"/>
            <a:r>
              <a:rPr lang="en-US" dirty="0" smtClean="0"/>
              <a:t>If more cloud is forming, especially at medium or low levels, or the cloud that is present is getting thicker and blacker. </a:t>
            </a:r>
          </a:p>
          <a:p>
            <a:pPr lvl="1"/>
            <a:r>
              <a:rPr lang="en-US" dirty="0" smtClean="0"/>
              <a:t>Clouds that are racing across the sky begin to get fuller, blacker or fill in from cumulus, to stratocumulus, or cumulus clouds begin to grow taller and blacker at the base. </a:t>
            </a:r>
          </a:p>
          <a:p>
            <a:pPr lvl="1"/>
            <a:r>
              <a:rPr lang="en-US" dirty="0" smtClean="0"/>
              <a:t>Clouds are moving in all directions. This indicates extreme instability. </a:t>
            </a:r>
          </a:p>
          <a:p>
            <a:pPr lvl="1"/>
            <a:r>
              <a:rPr lang="en-US" dirty="0" smtClean="0"/>
              <a:t>If it is a hot day and the clouds begin to grow in early to mid-afternoon, there is a good chance of rain and possibly thunder, later that evening. </a:t>
            </a:r>
          </a:p>
          <a:p>
            <a:pPr lvl="1"/>
            <a:r>
              <a:rPr lang="en-US" dirty="0" smtClean="0"/>
              <a:t>The cloud base begins to drop. </a:t>
            </a:r>
          </a:p>
          <a:p>
            <a:pPr lvl="1">
              <a:buNone/>
            </a:pPr>
            <a:endParaRPr lang="en-US" dirty="0" smtClean="0"/>
          </a:p>
          <a:p>
            <a:pPr lvl="1" algn="ctr">
              <a:buNone/>
            </a:pPr>
            <a:r>
              <a:rPr lang="en-US" sz="1300" dirty="0" smtClean="0"/>
              <a:t>(Howard, 2004)</a:t>
            </a:r>
            <a:endParaRPr lang="en-US" sz="13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a:t>
            </a:r>
            <a:endParaRPr lang="en-US" dirty="0"/>
          </a:p>
        </p:txBody>
      </p:sp>
      <p:sp>
        <p:nvSpPr>
          <p:cNvPr id="3" name="Content Placeholder 2"/>
          <p:cNvSpPr>
            <a:spLocks noGrp="1"/>
          </p:cNvSpPr>
          <p:nvPr>
            <p:ph idx="1"/>
          </p:nvPr>
        </p:nvSpPr>
        <p:spPr>
          <a:xfrm>
            <a:off x="228600" y="1143000"/>
            <a:ext cx="8686800" cy="5486400"/>
          </a:xfrm>
        </p:spPr>
        <p:txBody>
          <a:bodyPr>
            <a:normAutofit lnSpcReduction="10000"/>
          </a:bodyPr>
          <a:lstStyle/>
          <a:p>
            <a:pPr lvl="0"/>
            <a:r>
              <a:rPr lang="en-US" dirty="0" smtClean="0"/>
              <a:t>An Earth Science class decides to go outside to observe the current weather during the class period. The teacher asks the class what are clouds made of, and these are some of the students’ answers.</a:t>
            </a:r>
          </a:p>
          <a:p>
            <a:pPr marL="514350" lvl="0" indent="-514350">
              <a:buAutoNum type="alphaUcPeriod"/>
            </a:pPr>
            <a:r>
              <a:rPr lang="en-US" b="1" dirty="0" smtClean="0"/>
              <a:t>Clouds are made of only water vapor in the atmosphere</a:t>
            </a:r>
          </a:p>
          <a:p>
            <a:pPr marL="514350" lvl="0" indent="-514350">
              <a:buAutoNum type="alphaUcPeriod"/>
            </a:pPr>
            <a:r>
              <a:rPr lang="en-US" b="1" dirty="0" smtClean="0"/>
              <a:t>Clouds are made from smoke</a:t>
            </a:r>
          </a:p>
          <a:p>
            <a:pPr marL="514350" lvl="0" indent="-514350">
              <a:buAutoNum type="alphaUcPeriod"/>
            </a:pPr>
            <a:r>
              <a:rPr lang="en-US" b="1" dirty="0" smtClean="0"/>
              <a:t>Clouds are made of condensed water on particles </a:t>
            </a:r>
          </a:p>
          <a:p>
            <a:pPr marL="514350" lvl="0" indent="-514350">
              <a:buAutoNum type="alphaUcPeriod"/>
            </a:pPr>
            <a:r>
              <a:rPr lang="en-US" b="1" dirty="0" smtClean="0"/>
              <a:t>Clouds are made from air pollution</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Routine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Sit in your appropriate seat quietly</a:t>
            </a:r>
          </a:p>
          <a:p>
            <a:r>
              <a:rPr lang="en-US" dirty="0" smtClean="0"/>
              <a:t>All back packs on the floor</a:t>
            </a:r>
          </a:p>
          <a:p>
            <a:r>
              <a:rPr lang="en-US" dirty="0" smtClean="0"/>
              <a:t>All cell phones away</a:t>
            </a:r>
          </a:p>
          <a:p>
            <a:r>
              <a:rPr lang="en-US" dirty="0" smtClean="0"/>
              <a:t>ID’s on or out on the desk</a:t>
            </a:r>
          </a:p>
          <a:p>
            <a:r>
              <a:rPr lang="en-US" dirty="0" smtClean="0"/>
              <a:t>All IPods off and headphones out of your ears</a:t>
            </a:r>
          </a:p>
          <a:p>
            <a:r>
              <a:rPr lang="en-US" dirty="0" smtClean="0"/>
              <a:t>Have all necessary materials out</a:t>
            </a:r>
          </a:p>
          <a:p>
            <a:r>
              <a:rPr lang="en-US" dirty="0" smtClean="0"/>
              <a:t>Hats off</a:t>
            </a:r>
          </a:p>
          <a:p>
            <a:r>
              <a:rPr lang="en-US" dirty="0" smtClean="0"/>
              <a:t>No food or drink except for water</a:t>
            </a:r>
          </a:p>
        </p:txBody>
      </p:sp>
    </p:spTree>
    <p:extLst>
      <p:ext uri="{BB962C8B-B14F-4D97-AF65-F5344CB8AC3E}">
        <p14:creationId xmlns:p14="http://schemas.microsoft.com/office/powerpoint/2010/main" val="2370417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a:t>
            </a:r>
            <a:endParaRPr lang="en-US" dirty="0"/>
          </a:p>
        </p:txBody>
      </p:sp>
      <p:sp>
        <p:nvSpPr>
          <p:cNvPr id="3" name="Content Placeholder 2"/>
          <p:cNvSpPr>
            <a:spLocks noGrp="1"/>
          </p:cNvSpPr>
          <p:nvPr>
            <p:ph idx="1"/>
          </p:nvPr>
        </p:nvSpPr>
        <p:spPr/>
        <p:txBody>
          <a:bodyPr/>
          <a:lstStyle/>
          <a:p>
            <a:pPr lvl="0"/>
            <a:r>
              <a:rPr lang="en-US" dirty="0"/>
              <a:t>How are clouds formed in relation to the water cycle</a:t>
            </a:r>
            <a:r>
              <a:rPr lang="en-US" dirty="0" smtClean="0"/>
              <a:t>?</a:t>
            </a:r>
          </a:p>
          <a:p>
            <a:pPr lvl="0"/>
            <a:endParaRPr lang="en-US" b="1" dirty="0"/>
          </a:p>
          <a:p>
            <a:pPr lvl="0">
              <a:buNone/>
            </a:pPr>
            <a:endParaRPr lang="en-US" b="1" dirty="0"/>
          </a:p>
          <a:p>
            <a:pPr lvl="0"/>
            <a:r>
              <a:rPr lang="en-US" dirty="0"/>
              <a:t>What are clouds made of?</a:t>
            </a:r>
            <a:endParaRPr lang="en-US" b="1" dirty="0"/>
          </a:p>
          <a:p>
            <a:endParaRPr lang="en-US" dirty="0"/>
          </a:p>
        </p:txBody>
      </p:sp>
    </p:spTree>
    <p:extLst>
      <p:ext uri="{BB962C8B-B14F-4D97-AF65-F5344CB8AC3E}">
        <p14:creationId xmlns:p14="http://schemas.microsoft.com/office/powerpoint/2010/main" val="39706418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 we predict the weather</a:t>
            </a:r>
            <a:endParaRPr lang="en-US" dirty="0"/>
          </a:p>
        </p:txBody>
      </p:sp>
      <p:sp>
        <p:nvSpPr>
          <p:cNvPr id="3" name="Subtitle 2"/>
          <p:cNvSpPr>
            <a:spLocks noGrp="1"/>
          </p:cNvSpPr>
          <p:nvPr>
            <p:ph type="subTitle" idx="1"/>
          </p:nvPr>
        </p:nvSpPr>
        <p:spPr/>
        <p:txBody>
          <a:bodyPr/>
          <a:lstStyle/>
          <a:p>
            <a:r>
              <a:rPr lang="en-US" dirty="0" smtClean="0"/>
              <a:t>Cloud Formation and Cloud Type</a:t>
            </a:r>
            <a:endParaRPr lang="en-US" dirty="0"/>
          </a:p>
        </p:txBody>
      </p:sp>
    </p:spTree>
    <p:extLst>
      <p:ext uri="{BB962C8B-B14F-4D97-AF65-F5344CB8AC3E}">
        <p14:creationId xmlns:p14="http://schemas.microsoft.com/office/powerpoint/2010/main" val="490221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we will</a:t>
            </a:r>
            <a:endParaRPr lang="en-US" dirty="0"/>
          </a:p>
        </p:txBody>
      </p:sp>
      <p:sp>
        <p:nvSpPr>
          <p:cNvPr id="3" name="Content Placeholder 2"/>
          <p:cNvSpPr>
            <a:spLocks noGrp="1"/>
          </p:cNvSpPr>
          <p:nvPr>
            <p:ph idx="1"/>
          </p:nvPr>
        </p:nvSpPr>
        <p:spPr/>
        <p:txBody>
          <a:bodyPr/>
          <a:lstStyle/>
          <a:p>
            <a:r>
              <a:rPr lang="en-US" dirty="0" smtClean="0"/>
              <a:t>Demonstrate how clouds are formed</a:t>
            </a:r>
          </a:p>
          <a:p>
            <a:endParaRPr lang="en-US" dirty="0"/>
          </a:p>
        </p:txBody>
      </p:sp>
    </p:spTree>
    <p:extLst>
      <p:ext uri="{BB962C8B-B14F-4D97-AF65-F5344CB8AC3E}">
        <p14:creationId xmlns:p14="http://schemas.microsoft.com/office/powerpoint/2010/main" val="29802946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happen in the bottle?</a:t>
            </a:r>
            <a:endParaRPr lang="en-US" dirty="0"/>
          </a:p>
        </p:txBody>
      </p:sp>
      <p:sp>
        <p:nvSpPr>
          <p:cNvPr id="3" name="Content Placeholder 2"/>
          <p:cNvSpPr>
            <a:spLocks noGrp="1"/>
          </p:cNvSpPr>
          <p:nvPr>
            <p:ph idx="1"/>
          </p:nvPr>
        </p:nvSpPr>
        <p:spPr/>
        <p:txBody>
          <a:bodyPr/>
          <a:lstStyle/>
          <a:p>
            <a:r>
              <a:rPr lang="en-US" dirty="0" smtClean="0"/>
              <a:t>On a sheet of paper, write down the question above</a:t>
            </a:r>
          </a:p>
          <a:p>
            <a:r>
              <a:rPr lang="en-US" dirty="0" smtClean="0"/>
              <a:t>Create a hypothesis of what you think will happen in the bottle</a:t>
            </a:r>
            <a:endParaRPr lang="en-US" dirty="0"/>
          </a:p>
        </p:txBody>
      </p:sp>
    </p:spTree>
    <p:extLst>
      <p:ext uri="{BB962C8B-B14F-4D97-AF65-F5344CB8AC3E}">
        <p14:creationId xmlns:p14="http://schemas.microsoft.com/office/powerpoint/2010/main" val="222165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happen in the bottle?</a:t>
            </a:r>
            <a:endParaRPr lang="en-US" dirty="0"/>
          </a:p>
        </p:txBody>
      </p:sp>
      <p:sp>
        <p:nvSpPr>
          <p:cNvPr id="3" name="Content Placeholder 2"/>
          <p:cNvSpPr>
            <a:spLocks noGrp="1"/>
          </p:cNvSpPr>
          <p:nvPr>
            <p:ph idx="1"/>
          </p:nvPr>
        </p:nvSpPr>
        <p:spPr>
          <a:xfrm>
            <a:off x="304800" y="1600200"/>
            <a:ext cx="8534400" cy="5105400"/>
          </a:xfrm>
        </p:spPr>
        <p:txBody>
          <a:bodyPr>
            <a:normAutofit lnSpcReduction="10000"/>
          </a:bodyPr>
          <a:lstStyle/>
          <a:p>
            <a:r>
              <a:rPr lang="en-US" dirty="0" smtClean="0"/>
              <a:t>Procedure:</a:t>
            </a:r>
          </a:p>
          <a:p>
            <a:pPr lvl="1"/>
            <a:r>
              <a:rPr lang="en-US" dirty="0" smtClean="0"/>
              <a:t>Obtain a 2L bottle. If it still has a wrapper on it, remove the wrapper</a:t>
            </a:r>
          </a:p>
          <a:p>
            <a:pPr lvl="1"/>
            <a:r>
              <a:rPr lang="en-US" dirty="0" smtClean="0"/>
              <a:t>Fill the 2L bottle with 2” of warm water</a:t>
            </a:r>
          </a:p>
          <a:p>
            <a:pPr lvl="1"/>
            <a:r>
              <a:rPr lang="en-US" dirty="0" smtClean="0"/>
              <a:t>Close the cap on it and wait for the teacher</a:t>
            </a:r>
          </a:p>
          <a:p>
            <a:pPr lvl="1"/>
            <a:r>
              <a:rPr lang="en-US" dirty="0" smtClean="0"/>
              <a:t>The teacher will light a match, blow it out and put it in the bottle for about a minute</a:t>
            </a:r>
          </a:p>
          <a:p>
            <a:pPr lvl="1"/>
            <a:r>
              <a:rPr lang="en-US" dirty="0" smtClean="0"/>
              <a:t>Immediately cap the bottle</a:t>
            </a:r>
          </a:p>
          <a:p>
            <a:pPr lvl="1"/>
            <a:r>
              <a:rPr lang="en-US" dirty="0" smtClean="0"/>
              <a:t>When instructed squeeze the bottle and then let go.</a:t>
            </a:r>
          </a:p>
          <a:p>
            <a:pPr lvl="1"/>
            <a:r>
              <a:rPr lang="en-US" dirty="0" smtClean="0"/>
              <a:t>Let the bottle sit for a minute, and repeat the previous step</a:t>
            </a:r>
            <a:endParaRPr lang="en-US" dirty="0"/>
          </a:p>
        </p:txBody>
      </p:sp>
    </p:spTree>
    <p:extLst>
      <p:ext uri="{BB962C8B-B14F-4D97-AF65-F5344CB8AC3E}">
        <p14:creationId xmlns:p14="http://schemas.microsoft.com/office/powerpoint/2010/main" val="2278467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happen in the bottle?</a:t>
            </a:r>
            <a:endParaRPr lang="en-US" dirty="0"/>
          </a:p>
        </p:txBody>
      </p:sp>
      <p:graphicFrame>
        <p:nvGraphicFramePr>
          <p:cNvPr id="4" name="Content Placeholder 3"/>
          <p:cNvGraphicFramePr>
            <a:graphicFrameLocks noGrp="1"/>
          </p:cNvGraphicFramePr>
          <p:nvPr>
            <p:ph idx="1"/>
          </p:nvPr>
        </p:nvGraphicFramePr>
        <p:xfrm>
          <a:off x="381000" y="1752599"/>
          <a:ext cx="8229600" cy="4495800"/>
        </p:xfrm>
        <a:graphic>
          <a:graphicData uri="http://schemas.openxmlformats.org/drawingml/2006/table">
            <a:tbl>
              <a:tblPr/>
              <a:tblGrid>
                <a:gridCol w="2140911"/>
                <a:gridCol w="6088689"/>
              </a:tblGrid>
              <a:tr h="1123950">
                <a:tc>
                  <a:txBody>
                    <a:bodyPr/>
                    <a:lstStyle/>
                    <a:p>
                      <a:pPr marL="0" marR="0" algn="ctr">
                        <a:spcBef>
                          <a:spcPts val="0"/>
                        </a:spcBef>
                        <a:spcAft>
                          <a:spcPts val="0"/>
                        </a:spcAft>
                      </a:pPr>
                      <a:r>
                        <a:rPr lang="en-US" sz="1400" b="1" dirty="0">
                          <a:latin typeface="Times New Roman"/>
                          <a:ea typeface="Times New Roman"/>
                        </a:rPr>
                        <a:t>What’s happening now?</a:t>
                      </a:r>
                      <a:endParaRPr lang="en-US" sz="1200" dirty="0">
                        <a:latin typeface="Times"/>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Times New Roman"/>
                          <a:ea typeface="Times New Roman"/>
                        </a:rPr>
                        <a:t>Observation</a:t>
                      </a:r>
                      <a:endParaRPr lang="en-US" sz="1200">
                        <a:latin typeface="Times"/>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3950">
                <a:tc>
                  <a:txBody>
                    <a:bodyPr/>
                    <a:lstStyle/>
                    <a:p>
                      <a:pPr marL="0" marR="0" algn="ctr">
                        <a:spcBef>
                          <a:spcPts val="0"/>
                        </a:spcBef>
                        <a:spcAft>
                          <a:spcPts val="0"/>
                        </a:spcAft>
                      </a:pPr>
                      <a:r>
                        <a:rPr lang="en-US" sz="1400">
                          <a:latin typeface="Times New Roman"/>
                          <a:ea typeface="Times New Roman"/>
                        </a:rPr>
                        <a:t>Dropped match in bottle</a:t>
                      </a:r>
                      <a:endParaRPr lang="en-US" sz="1200">
                        <a:latin typeface="Times"/>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3950">
                <a:tc>
                  <a:txBody>
                    <a:bodyPr/>
                    <a:lstStyle/>
                    <a:p>
                      <a:pPr marL="0" marR="0" algn="ctr">
                        <a:spcBef>
                          <a:spcPts val="0"/>
                        </a:spcBef>
                        <a:spcAft>
                          <a:spcPts val="0"/>
                        </a:spcAft>
                      </a:pPr>
                      <a:r>
                        <a:rPr lang="en-US" sz="1400" dirty="0" smtClean="0">
                          <a:latin typeface="Times New Roman"/>
                          <a:ea typeface="Times New Roman"/>
                        </a:rPr>
                        <a:t>Squeezed</a:t>
                      </a:r>
                      <a:r>
                        <a:rPr lang="en-US" sz="1400" baseline="0" dirty="0" smtClean="0">
                          <a:latin typeface="Times New Roman"/>
                          <a:ea typeface="Times New Roman"/>
                        </a:rPr>
                        <a:t> the Bottle and  let go of the bottle</a:t>
                      </a:r>
                      <a:endParaRPr lang="en-US" sz="1200" dirty="0">
                        <a:latin typeface="Times"/>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3950">
                <a:tc>
                  <a:txBody>
                    <a:bodyPr/>
                    <a:lstStyle/>
                    <a:p>
                      <a:pPr marL="0" marR="0" algn="ctr">
                        <a:spcBef>
                          <a:spcPts val="0"/>
                        </a:spcBef>
                        <a:spcAft>
                          <a:spcPts val="0"/>
                        </a:spcAft>
                      </a:pPr>
                      <a:r>
                        <a:rPr lang="en-US" sz="1400" dirty="0" smtClean="0">
                          <a:latin typeface="Times New Roman"/>
                          <a:ea typeface="Times New Roman"/>
                        </a:rPr>
                        <a:t>Squeezed the</a:t>
                      </a:r>
                      <a:r>
                        <a:rPr lang="en-US" sz="1400" baseline="0" dirty="0" smtClean="0">
                          <a:latin typeface="Times New Roman"/>
                          <a:ea typeface="Times New Roman"/>
                        </a:rPr>
                        <a:t> bottle and let go several time</a:t>
                      </a:r>
                      <a:endParaRPr lang="en-US" sz="1200" dirty="0">
                        <a:latin typeface="Times"/>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1908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in the bottle?</a:t>
            </a:r>
            <a:endParaRPr lang="en-US" dirty="0"/>
          </a:p>
        </p:txBody>
      </p:sp>
      <p:sp>
        <p:nvSpPr>
          <p:cNvPr id="3" name="Content Placeholder 2"/>
          <p:cNvSpPr>
            <a:spLocks noGrp="1"/>
          </p:cNvSpPr>
          <p:nvPr>
            <p:ph idx="1"/>
          </p:nvPr>
        </p:nvSpPr>
        <p:spPr/>
        <p:txBody>
          <a:bodyPr/>
          <a:lstStyle/>
          <a:p>
            <a:r>
              <a:rPr lang="en-US" dirty="0"/>
              <a:t>Write down an explanation about what you think happened to cause the reaction in the demonstration.</a:t>
            </a:r>
          </a:p>
          <a:p>
            <a:pPr>
              <a:buNone/>
            </a:pPr>
            <a:endParaRPr lang="en-US" dirty="0"/>
          </a:p>
        </p:txBody>
      </p:sp>
    </p:spTree>
    <p:extLst>
      <p:ext uri="{BB962C8B-B14F-4D97-AF65-F5344CB8AC3E}">
        <p14:creationId xmlns:p14="http://schemas.microsoft.com/office/powerpoint/2010/main" val="2145820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in the bottle?</a:t>
            </a:r>
            <a:endParaRPr lang="en-US" dirty="0"/>
          </a:p>
        </p:txBody>
      </p:sp>
      <p:sp>
        <p:nvSpPr>
          <p:cNvPr id="3" name="Content Placeholder 2"/>
          <p:cNvSpPr>
            <a:spLocks noGrp="1"/>
          </p:cNvSpPr>
          <p:nvPr>
            <p:ph idx="1"/>
          </p:nvPr>
        </p:nvSpPr>
        <p:spPr/>
        <p:txBody>
          <a:bodyPr/>
          <a:lstStyle/>
          <a:p>
            <a:r>
              <a:rPr lang="en-US" dirty="0"/>
              <a:t>Diagram how cloud formation is a component of the weather cycle. Label the processes involved with cloud formation and the phases of water associated with these processes</a:t>
            </a:r>
            <a:r>
              <a:rPr lang="en-US" dirty="0" smtClean="0"/>
              <a:t>.</a:t>
            </a:r>
          </a:p>
          <a:p>
            <a:r>
              <a:rPr lang="en-US" dirty="0"/>
              <a:t>How can we use clouds to predict the weather? Take some notes down to support your answer. How can we use them locally?</a:t>
            </a:r>
          </a:p>
        </p:txBody>
      </p:sp>
    </p:spTree>
    <p:extLst>
      <p:ext uri="{BB962C8B-B14F-4D97-AF65-F5344CB8AC3E}">
        <p14:creationId xmlns:p14="http://schemas.microsoft.com/office/powerpoint/2010/main" val="2925073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a:t>
            </a:r>
            <a:endParaRPr lang="en-US" dirty="0"/>
          </a:p>
        </p:txBody>
      </p:sp>
      <p:sp>
        <p:nvSpPr>
          <p:cNvPr id="3" name="Content Placeholder 2"/>
          <p:cNvSpPr>
            <a:spLocks noGrp="1"/>
          </p:cNvSpPr>
          <p:nvPr>
            <p:ph idx="1"/>
          </p:nvPr>
        </p:nvSpPr>
        <p:spPr>
          <a:xfrm>
            <a:off x="228600" y="1143000"/>
            <a:ext cx="8686800" cy="5486400"/>
          </a:xfrm>
        </p:spPr>
        <p:txBody>
          <a:bodyPr>
            <a:normAutofit/>
          </a:bodyPr>
          <a:lstStyle/>
          <a:p>
            <a:pPr lvl="0"/>
            <a:r>
              <a:rPr lang="en-US" dirty="0" smtClean="0"/>
              <a:t>Which student do you agree with about the composition of clouds. Explain your answer.</a:t>
            </a:r>
          </a:p>
          <a:p>
            <a:pPr lvl="0">
              <a:buNone/>
            </a:pPr>
            <a:endParaRPr lang="en-US" dirty="0" smtClean="0"/>
          </a:p>
          <a:p>
            <a:pPr marL="514350" lvl="0" indent="-514350">
              <a:buAutoNum type="alphaUcPeriod"/>
            </a:pPr>
            <a:r>
              <a:rPr lang="en-US" b="1" dirty="0" smtClean="0"/>
              <a:t>Clouds are made of water vapor in the atmosphere</a:t>
            </a:r>
          </a:p>
          <a:p>
            <a:pPr marL="514350" lvl="0" indent="-514350">
              <a:buAutoNum type="alphaUcPeriod"/>
            </a:pPr>
            <a:r>
              <a:rPr lang="en-US" b="1" dirty="0" smtClean="0"/>
              <a:t>Clouds are made from smoke</a:t>
            </a:r>
          </a:p>
          <a:p>
            <a:pPr marL="514350" lvl="0" indent="-514350">
              <a:buAutoNum type="alphaUcPeriod"/>
            </a:pPr>
            <a:r>
              <a:rPr lang="en-US" b="1" dirty="0" smtClean="0"/>
              <a:t>Clouds are made of condensed water on particles </a:t>
            </a:r>
          </a:p>
          <a:p>
            <a:pPr marL="514350" lvl="0" indent="-514350">
              <a:buAutoNum type="alphaUcPeriod"/>
            </a:pPr>
            <a:r>
              <a:rPr lang="en-US" b="1" dirty="0" smtClean="0"/>
              <a:t>Clouds are made from air pollution</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 Science Announcements</a:t>
            </a:r>
            <a:endParaRPr lang="en-US" dirty="0"/>
          </a:p>
        </p:txBody>
      </p:sp>
      <p:sp>
        <p:nvSpPr>
          <p:cNvPr id="3" name="Content Placeholder 2"/>
          <p:cNvSpPr>
            <a:spLocks noGrp="1"/>
          </p:cNvSpPr>
          <p:nvPr>
            <p:ph idx="1"/>
          </p:nvPr>
        </p:nvSpPr>
        <p:spPr/>
        <p:txBody>
          <a:bodyPr/>
          <a:lstStyle/>
          <a:p>
            <a:r>
              <a:rPr lang="en-US" dirty="0" smtClean="0"/>
              <a:t>Atmosphere Test –  </a:t>
            </a:r>
            <a:r>
              <a:rPr lang="en-US" dirty="0" smtClean="0"/>
              <a:t>Thursday, </a:t>
            </a:r>
            <a:r>
              <a:rPr lang="en-US" dirty="0" smtClean="0"/>
              <a:t>February </a:t>
            </a:r>
            <a:r>
              <a:rPr lang="en-US" dirty="0" smtClean="0"/>
              <a:t>27</a:t>
            </a:r>
            <a:r>
              <a:rPr lang="en-US" baseline="30000" dirty="0" smtClean="0"/>
              <a:t>th</a:t>
            </a:r>
            <a:r>
              <a:rPr lang="en-US" dirty="0" smtClean="0"/>
              <a:t> </a:t>
            </a:r>
            <a:endParaRPr lang="en-US" dirty="0" smtClean="0"/>
          </a:p>
          <a:p>
            <a:r>
              <a:rPr lang="en-US" dirty="0" smtClean="0"/>
              <a:t>Bring in an empty 2L bottle for extra credit</a:t>
            </a:r>
            <a:endParaRPr lang="en-US" dirty="0"/>
          </a:p>
        </p:txBody>
      </p:sp>
    </p:spTree>
    <p:extLst>
      <p:ext uri="{BB962C8B-B14F-4D97-AF65-F5344CB8AC3E}">
        <p14:creationId xmlns:p14="http://schemas.microsoft.com/office/powerpoint/2010/main" val="3578363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 we predict the weather</a:t>
            </a:r>
            <a:endParaRPr lang="en-US" dirty="0"/>
          </a:p>
        </p:txBody>
      </p:sp>
      <p:sp>
        <p:nvSpPr>
          <p:cNvPr id="3" name="Subtitle 2"/>
          <p:cNvSpPr>
            <a:spLocks noGrp="1"/>
          </p:cNvSpPr>
          <p:nvPr>
            <p:ph type="subTitle" idx="1"/>
          </p:nvPr>
        </p:nvSpPr>
        <p:spPr/>
        <p:txBody>
          <a:bodyPr/>
          <a:lstStyle/>
          <a:p>
            <a:r>
              <a:rPr lang="en-US" dirty="0" smtClean="0"/>
              <a:t>Cloud Formation and Cloud Type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we will</a:t>
            </a:r>
            <a:endParaRPr lang="en-US" dirty="0"/>
          </a:p>
        </p:txBody>
      </p:sp>
      <p:sp>
        <p:nvSpPr>
          <p:cNvPr id="3" name="Content Placeholder 2"/>
          <p:cNvSpPr>
            <a:spLocks noGrp="1"/>
          </p:cNvSpPr>
          <p:nvPr>
            <p:ph idx="1"/>
          </p:nvPr>
        </p:nvSpPr>
        <p:spPr/>
        <p:txBody>
          <a:bodyPr/>
          <a:lstStyle/>
          <a:p>
            <a:r>
              <a:rPr lang="en-US" dirty="0" smtClean="0"/>
              <a:t>Explain how clouds form in relation to the steps of evaporation and condensation of the water cycle</a:t>
            </a:r>
          </a:p>
          <a:p>
            <a:pPr>
              <a:buNone/>
            </a:pPr>
            <a:endParaRPr lang="en-US" dirty="0" smtClean="0"/>
          </a:p>
          <a:p>
            <a:r>
              <a:rPr lang="en-US" dirty="0" smtClean="0"/>
              <a:t>Explain how clouds and help us predict the weather</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Cloud Formation = Water Cycle</a:t>
            </a:r>
            <a:endParaRPr lang="en-US" dirty="0"/>
          </a:p>
        </p:txBody>
      </p:sp>
      <p:sp>
        <p:nvSpPr>
          <p:cNvPr id="5" name="TextBox 4"/>
          <p:cNvSpPr txBox="1"/>
          <p:nvPr/>
        </p:nvSpPr>
        <p:spPr>
          <a:xfrm>
            <a:off x="6096000" y="1828800"/>
            <a:ext cx="2895600" cy="1200329"/>
          </a:xfrm>
          <a:prstGeom prst="rect">
            <a:avLst/>
          </a:prstGeom>
          <a:noFill/>
        </p:spPr>
        <p:txBody>
          <a:bodyPr wrap="square" rtlCol="0">
            <a:spAutoFit/>
          </a:bodyPr>
          <a:lstStyle/>
          <a:p>
            <a:r>
              <a:rPr lang="en-US" sz="2400" dirty="0" smtClean="0"/>
              <a:t>1. Water evaporates and becomes water vapor</a:t>
            </a:r>
            <a:endParaRPr lang="en-US" sz="2400" dirty="0"/>
          </a:p>
        </p:txBody>
      </p:sp>
      <p:sp>
        <p:nvSpPr>
          <p:cNvPr id="6" name="TextBox 5"/>
          <p:cNvSpPr txBox="1"/>
          <p:nvPr/>
        </p:nvSpPr>
        <p:spPr>
          <a:xfrm>
            <a:off x="6096000" y="3124200"/>
            <a:ext cx="2895600" cy="2677656"/>
          </a:xfrm>
          <a:prstGeom prst="rect">
            <a:avLst/>
          </a:prstGeom>
          <a:noFill/>
        </p:spPr>
        <p:txBody>
          <a:bodyPr wrap="square" rtlCol="0">
            <a:spAutoFit/>
          </a:bodyPr>
          <a:lstStyle/>
          <a:p>
            <a:r>
              <a:rPr lang="en-US" sz="2400" dirty="0" smtClean="0"/>
              <a:t>2. </a:t>
            </a:r>
            <a:r>
              <a:rPr lang="en-US" sz="2400" dirty="0"/>
              <a:t>W</a:t>
            </a:r>
            <a:r>
              <a:rPr lang="en-US" sz="2400" dirty="0" smtClean="0"/>
              <a:t>ater </a:t>
            </a:r>
            <a:r>
              <a:rPr lang="en-US" sz="2400" dirty="0"/>
              <a:t>vapor condenses on particulate matter known as the condensation </a:t>
            </a:r>
            <a:r>
              <a:rPr lang="en-US" sz="2400" dirty="0" smtClean="0"/>
              <a:t>nuclei to form a water droplet.</a:t>
            </a:r>
            <a:endParaRPr lang="en-US" sz="2400" dirty="0"/>
          </a:p>
        </p:txBody>
      </p:sp>
      <p:sp>
        <p:nvSpPr>
          <p:cNvPr id="7" name="Rectangle 6"/>
          <p:cNvSpPr/>
          <p:nvPr/>
        </p:nvSpPr>
        <p:spPr>
          <a:xfrm>
            <a:off x="381000" y="5867400"/>
            <a:ext cx="8077200" cy="830997"/>
          </a:xfrm>
          <a:prstGeom prst="rect">
            <a:avLst/>
          </a:prstGeom>
        </p:spPr>
        <p:txBody>
          <a:bodyPr wrap="square">
            <a:spAutoFit/>
          </a:bodyPr>
          <a:lstStyle/>
          <a:p>
            <a:r>
              <a:rPr lang="en-US" sz="2400" dirty="0" smtClean="0"/>
              <a:t>3. The </a:t>
            </a:r>
            <a:r>
              <a:rPr lang="en-US" sz="2400" dirty="0"/>
              <a:t>accumulation of water droplets and ice crystal on the condensation nuclei leads to cloud formation</a:t>
            </a:r>
          </a:p>
        </p:txBody>
      </p:sp>
      <p:pic>
        <p:nvPicPr>
          <p:cNvPr id="8" name="Content Placeholder 3"/>
          <p:cNvPicPr>
            <a:picLocks/>
          </p:cNvPicPr>
          <p:nvPr/>
        </p:nvPicPr>
        <p:blipFill>
          <a:blip r:embed="rId3" cstate="print"/>
          <a:srcRect l="56757"/>
          <a:stretch>
            <a:fillRect/>
          </a:stretch>
        </p:blipFill>
        <p:spPr bwMode="auto">
          <a:xfrm>
            <a:off x="1219200" y="1676400"/>
            <a:ext cx="3657600" cy="4114800"/>
          </a:xfrm>
          <a:prstGeom prst="rect">
            <a:avLst/>
          </a:prstGeom>
          <a:noFill/>
          <a:ln w="9525">
            <a:noFill/>
            <a:miter lim="800000"/>
            <a:headEnd/>
            <a:tailEnd/>
          </a:ln>
        </p:spPr>
      </p:pic>
      <p:sp>
        <p:nvSpPr>
          <p:cNvPr id="9" name="Content Placeholder 8"/>
          <p:cNvSpPr>
            <a:spLocks noGrp="1"/>
          </p:cNvSpPr>
          <p:nvPr>
            <p:ph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decel="100000"/>
                                        <p:tgtEl>
                                          <p:spTgt spid="8"/>
                                        </p:tgtEl>
                                      </p:cBhvr>
                                    </p:animEffect>
                                    <p:anim calcmode="lin" valueType="num">
                                      <p:cBhvr>
                                        <p:cTn id="8" dur="800" decel="100000" fill="hold"/>
                                        <p:tgtEl>
                                          <p:spTgt spid="8"/>
                                        </p:tgtEl>
                                        <p:attrNameLst>
                                          <p:attrName>style.rotation</p:attrName>
                                        </p:attrNameLst>
                                      </p:cBhvr>
                                      <p:tavLst>
                                        <p:tav tm="0">
                                          <p:val>
                                            <p:fltVal val="-90"/>
                                          </p:val>
                                        </p:tav>
                                        <p:tav tm="100000">
                                          <p:val>
                                            <p:fltVal val="0"/>
                                          </p:val>
                                        </p:tav>
                                      </p:tavLst>
                                    </p:anim>
                                    <p:anim calcmode="lin" valueType="num">
                                      <p:cBhvr>
                                        <p:cTn id="9" dur="800" decel="100000" fill="hold"/>
                                        <p:tgtEl>
                                          <p:spTgt spid="8"/>
                                        </p:tgtEl>
                                        <p:attrNameLst>
                                          <p:attrName>ppt_x</p:attrName>
                                        </p:attrNameLst>
                                      </p:cBhvr>
                                      <p:tavLst>
                                        <p:tav tm="0">
                                          <p:val>
                                            <p:strVal val="#ppt_x+0.4"/>
                                          </p:val>
                                        </p:tav>
                                        <p:tav tm="100000">
                                          <p:val>
                                            <p:strVal val="#ppt_x-0.05"/>
                                          </p:val>
                                        </p:tav>
                                      </p:tavLst>
                                    </p:anim>
                                    <p:anim calcmode="lin" valueType="num">
                                      <p:cBhvr>
                                        <p:cTn id="10" dur="800" decel="100000" fill="hold"/>
                                        <p:tgtEl>
                                          <p:spTgt spid="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clouds made of?</a:t>
            </a:r>
            <a:endParaRPr lang="en-US" dirty="0"/>
          </a:p>
        </p:txBody>
      </p:sp>
      <p:sp>
        <p:nvSpPr>
          <p:cNvPr id="4" name="Content Placeholder 3"/>
          <p:cNvSpPr>
            <a:spLocks noGrp="1"/>
          </p:cNvSpPr>
          <p:nvPr>
            <p:ph sz="half" idx="1"/>
          </p:nvPr>
        </p:nvSpPr>
        <p:spPr>
          <a:xfrm>
            <a:off x="304800" y="1600200"/>
            <a:ext cx="4191000" cy="5029200"/>
          </a:xfrm>
        </p:spPr>
        <p:txBody>
          <a:bodyPr>
            <a:normAutofit/>
          </a:bodyPr>
          <a:lstStyle/>
          <a:p>
            <a:r>
              <a:rPr lang="en-US" dirty="0" smtClean="0"/>
              <a:t>Condensation nucleus: particular matter floating in the upper atmosphere</a:t>
            </a:r>
          </a:p>
          <a:p>
            <a:r>
              <a:rPr lang="en-US" dirty="0" smtClean="0"/>
              <a:t>Condensed liquid water</a:t>
            </a:r>
          </a:p>
          <a:p>
            <a:r>
              <a:rPr lang="en-US" dirty="0" smtClean="0"/>
              <a:t>Clouds are not made of water vapor</a:t>
            </a:r>
          </a:p>
          <a:p>
            <a:r>
              <a:rPr lang="en-US" dirty="0" smtClean="0"/>
              <a:t>Water vapor is a gas, so if clouds were made of water vapor, we wouldn’t see the clouds</a:t>
            </a:r>
          </a:p>
          <a:p>
            <a:endParaRPr lang="en-US" dirty="0"/>
          </a:p>
        </p:txBody>
      </p:sp>
      <p:sp>
        <p:nvSpPr>
          <p:cNvPr id="5" name="Content Placeholder 4"/>
          <p:cNvSpPr>
            <a:spLocks noGrp="1"/>
          </p:cNvSpPr>
          <p:nvPr>
            <p:ph sz="half" idx="2"/>
          </p:nvPr>
        </p:nvSpPr>
        <p:spPr>
          <a:xfrm>
            <a:off x="4648200" y="1600200"/>
            <a:ext cx="4191000" cy="2819399"/>
          </a:xfrm>
        </p:spPr>
        <p:txBody>
          <a:bodyPr>
            <a:normAutofit/>
          </a:bodyPr>
          <a:lstStyle/>
          <a:p>
            <a:r>
              <a:rPr lang="en-US" dirty="0" smtClean="0"/>
              <a:t>Dust</a:t>
            </a:r>
          </a:p>
          <a:p>
            <a:r>
              <a:rPr lang="en-US" dirty="0" smtClean="0"/>
              <a:t>Salt</a:t>
            </a:r>
          </a:p>
          <a:p>
            <a:r>
              <a:rPr lang="en-US" dirty="0" smtClean="0"/>
              <a:t>Ice</a:t>
            </a:r>
          </a:p>
          <a:p>
            <a:r>
              <a:rPr lang="en-US" dirty="0" smtClean="0"/>
              <a:t>Carbon (smoke particles)</a:t>
            </a:r>
          </a:p>
          <a:p>
            <a:r>
              <a:rPr lang="en-US" dirty="0" smtClean="0"/>
              <a:t>Microorganisms</a:t>
            </a:r>
            <a:endParaRPr lang="en-US" dirty="0"/>
          </a:p>
        </p:txBody>
      </p:sp>
      <p:pic>
        <p:nvPicPr>
          <p:cNvPr id="2052" name="Picture 4" descr="http://www.cmmap.org/images/learn/clouds/nuclei.jpg"/>
          <p:cNvPicPr>
            <a:picLocks noChangeAspect="1" noChangeArrowheads="1"/>
          </p:cNvPicPr>
          <p:nvPr/>
        </p:nvPicPr>
        <p:blipFill>
          <a:blip r:embed="rId2" cstate="print"/>
          <a:srcRect/>
          <a:stretch>
            <a:fillRect/>
          </a:stretch>
        </p:blipFill>
        <p:spPr bwMode="auto">
          <a:xfrm>
            <a:off x="4572000" y="4495800"/>
            <a:ext cx="4138287" cy="2362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800" decel="100000"/>
                                        <p:tgtEl>
                                          <p:spTgt spid="4">
                                            <p:txEl>
                                              <p:pRg st="0" end="0"/>
                                            </p:txEl>
                                          </p:spTgt>
                                        </p:tgtEl>
                                      </p:cBhvr>
                                    </p:animEffect>
                                    <p:anim calcmode="lin" valueType="num">
                                      <p:cBhvr>
                                        <p:cTn id="8"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800" decel="100000"/>
                                        <p:tgtEl>
                                          <p:spTgt spid="5">
                                            <p:txEl>
                                              <p:pRg st="0" end="0"/>
                                            </p:txEl>
                                          </p:spTgt>
                                        </p:tgtEl>
                                      </p:cBhvr>
                                    </p:animEffect>
                                    <p:anim calcmode="lin" valueType="num">
                                      <p:cBhvr>
                                        <p:cTn id="18" dur="800" decel="100000" fill="hold"/>
                                        <p:tgtEl>
                                          <p:spTgt spid="5">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5">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5">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
                                            <p:txEl>
                                              <p:pRg st="0" end="0"/>
                                            </p:txEl>
                                          </p:spTgt>
                                        </p:tgtEl>
                                        <p:attrNameLst>
                                          <p:attrName>ppt_y</p:attrName>
                                        </p:attrNameLst>
                                      </p:cBhvr>
                                      <p:tavLst>
                                        <p:tav tm="0">
                                          <p:val>
                                            <p:strVal val="#ppt_y+0.1"/>
                                          </p:val>
                                        </p:tav>
                                        <p:tav tm="100000">
                                          <p:val>
                                            <p:strVal val="#ppt_y"/>
                                          </p:val>
                                        </p:tav>
                                      </p:tavLst>
                                    </p:anim>
                                  </p:childTnLst>
                                </p:cTn>
                              </p:par>
                              <p:par>
                                <p:cTn id="23" presetID="30" presetClass="entr" presetSubtype="0" fill="hold"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800" decel="100000"/>
                                        <p:tgtEl>
                                          <p:spTgt spid="5">
                                            <p:txEl>
                                              <p:pRg st="1" end="1"/>
                                            </p:txEl>
                                          </p:spTgt>
                                        </p:tgtEl>
                                      </p:cBhvr>
                                    </p:animEffect>
                                    <p:anim calcmode="lin" valueType="num">
                                      <p:cBhvr>
                                        <p:cTn id="26" dur="800" decel="100000" fill="hold"/>
                                        <p:tgtEl>
                                          <p:spTgt spid="5">
                                            <p:txEl>
                                              <p:pRg st="1" end="1"/>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5">
                                            <p:txEl>
                                              <p:pRg st="1" end="1"/>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
                                            <p:txEl>
                                              <p:pRg st="1" end="1"/>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xEl>
                                              <p:pRg st="1" end="1"/>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xEl>
                                              <p:pRg st="1" end="1"/>
                                            </p:txEl>
                                          </p:spTgt>
                                        </p:tgtEl>
                                        <p:attrNameLst>
                                          <p:attrName>ppt_y</p:attrName>
                                        </p:attrNameLst>
                                      </p:cBhvr>
                                      <p:tavLst>
                                        <p:tav tm="0">
                                          <p:val>
                                            <p:strVal val="#ppt_y+0.1"/>
                                          </p:val>
                                        </p:tav>
                                        <p:tav tm="100000">
                                          <p:val>
                                            <p:strVal val="#ppt_y"/>
                                          </p:val>
                                        </p:tav>
                                      </p:tavLst>
                                    </p:anim>
                                  </p:childTnLst>
                                </p:cTn>
                              </p:par>
                              <p:par>
                                <p:cTn id="31" presetID="30" presetClass="entr" presetSubtype="0" fill="hold"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fade">
                                      <p:cBhvr>
                                        <p:cTn id="33" dur="800" decel="100000"/>
                                        <p:tgtEl>
                                          <p:spTgt spid="5">
                                            <p:txEl>
                                              <p:pRg st="2" end="2"/>
                                            </p:txEl>
                                          </p:spTgt>
                                        </p:tgtEl>
                                      </p:cBhvr>
                                    </p:animEffect>
                                    <p:anim calcmode="lin" valueType="num">
                                      <p:cBhvr>
                                        <p:cTn id="34" dur="800" decel="100000" fill="hold"/>
                                        <p:tgtEl>
                                          <p:spTgt spid="5">
                                            <p:txEl>
                                              <p:pRg st="2" end="2"/>
                                            </p:txEl>
                                          </p:spTgt>
                                        </p:tgtEl>
                                        <p:attrNameLst>
                                          <p:attrName>style.rotation</p:attrName>
                                        </p:attrNameLst>
                                      </p:cBhvr>
                                      <p:tavLst>
                                        <p:tav tm="0">
                                          <p:val>
                                            <p:fltVal val="-90"/>
                                          </p:val>
                                        </p:tav>
                                        <p:tav tm="100000">
                                          <p:val>
                                            <p:fltVal val="0"/>
                                          </p:val>
                                        </p:tav>
                                      </p:tavLst>
                                    </p:anim>
                                    <p:anim calcmode="lin" valueType="num">
                                      <p:cBhvr>
                                        <p:cTn id="35" dur="800" decel="100000" fill="hold"/>
                                        <p:tgtEl>
                                          <p:spTgt spid="5">
                                            <p:txEl>
                                              <p:pRg st="2" end="2"/>
                                            </p:txEl>
                                          </p:spTgt>
                                        </p:tgtEl>
                                        <p:attrNameLst>
                                          <p:attrName>ppt_x</p:attrName>
                                        </p:attrNameLst>
                                      </p:cBhvr>
                                      <p:tavLst>
                                        <p:tav tm="0">
                                          <p:val>
                                            <p:strVal val="#ppt_x+0.4"/>
                                          </p:val>
                                        </p:tav>
                                        <p:tav tm="100000">
                                          <p:val>
                                            <p:strVal val="#ppt_x-0.05"/>
                                          </p:val>
                                        </p:tav>
                                      </p:tavLst>
                                    </p:anim>
                                    <p:anim calcmode="lin" valueType="num">
                                      <p:cBhvr>
                                        <p:cTn id="36" dur="800" decel="100000" fill="hold"/>
                                        <p:tgtEl>
                                          <p:spTgt spid="5">
                                            <p:txEl>
                                              <p:pRg st="2" end="2"/>
                                            </p:txEl>
                                          </p:spTgt>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5">
                                            <p:txEl>
                                              <p:pRg st="2" end="2"/>
                                            </p:txEl>
                                          </p:spTgt>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5">
                                            <p:txEl>
                                              <p:pRg st="2" end="2"/>
                                            </p:txEl>
                                          </p:spTgt>
                                        </p:tgtEl>
                                        <p:attrNameLst>
                                          <p:attrName>ppt_y</p:attrName>
                                        </p:attrNameLst>
                                      </p:cBhvr>
                                      <p:tavLst>
                                        <p:tav tm="0">
                                          <p:val>
                                            <p:strVal val="#ppt_y+0.1"/>
                                          </p:val>
                                        </p:tav>
                                        <p:tav tm="100000">
                                          <p:val>
                                            <p:strVal val="#ppt_y"/>
                                          </p:val>
                                        </p:tav>
                                      </p:tavLst>
                                    </p:anim>
                                  </p:childTnLst>
                                </p:cTn>
                              </p:par>
                              <p:par>
                                <p:cTn id="39" presetID="30" presetClass="entr" presetSubtype="0" fill="hold"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Effect transition="in" filter="fade">
                                      <p:cBhvr>
                                        <p:cTn id="41" dur="800" decel="100000"/>
                                        <p:tgtEl>
                                          <p:spTgt spid="5">
                                            <p:txEl>
                                              <p:pRg st="3" end="3"/>
                                            </p:txEl>
                                          </p:spTgt>
                                        </p:tgtEl>
                                      </p:cBhvr>
                                    </p:animEffect>
                                    <p:anim calcmode="lin" valueType="num">
                                      <p:cBhvr>
                                        <p:cTn id="42" dur="800" decel="100000" fill="hold"/>
                                        <p:tgtEl>
                                          <p:spTgt spid="5">
                                            <p:txEl>
                                              <p:pRg st="3" end="3"/>
                                            </p:txEl>
                                          </p:spTgt>
                                        </p:tgtEl>
                                        <p:attrNameLst>
                                          <p:attrName>style.rotation</p:attrName>
                                        </p:attrNameLst>
                                      </p:cBhvr>
                                      <p:tavLst>
                                        <p:tav tm="0">
                                          <p:val>
                                            <p:fltVal val="-90"/>
                                          </p:val>
                                        </p:tav>
                                        <p:tav tm="100000">
                                          <p:val>
                                            <p:fltVal val="0"/>
                                          </p:val>
                                        </p:tav>
                                      </p:tavLst>
                                    </p:anim>
                                    <p:anim calcmode="lin" valueType="num">
                                      <p:cBhvr>
                                        <p:cTn id="43" dur="800" decel="100000" fill="hold"/>
                                        <p:tgtEl>
                                          <p:spTgt spid="5">
                                            <p:txEl>
                                              <p:pRg st="3" end="3"/>
                                            </p:txEl>
                                          </p:spTgt>
                                        </p:tgtEl>
                                        <p:attrNameLst>
                                          <p:attrName>ppt_x</p:attrName>
                                        </p:attrNameLst>
                                      </p:cBhvr>
                                      <p:tavLst>
                                        <p:tav tm="0">
                                          <p:val>
                                            <p:strVal val="#ppt_x+0.4"/>
                                          </p:val>
                                        </p:tav>
                                        <p:tav tm="100000">
                                          <p:val>
                                            <p:strVal val="#ppt_x-0.05"/>
                                          </p:val>
                                        </p:tav>
                                      </p:tavLst>
                                    </p:anim>
                                    <p:anim calcmode="lin" valueType="num">
                                      <p:cBhvr>
                                        <p:cTn id="44" dur="800" decel="100000" fill="hold"/>
                                        <p:tgtEl>
                                          <p:spTgt spid="5">
                                            <p:txEl>
                                              <p:pRg st="3" end="3"/>
                                            </p:txEl>
                                          </p:spTgt>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5">
                                            <p:txEl>
                                              <p:pRg st="3" end="3"/>
                                            </p:txEl>
                                          </p:spTgt>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5">
                                            <p:txEl>
                                              <p:pRg st="3" end="3"/>
                                            </p:txEl>
                                          </p:spTgt>
                                        </p:tgtEl>
                                        <p:attrNameLst>
                                          <p:attrName>ppt_y</p:attrName>
                                        </p:attrNameLst>
                                      </p:cBhvr>
                                      <p:tavLst>
                                        <p:tav tm="0">
                                          <p:val>
                                            <p:strVal val="#ppt_y+0.1"/>
                                          </p:val>
                                        </p:tav>
                                        <p:tav tm="100000">
                                          <p:val>
                                            <p:strVal val="#ppt_y"/>
                                          </p:val>
                                        </p:tav>
                                      </p:tavLst>
                                    </p:anim>
                                  </p:childTnLst>
                                </p:cTn>
                              </p:par>
                              <p:par>
                                <p:cTn id="47" presetID="30" presetClass="entr" presetSubtype="0" fill="hold" nodeType="with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Effect transition="in" filter="fade">
                                      <p:cBhvr>
                                        <p:cTn id="49" dur="800" decel="100000"/>
                                        <p:tgtEl>
                                          <p:spTgt spid="5">
                                            <p:txEl>
                                              <p:pRg st="4" end="4"/>
                                            </p:txEl>
                                          </p:spTgt>
                                        </p:tgtEl>
                                      </p:cBhvr>
                                    </p:animEffect>
                                    <p:anim calcmode="lin" valueType="num">
                                      <p:cBhvr>
                                        <p:cTn id="50" dur="800" decel="100000" fill="hold"/>
                                        <p:tgtEl>
                                          <p:spTgt spid="5">
                                            <p:txEl>
                                              <p:pRg st="4" end="4"/>
                                            </p:txEl>
                                          </p:spTgt>
                                        </p:tgtEl>
                                        <p:attrNameLst>
                                          <p:attrName>style.rotation</p:attrName>
                                        </p:attrNameLst>
                                      </p:cBhvr>
                                      <p:tavLst>
                                        <p:tav tm="0">
                                          <p:val>
                                            <p:fltVal val="-90"/>
                                          </p:val>
                                        </p:tav>
                                        <p:tav tm="100000">
                                          <p:val>
                                            <p:fltVal val="0"/>
                                          </p:val>
                                        </p:tav>
                                      </p:tavLst>
                                    </p:anim>
                                    <p:anim calcmode="lin" valueType="num">
                                      <p:cBhvr>
                                        <p:cTn id="51" dur="800" decel="100000" fill="hold"/>
                                        <p:tgtEl>
                                          <p:spTgt spid="5">
                                            <p:txEl>
                                              <p:pRg st="4" end="4"/>
                                            </p:txEl>
                                          </p:spTgt>
                                        </p:tgtEl>
                                        <p:attrNameLst>
                                          <p:attrName>ppt_x</p:attrName>
                                        </p:attrNameLst>
                                      </p:cBhvr>
                                      <p:tavLst>
                                        <p:tav tm="0">
                                          <p:val>
                                            <p:strVal val="#ppt_x+0.4"/>
                                          </p:val>
                                        </p:tav>
                                        <p:tav tm="100000">
                                          <p:val>
                                            <p:strVal val="#ppt_x-0.05"/>
                                          </p:val>
                                        </p:tav>
                                      </p:tavLst>
                                    </p:anim>
                                    <p:anim calcmode="lin" valueType="num">
                                      <p:cBhvr>
                                        <p:cTn id="52" dur="800" decel="100000" fill="hold"/>
                                        <p:tgtEl>
                                          <p:spTgt spid="5">
                                            <p:txEl>
                                              <p:pRg st="4" end="4"/>
                                            </p:txEl>
                                          </p:spTgt>
                                        </p:tgtEl>
                                        <p:attrNameLst>
                                          <p:attrName>ppt_y</p:attrName>
                                        </p:attrNameLst>
                                      </p:cBhvr>
                                      <p:tavLst>
                                        <p:tav tm="0">
                                          <p:val>
                                            <p:strVal val="#ppt_y-0.4"/>
                                          </p:val>
                                        </p:tav>
                                        <p:tav tm="100000">
                                          <p:val>
                                            <p:strVal val="#ppt_y+0.1"/>
                                          </p:val>
                                        </p:tav>
                                      </p:tavLst>
                                    </p:anim>
                                    <p:anim calcmode="lin" valueType="num">
                                      <p:cBhvr>
                                        <p:cTn id="53" dur="200" accel="100000" fill="hold">
                                          <p:stCondLst>
                                            <p:cond delay="800"/>
                                          </p:stCondLst>
                                        </p:cTn>
                                        <p:tgtEl>
                                          <p:spTgt spid="5">
                                            <p:txEl>
                                              <p:pRg st="4" end="4"/>
                                            </p:txEl>
                                          </p:spTgt>
                                        </p:tgtEl>
                                        <p:attrNameLst>
                                          <p:attrName>ppt_x</p:attrName>
                                        </p:attrNameLst>
                                      </p:cBhvr>
                                      <p:tavLst>
                                        <p:tav tm="0">
                                          <p:val>
                                            <p:strVal val="#ppt_x-0.05"/>
                                          </p:val>
                                        </p:tav>
                                        <p:tav tm="100000">
                                          <p:val>
                                            <p:strVal val="#ppt_x"/>
                                          </p:val>
                                        </p:tav>
                                      </p:tavLst>
                                    </p:anim>
                                    <p:anim calcmode="lin" valueType="num">
                                      <p:cBhvr>
                                        <p:cTn id="54" dur="200" accel="100000" fill="hold">
                                          <p:stCondLst>
                                            <p:cond delay="800"/>
                                          </p:stCondLst>
                                        </p:cTn>
                                        <p:tgtEl>
                                          <p:spTgt spid="5">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4">
                                            <p:txEl>
                                              <p:pRg st="1" end="1"/>
                                            </p:txEl>
                                          </p:spTgt>
                                        </p:tgtEl>
                                        <p:attrNameLst>
                                          <p:attrName>style.visibility</p:attrName>
                                        </p:attrNameLst>
                                      </p:cBhvr>
                                      <p:to>
                                        <p:strVal val="visible"/>
                                      </p:to>
                                    </p:set>
                                    <p:anim calcmode="lin" valueType="num">
                                      <p:cBhvr additive="base">
                                        <p:cTn id="5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4">
                                            <p:txEl>
                                              <p:pRg st="2" end="2"/>
                                            </p:txEl>
                                          </p:spTgt>
                                        </p:tgtEl>
                                        <p:attrNameLst>
                                          <p:attrName>style.visibility</p:attrName>
                                        </p:attrNameLst>
                                      </p:cBhvr>
                                      <p:to>
                                        <p:strVal val="visible"/>
                                      </p:to>
                                    </p:set>
                                    <p:anim calcmode="lin" valueType="num">
                                      <p:cBhvr additive="base">
                                        <p:cTn id="6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4">
                                            <p:txEl>
                                              <p:pRg st="3" end="3"/>
                                            </p:txEl>
                                          </p:spTgt>
                                        </p:tgtEl>
                                        <p:attrNameLst>
                                          <p:attrName>style.visibility</p:attrName>
                                        </p:attrNameLst>
                                      </p:cBhvr>
                                      <p:to>
                                        <p:strVal val="visible"/>
                                      </p:to>
                                    </p:set>
                                    <p:anim calcmode="lin" valueType="num">
                                      <p:cBhvr additive="base">
                                        <p:cTn id="7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clouds are formed…</a:t>
            </a:r>
            <a:endParaRPr lang="en-US" dirty="0"/>
          </a:p>
        </p:txBody>
      </p:sp>
      <p:sp>
        <p:nvSpPr>
          <p:cNvPr id="6" name="Content Placeholder 5"/>
          <p:cNvSpPr>
            <a:spLocks noGrp="1"/>
          </p:cNvSpPr>
          <p:nvPr>
            <p:ph idx="1"/>
          </p:nvPr>
        </p:nvSpPr>
        <p:spPr/>
        <p:txBody>
          <a:bodyPr/>
          <a:lstStyle/>
          <a:p>
            <a:r>
              <a:rPr lang="en-US" dirty="0">
                <a:hlinkClick r:id="rId2"/>
              </a:rPr>
              <a:t>http://</a:t>
            </a:r>
            <a:r>
              <a:rPr lang="en-US" dirty="0" smtClean="0">
                <a:hlinkClick r:id="rId2"/>
              </a:rPr>
              <a:t>www.youtube.com/watch?v=UZEETyzql0Q</a:t>
            </a:r>
            <a:endParaRPr lang="en-US" dirty="0" smtClean="0"/>
          </a:p>
          <a:p>
            <a:endParaRPr lang="en-US" dirty="0"/>
          </a:p>
        </p:txBody>
      </p:sp>
    </p:spTree>
    <p:extLst>
      <p:ext uri="{BB962C8B-B14F-4D97-AF65-F5344CB8AC3E}">
        <p14:creationId xmlns:p14="http://schemas.microsoft.com/office/powerpoint/2010/main" val="3743477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2831</TotalTime>
  <Words>1122</Words>
  <Application>Microsoft Office PowerPoint</Application>
  <PresentationFormat>On-screen Show (4:3)</PresentationFormat>
  <Paragraphs>160</Paragraphs>
  <Slides>28</Slides>
  <Notes>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Daily Routine</vt:lpstr>
      <vt:lpstr>Bell Work</vt:lpstr>
      <vt:lpstr>Bell Work</vt:lpstr>
      <vt:lpstr>Earth Science Announcements</vt:lpstr>
      <vt:lpstr>Can we predict the weather</vt:lpstr>
      <vt:lpstr>Today we will</vt:lpstr>
      <vt:lpstr>Cloud Formation = Water Cycle</vt:lpstr>
      <vt:lpstr>What are clouds made of?</vt:lpstr>
      <vt:lpstr>How clouds are formed…</vt:lpstr>
      <vt:lpstr>Atmospheric Stability</vt:lpstr>
      <vt:lpstr>How can clouds help people predict the weather?</vt:lpstr>
      <vt:lpstr>Cirrus</vt:lpstr>
      <vt:lpstr>Cumulus</vt:lpstr>
      <vt:lpstr>Stratus</vt:lpstr>
      <vt:lpstr>Nimbus (Cumulonimbus)</vt:lpstr>
      <vt:lpstr>Cool Cloud Videos</vt:lpstr>
      <vt:lpstr>Using Clouds to Predict the Weather</vt:lpstr>
      <vt:lpstr>Using Clouds to Predict the Weather</vt:lpstr>
      <vt:lpstr>Exit Slip</vt:lpstr>
      <vt:lpstr>Daily Routine</vt:lpstr>
      <vt:lpstr>Bell Work</vt:lpstr>
      <vt:lpstr>Can we predict the weather</vt:lpstr>
      <vt:lpstr>Today we will</vt:lpstr>
      <vt:lpstr>What will happen in the bottle?</vt:lpstr>
      <vt:lpstr>What will happen in the bottle?</vt:lpstr>
      <vt:lpstr>What will happen in the bottle?</vt:lpstr>
      <vt:lpstr>What happened in the bottle?</vt:lpstr>
      <vt:lpstr>What happened in the bottle?</vt:lpstr>
    </vt:vector>
  </TitlesOfParts>
  <Company>Deer Valley 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Routine</dc:title>
  <dc:creator>%FULLNAME%</dc:creator>
  <cp:lastModifiedBy>Grant W Hamilton</cp:lastModifiedBy>
  <cp:revision>38</cp:revision>
  <dcterms:created xsi:type="dcterms:W3CDTF">2013-02-20T15:14:26Z</dcterms:created>
  <dcterms:modified xsi:type="dcterms:W3CDTF">2014-02-18T20:15:26Z</dcterms:modified>
</cp:coreProperties>
</file>