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0" r:id="rId1"/>
  </p:sldMasterIdLst>
  <p:sldIdLst>
    <p:sldId id="257" r:id="rId2"/>
    <p:sldId id="258" r:id="rId3"/>
    <p:sldId id="256" r:id="rId4"/>
    <p:sldId id="259" r:id="rId5"/>
    <p:sldId id="262" r:id="rId6"/>
    <p:sldId id="263" r:id="rId7"/>
    <p:sldId id="260" r:id="rId8"/>
    <p:sldId id="264" r:id="rId9"/>
    <p:sldId id="265" r:id="rId10"/>
    <p:sldId id="261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95" d="100"/>
          <a:sy n="95" d="100"/>
        </p:scale>
        <p:origin x="-72" y="6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it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597025"/>
            <a:ext cx="7583488" cy="1679575"/>
          </a:xfrm>
        </p:spPr>
        <p:txBody>
          <a:bodyPr anchor="b" anchorCtr="0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276600"/>
            <a:ext cx="7583487" cy="1752600"/>
          </a:xfr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27892" y="838200"/>
            <a:ext cx="3474720" cy="45720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25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9/15/2014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3" y="1371600"/>
            <a:ext cx="7583488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2743200"/>
            <a:ext cx="4114800" cy="28194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65760" indent="-365760">
              <a:defRPr/>
            </a:lvl1pPr>
            <a:lvl2pPr marL="731520" indent="-365760">
              <a:defRPr/>
            </a:lvl2pPr>
            <a:lvl3pPr marL="1097280" indent="-365760">
              <a:defRPr/>
            </a:lvl3pPr>
            <a:lvl4pPr marL="1463040" indent="-365760">
              <a:defRPr/>
            </a:lvl4pPr>
            <a:lvl5pPr marL="1828800" indent="-365760">
              <a:defRPr/>
            </a:lvl5pPr>
            <a:lvl6pPr marL="2194560" indent="-365760">
              <a:defRPr/>
            </a:lvl6pPr>
            <a:lvl7pPr marL="2560320" indent="-365760">
              <a:defRPr/>
            </a:lvl7pPr>
            <a:lvl8pPr marL="2926080" indent="-365760">
              <a:defRPr/>
            </a:lvl8pPr>
            <a:lvl9pPr marL="3291840" indent="-36576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Vertic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838200"/>
            <a:ext cx="1676400" cy="5053013"/>
          </a:xfrm>
        </p:spPr>
        <p:txBody>
          <a:bodyPr vert="eaVert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0"/>
            <a:ext cx="6019800" cy="505301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Tex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812" y="3254188"/>
            <a:ext cx="7580376" cy="168536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5400" b="1" kern="120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457200"/>
            <a:ext cx="4114800" cy="27432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1812" y="4953000"/>
            <a:ext cx="7580376" cy="9144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9/15/2014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450" y="1627188"/>
            <a:ext cx="7580376" cy="1682496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44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6450" y="3309411"/>
            <a:ext cx="7580376" cy="1755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90000"/>
              <a:buFont typeface="Wingdings" pitchFamily="2" charset="2"/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6788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9/15/2014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6216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6216" y="2174875"/>
            <a:ext cx="3529584" cy="3716338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tabLst/>
              <a:defRPr sz="1800"/>
            </a:lvl6pPr>
            <a:lvl7pPr marL="1603375" indent="-231775">
              <a:tabLst/>
              <a:defRPr sz="1800"/>
            </a:lvl7pPr>
            <a:lvl8pPr marL="1828800" indent="-231775">
              <a:tabLst/>
              <a:defRPr sz="1800"/>
            </a:lvl8pPr>
            <a:lvl9pPr marL="2060575" indent="-231775">
              <a:tabLst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529584" cy="3716338"/>
          </a:xfrm>
        </p:spPr>
        <p:txBody>
          <a:bodyPr>
            <a:noAutofit/>
          </a:bodyPr>
          <a:lstStyle>
            <a:lvl1pPr marL="2317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6889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9144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1461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13716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16033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18288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0605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9/15/2014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9/15/2014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9/15/2014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7892" y="838200"/>
            <a:ext cx="3474720" cy="4572000"/>
          </a:xfrm>
        </p:spPr>
        <p:txBody>
          <a:bodyPr>
            <a:normAutofit/>
          </a:bodyPr>
          <a:lstStyle>
            <a:lvl1pPr marL="282575" indent="-282575">
              <a:defRPr sz="2400"/>
            </a:lvl1pPr>
            <a:lvl2pPr marL="573088" indent="-282575">
              <a:defRPr sz="2200"/>
            </a:lvl2pPr>
            <a:lvl3pPr marL="855663" indent="-282575">
              <a:defRPr sz="20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800"/>
            </a:lvl6pPr>
            <a:lvl7pPr marL="2003425" indent="-282575">
              <a:defRPr sz="1800"/>
            </a:lvl7pPr>
            <a:lvl8pPr marL="2286000" indent="-282575">
              <a:defRPr sz="1800"/>
            </a:lvl8pPr>
            <a:lvl9pPr marL="2568575" indent="-2825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9/15/2014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ext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675" y="1600200"/>
            <a:ext cx="7232650" cy="4291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8E36636D-D922-432D-A958-524484B5923D}" type="datetimeFigureOut">
              <a:rPr lang="en-US" smtClean="0"/>
              <a:pPr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172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  <p:sldLayoutId id="2147483883" r:id="rId13"/>
  </p:sldLayoutIdLst>
  <p:txStyles>
    <p:titleStyle>
      <a:lvl1pPr algn="ctr" defTabSz="914400" rtl="0" eaLnBrk="1" latinLnBrk="0" hangingPunct="1">
        <a:lnSpc>
          <a:spcPct val="95000"/>
        </a:lnSpc>
        <a:spcBef>
          <a:spcPct val="0"/>
        </a:spcBef>
        <a:buNone/>
        <a:defRPr sz="4800" b="1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spcAft>
          <a:spcPts val="0"/>
        </a:spcAft>
        <a:buSzPct val="90000"/>
        <a:buFont typeface="Wingdings" pitchFamily="2" charset="2"/>
        <a:buChar char=""/>
        <a:defRPr sz="24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22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20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dirty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7xWWowXtuvA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Routine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Sit in your appropriate seat quietly</a:t>
            </a:r>
          </a:p>
          <a:p>
            <a:r>
              <a:rPr lang="en-US" dirty="0" smtClean="0"/>
              <a:t>Have all necessary materials out</a:t>
            </a:r>
          </a:p>
          <a:p>
            <a:r>
              <a:rPr lang="en-US" dirty="0" smtClean="0"/>
              <a:t>All back packs on the floor</a:t>
            </a:r>
          </a:p>
          <a:p>
            <a:r>
              <a:rPr lang="en-US" dirty="0" smtClean="0"/>
              <a:t>All cell phones on silent and away in backpacks</a:t>
            </a:r>
          </a:p>
          <a:p>
            <a:r>
              <a:rPr lang="en-US" dirty="0" smtClean="0"/>
              <a:t>All IPods off and headphones out of your ears</a:t>
            </a:r>
          </a:p>
          <a:p>
            <a:r>
              <a:rPr lang="en-US" dirty="0" smtClean="0"/>
              <a:t>No food or drink except for water</a:t>
            </a:r>
          </a:p>
        </p:txBody>
      </p:sp>
    </p:spTree>
    <p:extLst>
      <p:ext uri="{BB962C8B-B14F-4D97-AF65-F5344CB8AC3E}">
        <p14:creationId xmlns:p14="http://schemas.microsoft.com/office/powerpoint/2010/main" val="311835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57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1371600"/>
            <a:ext cx="9753600" cy="559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0000"/>
                    </a:gs>
                    <a:gs pos="100000">
                      <a:srgbClr val="FF0000">
                        <a:gamma/>
                        <a:shade val="72941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15747" name="Freeform 3"/>
          <p:cNvSpPr>
            <a:spLocks/>
          </p:cNvSpPr>
          <p:nvPr/>
        </p:nvSpPr>
        <p:spPr bwMode="auto">
          <a:xfrm>
            <a:off x="-228600" y="2819400"/>
            <a:ext cx="9809163" cy="4056063"/>
          </a:xfrm>
          <a:custGeom>
            <a:avLst/>
            <a:gdLst>
              <a:gd name="T0" fmla="*/ 19 w 6179"/>
              <a:gd name="T1" fmla="*/ 2466 h 2555"/>
              <a:gd name="T2" fmla="*/ 57 w 6179"/>
              <a:gd name="T3" fmla="*/ 1515 h 2555"/>
              <a:gd name="T4" fmla="*/ 362 w 6179"/>
              <a:gd name="T5" fmla="*/ 1124 h 2555"/>
              <a:gd name="T6" fmla="*/ 970 w 6179"/>
              <a:gd name="T7" fmla="*/ 713 h 2555"/>
              <a:gd name="T8" fmla="*/ 1501 w 6179"/>
              <a:gd name="T9" fmla="*/ 525 h 2555"/>
              <a:gd name="T10" fmla="*/ 1844 w 6179"/>
              <a:gd name="T11" fmla="*/ 512 h 2555"/>
              <a:gd name="T12" fmla="*/ 2562 w 6179"/>
              <a:gd name="T13" fmla="*/ 394 h 2555"/>
              <a:gd name="T14" fmla="*/ 2795 w 6179"/>
              <a:gd name="T15" fmla="*/ 231 h 2555"/>
              <a:gd name="T16" fmla="*/ 2953 w 6179"/>
              <a:gd name="T17" fmla="*/ 9 h 2555"/>
              <a:gd name="T18" fmla="*/ 3135 w 6179"/>
              <a:gd name="T19" fmla="*/ 286 h 2555"/>
              <a:gd name="T20" fmla="*/ 3384 w 6179"/>
              <a:gd name="T21" fmla="*/ 443 h 2555"/>
              <a:gd name="T22" fmla="*/ 3561 w 6179"/>
              <a:gd name="T23" fmla="*/ 472 h 2555"/>
              <a:gd name="T24" fmla="*/ 4230 w 6179"/>
              <a:gd name="T25" fmla="*/ 523 h 2555"/>
              <a:gd name="T26" fmla="*/ 4491 w 6179"/>
              <a:gd name="T27" fmla="*/ 557 h 2555"/>
              <a:gd name="T28" fmla="*/ 4924 w 6179"/>
              <a:gd name="T29" fmla="*/ 726 h 2555"/>
              <a:gd name="T30" fmla="*/ 5581 w 6179"/>
              <a:gd name="T31" fmla="*/ 1187 h 2555"/>
              <a:gd name="T32" fmla="*/ 5972 w 6179"/>
              <a:gd name="T33" fmla="*/ 1592 h 2555"/>
              <a:gd name="T34" fmla="*/ 6109 w 6179"/>
              <a:gd name="T35" fmla="*/ 2401 h 2555"/>
              <a:gd name="T36" fmla="*/ 5552 w 6179"/>
              <a:gd name="T37" fmla="*/ 2513 h 2555"/>
              <a:gd name="T38" fmla="*/ 4598 w 6179"/>
              <a:gd name="T39" fmla="*/ 2526 h 2555"/>
              <a:gd name="T40" fmla="*/ 1048 w 6179"/>
              <a:gd name="T41" fmla="*/ 2526 h 2555"/>
              <a:gd name="T42" fmla="*/ 412 w 6179"/>
              <a:gd name="T43" fmla="*/ 2526 h 2555"/>
              <a:gd name="T44" fmla="*/ 316 w 6179"/>
              <a:gd name="T45" fmla="*/ 2521 h 2555"/>
              <a:gd name="T46" fmla="*/ 109 w 6179"/>
              <a:gd name="T47" fmla="*/ 2519 h 2555"/>
              <a:gd name="T48" fmla="*/ 19 w 6179"/>
              <a:gd name="T49" fmla="*/ 2466 h 25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179" h="2555">
                <a:moveTo>
                  <a:pt x="19" y="2466"/>
                </a:moveTo>
                <a:cubicBezTo>
                  <a:pt x="7" y="2294"/>
                  <a:pt x="0" y="1738"/>
                  <a:pt x="57" y="1515"/>
                </a:cubicBezTo>
                <a:cubicBezTo>
                  <a:pt x="114" y="1291"/>
                  <a:pt x="210" y="1258"/>
                  <a:pt x="362" y="1124"/>
                </a:cubicBezTo>
                <a:cubicBezTo>
                  <a:pt x="514" y="990"/>
                  <a:pt x="780" y="813"/>
                  <a:pt x="970" y="713"/>
                </a:cubicBezTo>
                <a:cubicBezTo>
                  <a:pt x="1160" y="613"/>
                  <a:pt x="1355" y="558"/>
                  <a:pt x="1501" y="525"/>
                </a:cubicBezTo>
                <a:cubicBezTo>
                  <a:pt x="1647" y="491"/>
                  <a:pt x="1667" y="534"/>
                  <a:pt x="1844" y="512"/>
                </a:cubicBezTo>
                <a:cubicBezTo>
                  <a:pt x="2021" y="489"/>
                  <a:pt x="2404" y="440"/>
                  <a:pt x="2562" y="394"/>
                </a:cubicBezTo>
                <a:cubicBezTo>
                  <a:pt x="2720" y="347"/>
                  <a:pt x="2730" y="295"/>
                  <a:pt x="2795" y="231"/>
                </a:cubicBezTo>
                <a:cubicBezTo>
                  <a:pt x="2860" y="167"/>
                  <a:pt x="2896" y="0"/>
                  <a:pt x="2953" y="9"/>
                </a:cubicBezTo>
                <a:cubicBezTo>
                  <a:pt x="3010" y="18"/>
                  <a:pt x="3063" y="214"/>
                  <a:pt x="3135" y="286"/>
                </a:cubicBezTo>
                <a:cubicBezTo>
                  <a:pt x="3207" y="358"/>
                  <a:pt x="3313" y="412"/>
                  <a:pt x="3384" y="443"/>
                </a:cubicBezTo>
                <a:cubicBezTo>
                  <a:pt x="3455" y="474"/>
                  <a:pt x="3420" y="459"/>
                  <a:pt x="3561" y="472"/>
                </a:cubicBezTo>
                <a:cubicBezTo>
                  <a:pt x="3702" y="485"/>
                  <a:pt x="4075" y="509"/>
                  <a:pt x="4230" y="523"/>
                </a:cubicBezTo>
                <a:cubicBezTo>
                  <a:pt x="4385" y="537"/>
                  <a:pt x="4375" y="523"/>
                  <a:pt x="4491" y="557"/>
                </a:cubicBezTo>
                <a:cubicBezTo>
                  <a:pt x="4607" y="591"/>
                  <a:pt x="4742" y="621"/>
                  <a:pt x="4924" y="726"/>
                </a:cubicBezTo>
                <a:cubicBezTo>
                  <a:pt x="5106" y="831"/>
                  <a:pt x="5406" y="1043"/>
                  <a:pt x="5581" y="1187"/>
                </a:cubicBezTo>
                <a:cubicBezTo>
                  <a:pt x="5756" y="1331"/>
                  <a:pt x="5884" y="1390"/>
                  <a:pt x="5972" y="1592"/>
                </a:cubicBezTo>
                <a:cubicBezTo>
                  <a:pt x="6060" y="1794"/>
                  <a:pt x="6179" y="2247"/>
                  <a:pt x="6109" y="2401"/>
                </a:cubicBezTo>
                <a:cubicBezTo>
                  <a:pt x="6039" y="2555"/>
                  <a:pt x="5804" y="2492"/>
                  <a:pt x="5552" y="2513"/>
                </a:cubicBezTo>
                <a:cubicBezTo>
                  <a:pt x="5300" y="2534"/>
                  <a:pt x="5349" y="2524"/>
                  <a:pt x="4598" y="2526"/>
                </a:cubicBezTo>
                <a:cubicBezTo>
                  <a:pt x="3847" y="2528"/>
                  <a:pt x="1745" y="2526"/>
                  <a:pt x="1048" y="2526"/>
                </a:cubicBezTo>
                <a:cubicBezTo>
                  <a:pt x="350" y="2526"/>
                  <a:pt x="533" y="2527"/>
                  <a:pt x="412" y="2526"/>
                </a:cubicBezTo>
                <a:cubicBezTo>
                  <a:pt x="290" y="2525"/>
                  <a:pt x="366" y="2522"/>
                  <a:pt x="316" y="2521"/>
                </a:cubicBezTo>
                <a:cubicBezTo>
                  <a:pt x="266" y="2520"/>
                  <a:pt x="158" y="2528"/>
                  <a:pt x="109" y="2519"/>
                </a:cubicBezTo>
                <a:cubicBezTo>
                  <a:pt x="60" y="2510"/>
                  <a:pt x="38" y="2477"/>
                  <a:pt x="19" y="2466"/>
                </a:cubicBezTo>
                <a:close/>
              </a:path>
            </a:pathLst>
          </a:custGeom>
          <a:gradFill rotWithShape="1">
            <a:gsLst>
              <a:gs pos="0">
                <a:srgbClr val="F45E02"/>
              </a:gs>
              <a:gs pos="100000">
                <a:srgbClr val="F45E02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5749" name="Freeform 5"/>
          <p:cNvSpPr>
            <a:spLocks/>
          </p:cNvSpPr>
          <p:nvPr/>
        </p:nvSpPr>
        <p:spPr bwMode="auto">
          <a:xfrm>
            <a:off x="4421188" y="1905000"/>
            <a:ext cx="15875" cy="838200"/>
          </a:xfrm>
          <a:custGeom>
            <a:avLst/>
            <a:gdLst>
              <a:gd name="T0" fmla="*/ 10 w 10"/>
              <a:gd name="T1" fmla="*/ 528 h 528"/>
              <a:gd name="T2" fmla="*/ 0 w 10"/>
              <a:gd name="T3" fmla="*/ 0 h 52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" h="528">
                <a:moveTo>
                  <a:pt x="10" y="528"/>
                </a:moveTo>
                <a:lnTo>
                  <a:pt x="0" y="0"/>
                </a:lnTo>
              </a:path>
            </a:pathLst>
          </a:custGeom>
          <a:noFill/>
          <a:ln w="508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5755" name="Freeform 11"/>
          <p:cNvSpPr>
            <a:spLocks/>
          </p:cNvSpPr>
          <p:nvPr/>
        </p:nvSpPr>
        <p:spPr bwMode="auto">
          <a:xfrm>
            <a:off x="4686300" y="4052888"/>
            <a:ext cx="415925" cy="1963737"/>
          </a:xfrm>
          <a:custGeom>
            <a:avLst/>
            <a:gdLst>
              <a:gd name="T0" fmla="*/ 262 w 262"/>
              <a:gd name="T1" fmla="*/ 1237 h 1237"/>
              <a:gd name="T2" fmla="*/ 31 w 262"/>
              <a:gd name="T3" fmla="*/ 711 h 1237"/>
              <a:gd name="T4" fmla="*/ 77 w 262"/>
              <a:gd name="T5" fmla="*/ 0 h 1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62" h="1237">
                <a:moveTo>
                  <a:pt x="262" y="1237"/>
                </a:moveTo>
                <a:cubicBezTo>
                  <a:pt x="223" y="1148"/>
                  <a:pt x="62" y="917"/>
                  <a:pt x="31" y="711"/>
                </a:cubicBezTo>
                <a:cubicBezTo>
                  <a:pt x="0" y="505"/>
                  <a:pt x="68" y="148"/>
                  <a:pt x="77" y="0"/>
                </a:cubicBezTo>
              </a:path>
            </a:pathLst>
          </a:custGeom>
          <a:noFill/>
          <a:ln w="114300" cap="flat" cmpd="sng">
            <a:solidFill>
              <a:srgbClr val="8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5756" name="Freeform 12"/>
          <p:cNvSpPr>
            <a:spLocks/>
          </p:cNvSpPr>
          <p:nvPr/>
        </p:nvSpPr>
        <p:spPr bwMode="auto">
          <a:xfrm>
            <a:off x="3803650" y="4064000"/>
            <a:ext cx="346075" cy="1952625"/>
          </a:xfrm>
          <a:custGeom>
            <a:avLst/>
            <a:gdLst>
              <a:gd name="T0" fmla="*/ 0 w 218"/>
              <a:gd name="T1" fmla="*/ 1230 h 1230"/>
              <a:gd name="T2" fmla="*/ 203 w 218"/>
              <a:gd name="T3" fmla="*/ 704 h 1230"/>
              <a:gd name="T4" fmla="*/ 93 w 218"/>
              <a:gd name="T5" fmla="*/ 0 h 1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8" h="1230">
                <a:moveTo>
                  <a:pt x="0" y="1230"/>
                </a:moveTo>
                <a:cubicBezTo>
                  <a:pt x="35" y="1142"/>
                  <a:pt x="188" y="909"/>
                  <a:pt x="203" y="704"/>
                </a:cubicBezTo>
                <a:cubicBezTo>
                  <a:pt x="218" y="499"/>
                  <a:pt x="116" y="147"/>
                  <a:pt x="93" y="0"/>
                </a:cubicBezTo>
              </a:path>
            </a:pathLst>
          </a:custGeom>
          <a:noFill/>
          <a:ln w="114300" cap="flat" cmpd="sng">
            <a:solidFill>
              <a:srgbClr val="8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5757" name="Freeform 13"/>
          <p:cNvSpPr>
            <a:spLocks/>
          </p:cNvSpPr>
          <p:nvPr/>
        </p:nvSpPr>
        <p:spPr bwMode="auto">
          <a:xfrm>
            <a:off x="5102225" y="3859213"/>
            <a:ext cx="2630488" cy="679450"/>
          </a:xfrm>
          <a:custGeom>
            <a:avLst/>
            <a:gdLst>
              <a:gd name="T0" fmla="*/ 0 w 1657"/>
              <a:gd name="T1" fmla="*/ 79 h 428"/>
              <a:gd name="T2" fmla="*/ 448 w 1657"/>
              <a:gd name="T3" fmla="*/ 1 h 428"/>
              <a:gd name="T4" fmla="*/ 1053 w 1657"/>
              <a:gd name="T5" fmla="*/ 72 h 428"/>
              <a:gd name="T6" fmla="*/ 1657 w 1657"/>
              <a:gd name="T7" fmla="*/ 428 h 4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57" h="428">
                <a:moveTo>
                  <a:pt x="0" y="79"/>
                </a:moveTo>
                <a:cubicBezTo>
                  <a:pt x="75" y="66"/>
                  <a:pt x="273" y="2"/>
                  <a:pt x="448" y="1"/>
                </a:cubicBezTo>
                <a:cubicBezTo>
                  <a:pt x="623" y="0"/>
                  <a:pt x="852" y="1"/>
                  <a:pt x="1053" y="72"/>
                </a:cubicBezTo>
                <a:cubicBezTo>
                  <a:pt x="1254" y="143"/>
                  <a:pt x="1531" y="354"/>
                  <a:pt x="1657" y="428"/>
                </a:cubicBezTo>
              </a:path>
            </a:pathLst>
          </a:custGeom>
          <a:noFill/>
          <a:ln w="114300" cap="flat" cmpd="sng">
            <a:solidFill>
              <a:srgbClr val="8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5758" name="Freeform 14"/>
          <p:cNvSpPr>
            <a:spLocks/>
          </p:cNvSpPr>
          <p:nvPr/>
        </p:nvSpPr>
        <p:spPr bwMode="auto">
          <a:xfrm flipH="1">
            <a:off x="914400" y="3886200"/>
            <a:ext cx="2743200" cy="679450"/>
          </a:xfrm>
          <a:custGeom>
            <a:avLst/>
            <a:gdLst>
              <a:gd name="T0" fmla="*/ 0 w 1657"/>
              <a:gd name="T1" fmla="*/ 79 h 428"/>
              <a:gd name="T2" fmla="*/ 448 w 1657"/>
              <a:gd name="T3" fmla="*/ 1 h 428"/>
              <a:gd name="T4" fmla="*/ 1053 w 1657"/>
              <a:gd name="T5" fmla="*/ 72 h 428"/>
              <a:gd name="T6" fmla="*/ 1657 w 1657"/>
              <a:gd name="T7" fmla="*/ 428 h 4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57" h="428">
                <a:moveTo>
                  <a:pt x="0" y="79"/>
                </a:moveTo>
                <a:cubicBezTo>
                  <a:pt x="75" y="66"/>
                  <a:pt x="273" y="2"/>
                  <a:pt x="448" y="1"/>
                </a:cubicBezTo>
                <a:cubicBezTo>
                  <a:pt x="623" y="0"/>
                  <a:pt x="852" y="1"/>
                  <a:pt x="1053" y="72"/>
                </a:cubicBezTo>
                <a:cubicBezTo>
                  <a:pt x="1254" y="143"/>
                  <a:pt x="1531" y="354"/>
                  <a:pt x="1657" y="428"/>
                </a:cubicBezTo>
              </a:path>
            </a:pathLst>
          </a:custGeom>
          <a:noFill/>
          <a:ln w="114300" cap="flat" cmpd="sng">
            <a:solidFill>
              <a:srgbClr val="8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5759" name="Freeform 15"/>
          <p:cNvSpPr>
            <a:spLocks/>
          </p:cNvSpPr>
          <p:nvPr/>
        </p:nvSpPr>
        <p:spPr bwMode="auto">
          <a:xfrm>
            <a:off x="7435850" y="4640263"/>
            <a:ext cx="639763" cy="1620837"/>
          </a:xfrm>
          <a:custGeom>
            <a:avLst/>
            <a:gdLst>
              <a:gd name="T0" fmla="*/ 265 w 403"/>
              <a:gd name="T1" fmla="*/ 0 h 1021"/>
              <a:gd name="T2" fmla="*/ 391 w 403"/>
              <a:gd name="T3" fmla="*/ 267 h 1021"/>
              <a:gd name="T4" fmla="*/ 338 w 403"/>
              <a:gd name="T5" fmla="*/ 638 h 1021"/>
              <a:gd name="T6" fmla="*/ 0 w 403"/>
              <a:gd name="T7" fmla="*/ 1021 h 10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03" h="1021">
                <a:moveTo>
                  <a:pt x="265" y="0"/>
                </a:moveTo>
                <a:cubicBezTo>
                  <a:pt x="285" y="45"/>
                  <a:pt x="379" y="161"/>
                  <a:pt x="391" y="267"/>
                </a:cubicBezTo>
                <a:cubicBezTo>
                  <a:pt x="403" y="373"/>
                  <a:pt x="403" y="511"/>
                  <a:pt x="338" y="638"/>
                </a:cubicBezTo>
                <a:cubicBezTo>
                  <a:pt x="273" y="763"/>
                  <a:pt x="70" y="941"/>
                  <a:pt x="0" y="1021"/>
                </a:cubicBezTo>
              </a:path>
            </a:pathLst>
          </a:custGeom>
          <a:noFill/>
          <a:ln w="114300" cap="flat" cmpd="sng">
            <a:solidFill>
              <a:srgbClr val="8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5761" name="Freeform 17"/>
          <p:cNvSpPr>
            <a:spLocks/>
          </p:cNvSpPr>
          <p:nvPr/>
        </p:nvSpPr>
        <p:spPr bwMode="auto">
          <a:xfrm flipH="1">
            <a:off x="457200" y="4724400"/>
            <a:ext cx="609600" cy="1600200"/>
          </a:xfrm>
          <a:custGeom>
            <a:avLst/>
            <a:gdLst>
              <a:gd name="T0" fmla="*/ 265 w 403"/>
              <a:gd name="T1" fmla="*/ 0 h 1021"/>
              <a:gd name="T2" fmla="*/ 391 w 403"/>
              <a:gd name="T3" fmla="*/ 267 h 1021"/>
              <a:gd name="T4" fmla="*/ 338 w 403"/>
              <a:gd name="T5" fmla="*/ 638 h 1021"/>
              <a:gd name="T6" fmla="*/ 0 w 403"/>
              <a:gd name="T7" fmla="*/ 1021 h 10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03" h="1021">
                <a:moveTo>
                  <a:pt x="265" y="0"/>
                </a:moveTo>
                <a:cubicBezTo>
                  <a:pt x="285" y="45"/>
                  <a:pt x="379" y="161"/>
                  <a:pt x="391" y="267"/>
                </a:cubicBezTo>
                <a:cubicBezTo>
                  <a:pt x="403" y="373"/>
                  <a:pt x="403" y="511"/>
                  <a:pt x="338" y="638"/>
                </a:cubicBezTo>
                <a:cubicBezTo>
                  <a:pt x="273" y="763"/>
                  <a:pt x="70" y="941"/>
                  <a:pt x="0" y="1021"/>
                </a:cubicBezTo>
              </a:path>
            </a:pathLst>
          </a:custGeom>
          <a:noFill/>
          <a:ln w="114300" cap="flat" cmpd="sng">
            <a:solidFill>
              <a:srgbClr val="8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5762" name="Freeform 18"/>
          <p:cNvSpPr>
            <a:spLocks/>
          </p:cNvSpPr>
          <p:nvPr/>
        </p:nvSpPr>
        <p:spPr bwMode="auto">
          <a:xfrm>
            <a:off x="5407025" y="6129338"/>
            <a:ext cx="1908175" cy="277812"/>
          </a:xfrm>
          <a:custGeom>
            <a:avLst/>
            <a:gdLst>
              <a:gd name="T0" fmla="*/ 1202 w 1202"/>
              <a:gd name="T1" fmla="*/ 130 h 175"/>
              <a:gd name="T2" fmla="*/ 891 w 1202"/>
              <a:gd name="T3" fmla="*/ 174 h 175"/>
              <a:gd name="T4" fmla="*/ 470 w 1202"/>
              <a:gd name="T5" fmla="*/ 134 h 175"/>
              <a:gd name="T6" fmla="*/ 0 w 1202"/>
              <a:gd name="T7" fmla="*/ 0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02" h="175">
                <a:moveTo>
                  <a:pt x="1202" y="130"/>
                </a:moveTo>
                <a:cubicBezTo>
                  <a:pt x="1150" y="137"/>
                  <a:pt x="1012" y="174"/>
                  <a:pt x="891" y="174"/>
                </a:cubicBezTo>
                <a:cubicBezTo>
                  <a:pt x="769" y="175"/>
                  <a:pt x="618" y="163"/>
                  <a:pt x="470" y="134"/>
                </a:cubicBezTo>
                <a:cubicBezTo>
                  <a:pt x="322" y="105"/>
                  <a:pt x="98" y="28"/>
                  <a:pt x="0" y="0"/>
                </a:cubicBezTo>
              </a:path>
            </a:pathLst>
          </a:custGeom>
          <a:noFill/>
          <a:ln w="114300" cap="flat" cmpd="sng">
            <a:solidFill>
              <a:srgbClr val="8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5763" name="Freeform 19"/>
          <p:cNvSpPr>
            <a:spLocks/>
          </p:cNvSpPr>
          <p:nvPr/>
        </p:nvSpPr>
        <p:spPr bwMode="auto">
          <a:xfrm>
            <a:off x="1447800" y="6186488"/>
            <a:ext cx="1981200" cy="263525"/>
          </a:xfrm>
          <a:custGeom>
            <a:avLst/>
            <a:gdLst>
              <a:gd name="T0" fmla="*/ 0 w 1143"/>
              <a:gd name="T1" fmla="*/ 121 h 166"/>
              <a:gd name="T2" fmla="*/ 298 w 1143"/>
              <a:gd name="T3" fmla="*/ 165 h 166"/>
              <a:gd name="T4" fmla="*/ 700 w 1143"/>
              <a:gd name="T5" fmla="*/ 125 h 166"/>
              <a:gd name="T6" fmla="*/ 1143 w 1143"/>
              <a:gd name="T7" fmla="*/ 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43" h="166">
                <a:moveTo>
                  <a:pt x="0" y="121"/>
                </a:moveTo>
                <a:cubicBezTo>
                  <a:pt x="50" y="128"/>
                  <a:pt x="182" y="165"/>
                  <a:pt x="298" y="165"/>
                </a:cubicBezTo>
                <a:cubicBezTo>
                  <a:pt x="414" y="166"/>
                  <a:pt x="559" y="152"/>
                  <a:pt x="700" y="125"/>
                </a:cubicBezTo>
                <a:cubicBezTo>
                  <a:pt x="841" y="98"/>
                  <a:pt x="1051" y="26"/>
                  <a:pt x="1143" y="0"/>
                </a:cubicBezTo>
              </a:path>
            </a:pathLst>
          </a:custGeom>
          <a:noFill/>
          <a:ln w="114300" cap="flat" cmpd="sng">
            <a:solidFill>
              <a:srgbClr val="8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5764" name="Freeform 20"/>
          <p:cNvSpPr>
            <a:spLocks/>
          </p:cNvSpPr>
          <p:nvPr/>
        </p:nvSpPr>
        <p:spPr bwMode="auto">
          <a:xfrm>
            <a:off x="8610600" y="3276600"/>
            <a:ext cx="152400" cy="427038"/>
          </a:xfrm>
          <a:custGeom>
            <a:avLst/>
            <a:gdLst>
              <a:gd name="T0" fmla="*/ 112 w 210"/>
              <a:gd name="T1" fmla="*/ 309 h 317"/>
              <a:gd name="T2" fmla="*/ 17 w 210"/>
              <a:gd name="T3" fmla="*/ 134 h 317"/>
              <a:gd name="T4" fmla="*/ 17 w 210"/>
              <a:gd name="T5" fmla="*/ 38 h 317"/>
              <a:gd name="T6" fmla="*/ 117 w 210"/>
              <a:gd name="T7" fmla="*/ 8 h 317"/>
              <a:gd name="T8" fmla="*/ 209 w 210"/>
              <a:gd name="T9" fmla="*/ 86 h 317"/>
              <a:gd name="T10" fmla="*/ 112 w 210"/>
              <a:gd name="T11" fmla="*/ 309 h 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0" h="317">
                <a:moveTo>
                  <a:pt x="112" y="309"/>
                </a:moveTo>
                <a:cubicBezTo>
                  <a:pt x="80" y="317"/>
                  <a:pt x="33" y="179"/>
                  <a:pt x="17" y="134"/>
                </a:cubicBezTo>
                <a:cubicBezTo>
                  <a:pt x="1" y="89"/>
                  <a:pt x="0" y="59"/>
                  <a:pt x="17" y="38"/>
                </a:cubicBezTo>
                <a:cubicBezTo>
                  <a:pt x="34" y="17"/>
                  <a:pt x="85" y="0"/>
                  <a:pt x="117" y="8"/>
                </a:cubicBezTo>
                <a:cubicBezTo>
                  <a:pt x="149" y="16"/>
                  <a:pt x="210" y="36"/>
                  <a:pt x="209" y="86"/>
                </a:cubicBezTo>
                <a:cubicBezTo>
                  <a:pt x="208" y="136"/>
                  <a:pt x="144" y="301"/>
                  <a:pt x="112" y="309"/>
                </a:cubicBezTo>
                <a:close/>
              </a:path>
            </a:pathLst>
          </a:custGeom>
          <a:gradFill rotWithShape="0">
            <a:gsLst>
              <a:gs pos="0">
                <a:srgbClr val="FF0000"/>
              </a:gs>
              <a:gs pos="100000">
                <a:srgbClr val="FF0000">
                  <a:gamma/>
                  <a:shade val="72941"/>
                  <a:invGamma/>
                </a:srgbClr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5766" name="Freeform 22"/>
          <p:cNvSpPr>
            <a:spLocks/>
          </p:cNvSpPr>
          <p:nvPr/>
        </p:nvSpPr>
        <p:spPr bwMode="auto">
          <a:xfrm>
            <a:off x="8305800" y="1544638"/>
            <a:ext cx="539750" cy="479425"/>
          </a:xfrm>
          <a:custGeom>
            <a:avLst/>
            <a:gdLst>
              <a:gd name="T0" fmla="*/ 173 w 341"/>
              <a:gd name="T1" fmla="*/ 300 h 302"/>
              <a:gd name="T2" fmla="*/ 74 w 341"/>
              <a:gd name="T3" fmla="*/ 271 h 302"/>
              <a:gd name="T4" fmla="*/ 88 w 341"/>
              <a:gd name="T5" fmla="*/ 200 h 302"/>
              <a:gd name="T6" fmla="*/ 17 w 341"/>
              <a:gd name="T7" fmla="*/ 165 h 302"/>
              <a:gd name="T8" fmla="*/ 17 w 341"/>
              <a:gd name="T9" fmla="*/ 79 h 302"/>
              <a:gd name="T10" fmla="*/ 38 w 341"/>
              <a:gd name="T11" fmla="*/ 72 h 302"/>
              <a:gd name="T12" fmla="*/ 60 w 341"/>
              <a:gd name="T13" fmla="*/ 58 h 302"/>
              <a:gd name="T14" fmla="*/ 95 w 341"/>
              <a:gd name="T15" fmla="*/ 65 h 302"/>
              <a:gd name="T16" fmla="*/ 88 w 341"/>
              <a:gd name="T17" fmla="*/ 44 h 302"/>
              <a:gd name="T18" fmla="*/ 131 w 341"/>
              <a:gd name="T19" fmla="*/ 1 h 302"/>
              <a:gd name="T20" fmla="*/ 188 w 341"/>
              <a:gd name="T21" fmla="*/ 8 h 302"/>
              <a:gd name="T22" fmla="*/ 188 w 341"/>
              <a:gd name="T23" fmla="*/ 58 h 302"/>
              <a:gd name="T24" fmla="*/ 209 w 341"/>
              <a:gd name="T25" fmla="*/ 44 h 302"/>
              <a:gd name="T26" fmla="*/ 230 w 341"/>
              <a:gd name="T27" fmla="*/ 37 h 302"/>
              <a:gd name="T28" fmla="*/ 294 w 341"/>
              <a:gd name="T29" fmla="*/ 44 h 302"/>
              <a:gd name="T30" fmla="*/ 280 w 341"/>
              <a:gd name="T31" fmla="*/ 115 h 302"/>
              <a:gd name="T32" fmla="*/ 323 w 341"/>
              <a:gd name="T33" fmla="*/ 122 h 302"/>
              <a:gd name="T34" fmla="*/ 330 w 341"/>
              <a:gd name="T35" fmla="*/ 172 h 302"/>
              <a:gd name="T36" fmla="*/ 309 w 341"/>
              <a:gd name="T37" fmla="*/ 179 h 302"/>
              <a:gd name="T38" fmla="*/ 309 w 341"/>
              <a:gd name="T39" fmla="*/ 215 h 302"/>
              <a:gd name="T40" fmla="*/ 301 w 341"/>
              <a:gd name="T41" fmla="*/ 279 h 302"/>
              <a:gd name="T42" fmla="*/ 280 w 341"/>
              <a:gd name="T43" fmla="*/ 286 h 302"/>
              <a:gd name="T44" fmla="*/ 173 w 341"/>
              <a:gd name="T45" fmla="*/ 300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41" h="302">
                <a:moveTo>
                  <a:pt x="173" y="300"/>
                </a:moveTo>
                <a:cubicBezTo>
                  <a:pt x="129" y="295"/>
                  <a:pt x="102" y="301"/>
                  <a:pt x="74" y="271"/>
                </a:cubicBezTo>
                <a:cubicBezTo>
                  <a:pt x="62" y="234"/>
                  <a:pt x="43" y="215"/>
                  <a:pt x="88" y="200"/>
                </a:cubicBezTo>
                <a:cubicBezTo>
                  <a:pt x="64" y="176"/>
                  <a:pt x="48" y="175"/>
                  <a:pt x="17" y="165"/>
                </a:cubicBezTo>
                <a:cubicBezTo>
                  <a:pt x="7" y="133"/>
                  <a:pt x="0" y="122"/>
                  <a:pt x="17" y="79"/>
                </a:cubicBezTo>
                <a:cubicBezTo>
                  <a:pt x="20" y="72"/>
                  <a:pt x="31" y="75"/>
                  <a:pt x="38" y="72"/>
                </a:cubicBezTo>
                <a:cubicBezTo>
                  <a:pt x="46" y="68"/>
                  <a:pt x="53" y="63"/>
                  <a:pt x="60" y="58"/>
                </a:cubicBezTo>
                <a:cubicBezTo>
                  <a:pt x="72" y="60"/>
                  <a:pt x="84" y="70"/>
                  <a:pt x="95" y="65"/>
                </a:cubicBezTo>
                <a:cubicBezTo>
                  <a:pt x="102" y="62"/>
                  <a:pt x="88" y="51"/>
                  <a:pt x="88" y="44"/>
                </a:cubicBezTo>
                <a:cubicBezTo>
                  <a:pt x="88" y="17"/>
                  <a:pt x="110" y="8"/>
                  <a:pt x="131" y="1"/>
                </a:cubicBezTo>
                <a:cubicBezTo>
                  <a:pt x="150" y="3"/>
                  <a:pt x="171" y="0"/>
                  <a:pt x="188" y="8"/>
                </a:cubicBezTo>
                <a:cubicBezTo>
                  <a:pt x="214" y="20"/>
                  <a:pt x="177" y="47"/>
                  <a:pt x="188" y="58"/>
                </a:cubicBezTo>
                <a:cubicBezTo>
                  <a:pt x="194" y="64"/>
                  <a:pt x="201" y="48"/>
                  <a:pt x="209" y="44"/>
                </a:cubicBezTo>
                <a:cubicBezTo>
                  <a:pt x="216" y="41"/>
                  <a:pt x="223" y="39"/>
                  <a:pt x="230" y="37"/>
                </a:cubicBezTo>
                <a:cubicBezTo>
                  <a:pt x="251" y="39"/>
                  <a:pt x="273" y="38"/>
                  <a:pt x="294" y="44"/>
                </a:cubicBezTo>
                <a:cubicBezTo>
                  <a:pt x="329" y="53"/>
                  <a:pt x="313" y="104"/>
                  <a:pt x="280" y="115"/>
                </a:cubicBezTo>
                <a:cubicBezTo>
                  <a:pt x="294" y="117"/>
                  <a:pt x="310" y="116"/>
                  <a:pt x="323" y="122"/>
                </a:cubicBezTo>
                <a:cubicBezTo>
                  <a:pt x="341" y="131"/>
                  <a:pt x="340" y="159"/>
                  <a:pt x="330" y="172"/>
                </a:cubicBezTo>
                <a:cubicBezTo>
                  <a:pt x="325" y="178"/>
                  <a:pt x="316" y="177"/>
                  <a:pt x="309" y="179"/>
                </a:cubicBezTo>
                <a:cubicBezTo>
                  <a:pt x="276" y="210"/>
                  <a:pt x="306" y="173"/>
                  <a:pt x="309" y="215"/>
                </a:cubicBezTo>
                <a:cubicBezTo>
                  <a:pt x="311" y="236"/>
                  <a:pt x="309" y="259"/>
                  <a:pt x="301" y="279"/>
                </a:cubicBezTo>
                <a:cubicBezTo>
                  <a:pt x="298" y="286"/>
                  <a:pt x="287" y="285"/>
                  <a:pt x="280" y="286"/>
                </a:cubicBezTo>
                <a:cubicBezTo>
                  <a:pt x="163" y="302"/>
                  <a:pt x="229" y="282"/>
                  <a:pt x="173" y="300"/>
                </a:cubicBezTo>
                <a:close/>
              </a:path>
            </a:pathLst>
          </a:custGeom>
          <a:gradFill rotWithShape="1">
            <a:gsLst>
              <a:gs pos="0">
                <a:srgbClr val="C0C0C0">
                  <a:gamma/>
                  <a:shade val="62745"/>
                  <a:invGamma/>
                </a:srgbClr>
              </a:gs>
              <a:gs pos="100000">
                <a:srgbClr val="C0C0C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5772" name="Freeform 28"/>
          <p:cNvSpPr>
            <a:spLocks/>
          </p:cNvSpPr>
          <p:nvPr/>
        </p:nvSpPr>
        <p:spPr bwMode="auto">
          <a:xfrm>
            <a:off x="228600" y="3276600"/>
            <a:ext cx="152400" cy="427038"/>
          </a:xfrm>
          <a:custGeom>
            <a:avLst/>
            <a:gdLst>
              <a:gd name="T0" fmla="*/ 112 w 210"/>
              <a:gd name="T1" fmla="*/ 309 h 317"/>
              <a:gd name="T2" fmla="*/ 17 w 210"/>
              <a:gd name="T3" fmla="*/ 134 h 317"/>
              <a:gd name="T4" fmla="*/ 17 w 210"/>
              <a:gd name="T5" fmla="*/ 38 h 317"/>
              <a:gd name="T6" fmla="*/ 117 w 210"/>
              <a:gd name="T7" fmla="*/ 8 h 317"/>
              <a:gd name="T8" fmla="*/ 209 w 210"/>
              <a:gd name="T9" fmla="*/ 86 h 317"/>
              <a:gd name="T10" fmla="*/ 112 w 210"/>
              <a:gd name="T11" fmla="*/ 309 h 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0" h="317">
                <a:moveTo>
                  <a:pt x="112" y="309"/>
                </a:moveTo>
                <a:cubicBezTo>
                  <a:pt x="80" y="317"/>
                  <a:pt x="33" y="179"/>
                  <a:pt x="17" y="134"/>
                </a:cubicBezTo>
                <a:cubicBezTo>
                  <a:pt x="1" y="89"/>
                  <a:pt x="0" y="59"/>
                  <a:pt x="17" y="38"/>
                </a:cubicBezTo>
                <a:cubicBezTo>
                  <a:pt x="34" y="17"/>
                  <a:pt x="85" y="0"/>
                  <a:pt x="117" y="8"/>
                </a:cubicBezTo>
                <a:cubicBezTo>
                  <a:pt x="149" y="16"/>
                  <a:pt x="210" y="36"/>
                  <a:pt x="209" y="86"/>
                </a:cubicBezTo>
                <a:cubicBezTo>
                  <a:pt x="208" y="136"/>
                  <a:pt x="144" y="301"/>
                  <a:pt x="112" y="309"/>
                </a:cubicBezTo>
                <a:close/>
              </a:path>
            </a:pathLst>
          </a:custGeom>
          <a:gradFill rotWithShape="0">
            <a:gsLst>
              <a:gs pos="0">
                <a:srgbClr val="FF0000"/>
              </a:gs>
              <a:gs pos="100000">
                <a:srgbClr val="FF0000">
                  <a:gamma/>
                  <a:shade val="72941"/>
                  <a:invGamma/>
                </a:srgbClr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5773" name="Freeform 29"/>
          <p:cNvSpPr>
            <a:spLocks/>
          </p:cNvSpPr>
          <p:nvPr/>
        </p:nvSpPr>
        <p:spPr bwMode="auto">
          <a:xfrm>
            <a:off x="0" y="1524000"/>
            <a:ext cx="539750" cy="479425"/>
          </a:xfrm>
          <a:custGeom>
            <a:avLst/>
            <a:gdLst>
              <a:gd name="T0" fmla="*/ 173 w 341"/>
              <a:gd name="T1" fmla="*/ 300 h 302"/>
              <a:gd name="T2" fmla="*/ 74 w 341"/>
              <a:gd name="T3" fmla="*/ 271 h 302"/>
              <a:gd name="T4" fmla="*/ 88 w 341"/>
              <a:gd name="T5" fmla="*/ 200 h 302"/>
              <a:gd name="T6" fmla="*/ 17 w 341"/>
              <a:gd name="T7" fmla="*/ 165 h 302"/>
              <a:gd name="T8" fmla="*/ 17 w 341"/>
              <a:gd name="T9" fmla="*/ 79 h 302"/>
              <a:gd name="T10" fmla="*/ 38 w 341"/>
              <a:gd name="T11" fmla="*/ 72 h 302"/>
              <a:gd name="T12" fmla="*/ 60 w 341"/>
              <a:gd name="T13" fmla="*/ 58 h 302"/>
              <a:gd name="T14" fmla="*/ 95 w 341"/>
              <a:gd name="T15" fmla="*/ 65 h 302"/>
              <a:gd name="T16" fmla="*/ 88 w 341"/>
              <a:gd name="T17" fmla="*/ 44 h 302"/>
              <a:gd name="T18" fmla="*/ 131 w 341"/>
              <a:gd name="T19" fmla="*/ 1 h 302"/>
              <a:gd name="T20" fmla="*/ 188 w 341"/>
              <a:gd name="T21" fmla="*/ 8 h 302"/>
              <a:gd name="T22" fmla="*/ 188 w 341"/>
              <a:gd name="T23" fmla="*/ 58 h 302"/>
              <a:gd name="T24" fmla="*/ 209 w 341"/>
              <a:gd name="T25" fmla="*/ 44 h 302"/>
              <a:gd name="T26" fmla="*/ 230 w 341"/>
              <a:gd name="T27" fmla="*/ 37 h 302"/>
              <a:gd name="T28" fmla="*/ 294 w 341"/>
              <a:gd name="T29" fmla="*/ 44 h 302"/>
              <a:gd name="T30" fmla="*/ 280 w 341"/>
              <a:gd name="T31" fmla="*/ 115 h 302"/>
              <a:gd name="T32" fmla="*/ 323 w 341"/>
              <a:gd name="T33" fmla="*/ 122 h 302"/>
              <a:gd name="T34" fmla="*/ 330 w 341"/>
              <a:gd name="T35" fmla="*/ 172 h 302"/>
              <a:gd name="T36" fmla="*/ 309 w 341"/>
              <a:gd name="T37" fmla="*/ 179 h 302"/>
              <a:gd name="T38" fmla="*/ 309 w 341"/>
              <a:gd name="T39" fmla="*/ 215 h 302"/>
              <a:gd name="T40" fmla="*/ 301 w 341"/>
              <a:gd name="T41" fmla="*/ 279 h 302"/>
              <a:gd name="T42" fmla="*/ 280 w 341"/>
              <a:gd name="T43" fmla="*/ 286 h 302"/>
              <a:gd name="T44" fmla="*/ 173 w 341"/>
              <a:gd name="T45" fmla="*/ 300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41" h="302">
                <a:moveTo>
                  <a:pt x="173" y="300"/>
                </a:moveTo>
                <a:cubicBezTo>
                  <a:pt x="129" y="295"/>
                  <a:pt x="102" y="301"/>
                  <a:pt x="74" y="271"/>
                </a:cubicBezTo>
                <a:cubicBezTo>
                  <a:pt x="62" y="234"/>
                  <a:pt x="43" y="215"/>
                  <a:pt x="88" y="200"/>
                </a:cubicBezTo>
                <a:cubicBezTo>
                  <a:pt x="64" y="176"/>
                  <a:pt x="48" y="175"/>
                  <a:pt x="17" y="165"/>
                </a:cubicBezTo>
                <a:cubicBezTo>
                  <a:pt x="7" y="133"/>
                  <a:pt x="0" y="122"/>
                  <a:pt x="17" y="79"/>
                </a:cubicBezTo>
                <a:cubicBezTo>
                  <a:pt x="20" y="72"/>
                  <a:pt x="31" y="75"/>
                  <a:pt x="38" y="72"/>
                </a:cubicBezTo>
                <a:cubicBezTo>
                  <a:pt x="46" y="68"/>
                  <a:pt x="53" y="63"/>
                  <a:pt x="60" y="58"/>
                </a:cubicBezTo>
                <a:cubicBezTo>
                  <a:pt x="72" y="60"/>
                  <a:pt x="84" y="70"/>
                  <a:pt x="95" y="65"/>
                </a:cubicBezTo>
                <a:cubicBezTo>
                  <a:pt x="102" y="62"/>
                  <a:pt x="88" y="51"/>
                  <a:pt x="88" y="44"/>
                </a:cubicBezTo>
                <a:cubicBezTo>
                  <a:pt x="88" y="17"/>
                  <a:pt x="110" y="8"/>
                  <a:pt x="131" y="1"/>
                </a:cubicBezTo>
                <a:cubicBezTo>
                  <a:pt x="150" y="3"/>
                  <a:pt x="171" y="0"/>
                  <a:pt x="188" y="8"/>
                </a:cubicBezTo>
                <a:cubicBezTo>
                  <a:pt x="214" y="20"/>
                  <a:pt x="177" y="47"/>
                  <a:pt x="188" y="58"/>
                </a:cubicBezTo>
                <a:cubicBezTo>
                  <a:pt x="194" y="64"/>
                  <a:pt x="201" y="48"/>
                  <a:pt x="209" y="44"/>
                </a:cubicBezTo>
                <a:cubicBezTo>
                  <a:pt x="216" y="41"/>
                  <a:pt x="223" y="39"/>
                  <a:pt x="230" y="37"/>
                </a:cubicBezTo>
                <a:cubicBezTo>
                  <a:pt x="251" y="39"/>
                  <a:pt x="273" y="38"/>
                  <a:pt x="294" y="44"/>
                </a:cubicBezTo>
                <a:cubicBezTo>
                  <a:pt x="329" y="53"/>
                  <a:pt x="313" y="104"/>
                  <a:pt x="280" y="115"/>
                </a:cubicBezTo>
                <a:cubicBezTo>
                  <a:pt x="294" y="117"/>
                  <a:pt x="310" y="116"/>
                  <a:pt x="323" y="122"/>
                </a:cubicBezTo>
                <a:cubicBezTo>
                  <a:pt x="341" y="131"/>
                  <a:pt x="340" y="159"/>
                  <a:pt x="330" y="172"/>
                </a:cubicBezTo>
                <a:cubicBezTo>
                  <a:pt x="325" y="178"/>
                  <a:pt x="316" y="177"/>
                  <a:pt x="309" y="179"/>
                </a:cubicBezTo>
                <a:cubicBezTo>
                  <a:pt x="276" y="210"/>
                  <a:pt x="306" y="173"/>
                  <a:pt x="309" y="215"/>
                </a:cubicBezTo>
                <a:cubicBezTo>
                  <a:pt x="311" y="236"/>
                  <a:pt x="309" y="259"/>
                  <a:pt x="301" y="279"/>
                </a:cubicBezTo>
                <a:cubicBezTo>
                  <a:pt x="298" y="286"/>
                  <a:pt x="287" y="285"/>
                  <a:pt x="280" y="286"/>
                </a:cubicBezTo>
                <a:cubicBezTo>
                  <a:pt x="163" y="302"/>
                  <a:pt x="229" y="282"/>
                  <a:pt x="173" y="300"/>
                </a:cubicBezTo>
                <a:close/>
              </a:path>
            </a:pathLst>
          </a:custGeom>
          <a:gradFill rotWithShape="1">
            <a:gsLst>
              <a:gs pos="0">
                <a:srgbClr val="C0C0C0">
                  <a:gamma/>
                  <a:shade val="62745"/>
                  <a:invGamma/>
                </a:srgbClr>
              </a:gs>
              <a:gs pos="100000">
                <a:srgbClr val="C0C0C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5774" name="Freeform 30"/>
          <p:cNvSpPr>
            <a:spLocks/>
          </p:cNvSpPr>
          <p:nvPr/>
        </p:nvSpPr>
        <p:spPr bwMode="auto">
          <a:xfrm>
            <a:off x="7315200" y="1524000"/>
            <a:ext cx="304800" cy="271463"/>
          </a:xfrm>
          <a:custGeom>
            <a:avLst/>
            <a:gdLst>
              <a:gd name="T0" fmla="*/ 173 w 341"/>
              <a:gd name="T1" fmla="*/ 300 h 302"/>
              <a:gd name="T2" fmla="*/ 74 w 341"/>
              <a:gd name="T3" fmla="*/ 271 h 302"/>
              <a:gd name="T4" fmla="*/ 88 w 341"/>
              <a:gd name="T5" fmla="*/ 200 h 302"/>
              <a:gd name="T6" fmla="*/ 17 w 341"/>
              <a:gd name="T7" fmla="*/ 165 h 302"/>
              <a:gd name="T8" fmla="*/ 17 w 341"/>
              <a:gd name="T9" fmla="*/ 79 h 302"/>
              <a:gd name="T10" fmla="*/ 38 w 341"/>
              <a:gd name="T11" fmla="*/ 72 h 302"/>
              <a:gd name="T12" fmla="*/ 60 w 341"/>
              <a:gd name="T13" fmla="*/ 58 h 302"/>
              <a:gd name="T14" fmla="*/ 95 w 341"/>
              <a:gd name="T15" fmla="*/ 65 h 302"/>
              <a:gd name="T16" fmla="*/ 88 w 341"/>
              <a:gd name="T17" fmla="*/ 44 h 302"/>
              <a:gd name="T18" fmla="*/ 131 w 341"/>
              <a:gd name="T19" fmla="*/ 1 h 302"/>
              <a:gd name="T20" fmla="*/ 188 w 341"/>
              <a:gd name="T21" fmla="*/ 8 h 302"/>
              <a:gd name="T22" fmla="*/ 188 w 341"/>
              <a:gd name="T23" fmla="*/ 58 h 302"/>
              <a:gd name="T24" fmla="*/ 209 w 341"/>
              <a:gd name="T25" fmla="*/ 44 h 302"/>
              <a:gd name="T26" fmla="*/ 230 w 341"/>
              <a:gd name="T27" fmla="*/ 37 h 302"/>
              <a:gd name="T28" fmla="*/ 294 w 341"/>
              <a:gd name="T29" fmla="*/ 44 h 302"/>
              <a:gd name="T30" fmla="*/ 280 w 341"/>
              <a:gd name="T31" fmla="*/ 115 h 302"/>
              <a:gd name="T32" fmla="*/ 323 w 341"/>
              <a:gd name="T33" fmla="*/ 122 h 302"/>
              <a:gd name="T34" fmla="*/ 330 w 341"/>
              <a:gd name="T35" fmla="*/ 172 h 302"/>
              <a:gd name="T36" fmla="*/ 309 w 341"/>
              <a:gd name="T37" fmla="*/ 179 h 302"/>
              <a:gd name="T38" fmla="*/ 309 w 341"/>
              <a:gd name="T39" fmla="*/ 215 h 302"/>
              <a:gd name="T40" fmla="*/ 301 w 341"/>
              <a:gd name="T41" fmla="*/ 279 h 302"/>
              <a:gd name="T42" fmla="*/ 280 w 341"/>
              <a:gd name="T43" fmla="*/ 286 h 302"/>
              <a:gd name="T44" fmla="*/ 173 w 341"/>
              <a:gd name="T45" fmla="*/ 300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41" h="302">
                <a:moveTo>
                  <a:pt x="173" y="300"/>
                </a:moveTo>
                <a:cubicBezTo>
                  <a:pt x="129" y="295"/>
                  <a:pt x="102" y="301"/>
                  <a:pt x="74" y="271"/>
                </a:cubicBezTo>
                <a:cubicBezTo>
                  <a:pt x="62" y="234"/>
                  <a:pt x="43" y="215"/>
                  <a:pt x="88" y="200"/>
                </a:cubicBezTo>
                <a:cubicBezTo>
                  <a:pt x="64" y="176"/>
                  <a:pt x="48" y="175"/>
                  <a:pt x="17" y="165"/>
                </a:cubicBezTo>
                <a:cubicBezTo>
                  <a:pt x="7" y="133"/>
                  <a:pt x="0" y="122"/>
                  <a:pt x="17" y="79"/>
                </a:cubicBezTo>
                <a:cubicBezTo>
                  <a:pt x="20" y="72"/>
                  <a:pt x="31" y="75"/>
                  <a:pt x="38" y="72"/>
                </a:cubicBezTo>
                <a:cubicBezTo>
                  <a:pt x="46" y="68"/>
                  <a:pt x="53" y="63"/>
                  <a:pt x="60" y="58"/>
                </a:cubicBezTo>
                <a:cubicBezTo>
                  <a:pt x="72" y="60"/>
                  <a:pt x="84" y="70"/>
                  <a:pt x="95" y="65"/>
                </a:cubicBezTo>
                <a:cubicBezTo>
                  <a:pt x="102" y="62"/>
                  <a:pt x="88" y="51"/>
                  <a:pt x="88" y="44"/>
                </a:cubicBezTo>
                <a:cubicBezTo>
                  <a:pt x="88" y="17"/>
                  <a:pt x="110" y="8"/>
                  <a:pt x="131" y="1"/>
                </a:cubicBezTo>
                <a:cubicBezTo>
                  <a:pt x="150" y="3"/>
                  <a:pt x="171" y="0"/>
                  <a:pt x="188" y="8"/>
                </a:cubicBezTo>
                <a:cubicBezTo>
                  <a:pt x="214" y="20"/>
                  <a:pt x="177" y="47"/>
                  <a:pt x="188" y="58"/>
                </a:cubicBezTo>
                <a:cubicBezTo>
                  <a:pt x="194" y="64"/>
                  <a:pt x="201" y="48"/>
                  <a:pt x="209" y="44"/>
                </a:cubicBezTo>
                <a:cubicBezTo>
                  <a:pt x="216" y="41"/>
                  <a:pt x="223" y="39"/>
                  <a:pt x="230" y="37"/>
                </a:cubicBezTo>
                <a:cubicBezTo>
                  <a:pt x="251" y="39"/>
                  <a:pt x="273" y="38"/>
                  <a:pt x="294" y="44"/>
                </a:cubicBezTo>
                <a:cubicBezTo>
                  <a:pt x="329" y="53"/>
                  <a:pt x="313" y="104"/>
                  <a:pt x="280" y="115"/>
                </a:cubicBezTo>
                <a:cubicBezTo>
                  <a:pt x="294" y="117"/>
                  <a:pt x="310" y="116"/>
                  <a:pt x="323" y="122"/>
                </a:cubicBezTo>
                <a:cubicBezTo>
                  <a:pt x="341" y="131"/>
                  <a:pt x="340" y="159"/>
                  <a:pt x="330" y="172"/>
                </a:cubicBezTo>
                <a:cubicBezTo>
                  <a:pt x="325" y="178"/>
                  <a:pt x="316" y="177"/>
                  <a:pt x="309" y="179"/>
                </a:cubicBezTo>
                <a:cubicBezTo>
                  <a:pt x="276" y="210"/>
                  <a:pt x="306" y="173"/>
                  <a:pt x="309" y="215"/>
                </a:cubicBezTo>
                <a:cubicBezTo>
                  <a:pt x="311" y="236"/>
                  <a:pt x="309" y="259"/>
                  <a:pt x="301" y="279"/>
                </a:cubicBezTo>
                <a:cubicBezTo>
                  <a:pt x="298" y="286"/>
                  <a:pt x="287" y="285"/>
                  <a:pt x="280" y="286"/>
                </a:cubicBezTo>
                <a:cubicBezTo>
                  <a:pt x="163" y="302"/>
                  <a:pt x="229" y="282"/>
                  <a:pt x="173" y="300"/>
                </a:cubicBezTo>
                <a:close/>
              </a:path>
            </a:pathLst>
          </a:custGeom>
          <a:gradFill rotWithShape="1">
            <a:gsLst>
              <a:gs pos="0">
                <a:srgbClr val="C0C0C0">
                  <a:gamma/>
                  <a:shade val="62745"/>
                  <a:invGamma/>
                </a:srgbClr>
              </a:gs>
              <a:gs pos="100000">
                <a:srgbClr val="C0C0C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5775" name="Freeform 31"/>
          <p:cNvSpPr>
            <a:spLocks/>
          </p:cNvSpPr>
          <p:nvPr/>
        </p:nvSpPr>
        <p:spPr bwMode="auto">
          <a:xfrm>
            <a:off x="1371600" y="1524000"/>
            <a:ext cx="304800" cy="271463"/>
          </a:xfrm>
          <a:custGeom>
            <a:avLst/>
            <a:gdLst>
              <a:gd name="T0" fmla="*/ 173 w 341"/>
              <a:gd name="T1" fmla="*/ 300 h 302"/>
              <a:gd name="T2" fmla="*/ 74 w 341"/>
              <a:gd name="T3" fmla="*/ 271 h 302"/>
              <a:gd name="T4" fmla="*/ 88 w 341"/>
              <a:gd name="T5" fmla="*/ 200 h 302"/>
              <a:gd name="T6" fmla="*/ 17 w 341"/>
              <a:gd name="T7" fmla="*/ 165 h 302"/>
              <a:gd name="T8" fmla="*/ 17 w 341"/>
              <a:gd name="T9" fmla="*/ 79 h 302"/>
              <a:gd name="T10" fmla="*/ 38 w 341"/>
              <a:gd name="T11" fmla="*/ 72 h 302"/>
              <a:gd name="T12" fmla="*/ 60 w 341"/>
              <a:gd name="T13" fmla="*/ 58 h 302"/>
              <a:gd name="T14" fmla="*/ 95 w 341"/>
              <a:gd name="T15" fmla="*/ 65 h 302"/>
              <a:gd name="T16" fmla="*/ 88 w 341"/>
              <a:gd name="T17" fmla="*/ 44 h 302"/>
              <a:gd name="T18" fmla="*/ 131 w 341"/>
              <a:gd name="T19" fmla="*/ 1 h 302"/>
              <a:gd name="T20" fmla="*/ 188 w 341"/>
              <a:gd name="T21" fmla="*/ 8 h 302"/>
              <a:gd name="T22" fmla="*/ 188 w 341"/>
              <a:gd name="T23" fmla="*/ 58 h 302"/>
              <a:gd name="T24" fmla="*/ 209 w 341"/>
              <a:gd name="T25" fmla="*/ 44 h 302"/>
              <a:gd name="T26" fmla="*/ 230 w 341"/>
              <a:gd name="T27" fmla="*/ 37 h 302"/>
              <a:gd name="T28" fmla="*/ 294 w 341"/>
              <a:gd name="T29" fmla="*/ 44 h 302"/>
              <a:gd name="T30" fmla="*/ 280 w 341"/>
              <a:gd name="T31" fmla="*/ 115 h 302"/>
              <a:gd name="T32" fmla="*/ 323 w 341"/>
              <a:gd name="T33" fmla="*/ 122 h 302"/>
              <a:gd name="T34" fmla="*/ 330 w 341"/>
              <a:gd name="T35" fmla="*/ 172 h 302"/>
              <a:gd name="T36" fmla="*/ 309 w 341"/>
              <a:gd name="T37" fmla="*/ 179 h 302"/>
              <a:gd name="T38" fmla="*/ 309 w 341"/>
              <a:gd name="T39" fmla="*/ 215 h 302"/>
              <a:gd name="T40" fmla="*/ 301 w 341"/>
              <a:gd name="T41" fmla="*/ 279 h 302"/>
              <a:gd name="T42" fmla="*/ 280 w 341"/>
              <a:gd name="T43" fmla="*/ 286 h 302"/>
              <a:gd name="T44" fmla="*/ 173 w 341"/>
              <a:gd name="T45" fmla="*/ 300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41" h="302">
                <a:moveTo>
                  <a:pt x="173" y="300"/>
                </a:moveTo>
                <a:cubicBezTo>
                  <a:pt x="129" y="295"/>
                  <a:pt x="102" y="301"/>
                  <a:pt x="74" y="271"/>
                </a:cubicBezTo>
                <a:cubicBezTo>
                  <a:pt x="62" y="234"/>
                  <a:pt x="43" y="215"/>
                  <a:pt x="88" y="200"/>
                </a:cubicBezTo>
                <a:cubicBezTo>
                  <a:pt x="64" y="176"/>
                  <a:pt x="48" y="175"/>
                  <a:pt x="17" y="165"/>
                </a:cubicBezTo>
                <a:cubicBezTo>
                  <a:pt x="7" y="133"/>
                  <a:pt x="0" y="122"/>
                  <a:pt x="17" y="79"/>
                </a:cubicBezTo>
                <a:cubicBezTo>
                  <a:pt x="20" y="72"/>
                  <a:pt x="31" y="75"/>
                  <a:pt x="38" y="72"/>
                </a:cubicBezTo>
                <a:cubicBezTo>
                  <a:pt x="46" y="68"/>
                  <a:pt x="53" y="63"/>
                  <a:pt x="60" y="58"/>
                </a:cubicBezTo>
                <a:cubicBezTo>
                  <a:pt x="72" y="60"/>
                  <a:pt x="84" y="70"/>
                  <a:pt x="95" y="65"/>
                </a:cubicBezTo>
                <a:cubicBezTo>
                  <a:pt x="102" y="62"/>
                  <a:pt x="88" y="51"/>
                  <a:pt x="88" y="44"/>
                </a:cubicBezTo>
                <a:cubicBezTo>
                  <a:pt x="88" y="17"/>
                  <a:pt x="110" y="8"/>
                  <a:pt x="131" y="1"/>
                </a:cubicBezTo>
                <a:cubicBezTo>
                  <a:pt x="150" y="3"/>
                  <a:pt x="171" y="0"/>
                  <a:pt x="188" y="8"/>
                </a:cubicBezTo>
                <a:cubicBezTo>
                  <a:pt x="214" y="20"/>
                  <a:pt x="177" y="47"/>
                  <a:pt x="188" y="58"/>
                </a:cubicBezTo>
                <a:cubicBezTo>
                  <a:pt x="194" y="64"/>
                  <a:pt x="201" y="48"/>
                  <a:pt x="209" y="44"/>
                </a:cubicBezTo>
                <a:cubicBezTo>
                  <a:pt x="216" y="41"/>
                  <a:pt x="223" y="39"/>
                  <a:pt x="230" y="37"/>
                </a:cubicBezTo>
                <a:cubicBezTo>
                  <a:pt x="251" y="39"/>
                  <a:pt x="273" y="38"/>
                  <a:pt x="294" y="44"/>
                </a:cubicBezTo>
                <a:cubicBezTo>
                  <a:pt x="329" y="53"/>
                  <a:pt x="313" y="104"/>
                  <a:pt x="280" y="115"/>
                </a:cubicBezTo>
                <a:cubicBezTo>
                  <a:pt x="294" y="117"/>
                  <a:pt x="310" y="116"/>
                  <a:pt x="323" y="122"/>
                </a:cubicBezTo>
                <a:cubicBezTo>
                  <a:pt x="341" y="131"/>
                  <a:pt x="340" y="159"/>
                  <a:pt x="330" y="172"/>
                </a:cubicBezTo>
                <a:cubicBezTo>
                  <a:pt x="325" y="178"/>
                  <a:pt x="316" y="177"/>
                  <a:pt x="309" y="179"/>
                </a:cubicBezTo>
                <a:cubicBezTo>
                  <a:pt x="276" y="210"/>
                  <a:pt x="306" y="173"/>
                  <a:pt x="309" y="215"/>
                </a:cubicBezTo>
                <a:cubicBezTo>
                  <a:pt x="311" y="236"/>
                  <a:pt x="309" y="259"/>
                  <a:pt x="301" y="279"/>
                </a:cubicBezTo>
                <a:cubicBezTo>
                  <a:pt x="298" y="286"/>
                  <a:pt x="287" y="285"/>
                  <a:pt x="280" y="286"/>
                </a:cubicBezTo>
                <a:cubicBezTo>
                  <a:pt x="163" y="302"/>
                  <a:pt x="229" y="282"/>
                  <a:pt x="173" y="300"/>
                </a:cubicBezTo>
                <a:close/>
              </a:path>
            </a:pathLst>
          </a:custGeom>
          <a:gradFill rotWithShape="1">
            <a:gsLst>
              <a:gs pos="0">
                <a:srgbClr val="C0C0C0">
                  <a:gamma/>
                  <a:shade val="62745"/>
                  <a:invGamma/>
                </a:srgbClr>
              </a:gs>
              <a:gs pos="100000">
                <a:srgbClr val="C0C0C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5776" name="Rectangle 32"/>
          <p:cNvSpPr>
            <a:spLocks noChangeArrowheads="1"/>
          </p:cNvSpPr>
          <p:nvPr/>
        </p:nvSpPr>
        <p:spPr bwMode="auto">
          <a:xfrm>
            <a:off x="0" y="0"/>
            <a:ext cx="8991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tabLst>
                <a:tab pos="7373938" algn="l"/>
              </a:tabLst>
            </a:pPr>
            <a:r>
              <a:rPr lang="en-US" sz="2000" b="1" dirty="0"/>
              <a:t>Hot Magma rises at Divergent Plate Boundaries creating new ocean crust</a:t>
            </a:r>
          </a:p>
        </p:txBody>
      </p:sp>
      <p:sp>
        <p:nvSpPr>
          <p:cNvPr id="415777" name="Rectangle 33"/>
          <p:cNvSpPr>
            <a:spLocks noChangeArrowheads="1"/>
          </p:cNvSpPr>
          <p:nvPr/>
        </p:nvSpPr>
        <p:spPr bwMode="auto">
          <a:xfrm>
            <a:off x="0" y="533400"/>
            <a:ext cx="8991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 dirty="0"/>
              <a:t>As the magma cools, it drags the plate back into the Mantle</a:t>
            </a:r>
          </a:p>
          <a:p>
            <a:pPr algn="ctr"/>
            <a:r>
              <a:rPr lang="en-US" sz="2400" b="1" dirty="0"/>
              <a:t>Where it is destroyed (melts)</a:t>
            </a:r>
          </a:p>
        </p:txBody>
      </p:sp>
    </p:spTree>
    <p:extLst>
      <p:ext uri="{BB962C8B-B14F-4D97-AF65-F5344CB8AC3E}">
        <p14:creationId xmlns:p14="http://schemas.microsoft.com/office/powerpoint/2010/main" val="322500192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4157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4157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4157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157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000"/>
                                        <p:tgtEl>
                                          <p:spTgt spid="415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415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15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157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157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415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2000"/>
                                        <p:tgtEl>
                                          <p:spTgt spid="415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415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15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9" presetID="0" presetClass="path" presetSubtype="0" repeatCount="indefinite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 4.37558E-6 C -0.00416 -0.01388 -0.00416 -0.02544 -0.01215 -0.02984 C -0.0158 -0.03654 -0.01927 -0.0421 -0.02205 -0.04973 C -0.025 -0.06476 -0.025 -0.08141 -0.01545 -0.08742 C -0.01111 -0.09575 -0.0151 -0.08673 -0.01215 -0.09737 C -0.01007 -0.10477 -0.0059 -0.11078 -0.00225 -0.11518 C 0.0007 -0.13113 0.00591 -0.13992 -0.00104 -0.1605 C -0.00399 -0.16929 -0.00885 -0.17623 -0.00885 -0.18641 " pathEditMode="relative" rAng="0" ptsTypes="fffffffA">
                                      <p:cBhvr>
                                        <p:cTn id="50" dur="5000" fill="hold"/>
                                        <p:tgtEl>
                                          <p:spTgt spid="4157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" y="-932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6 4.37558E-6 C 3.33333E-6 -0.01388 3.33333E-6 -0.02544 -0.00799 -0.02984 C -0.01164 -0.03654 -0.01511 -0.0421 -0.01789 -0.04973 C -0.02084 -0.06476 -0.02084 -0.08141 -0.01129 -0.08742 C -0.00695 -0.09575 -0.01094 -0.08673 -0.00799 -0.09737 C -0.00591 -0.10477 -0.00174 -0.11078 0.00191 -0.11518 C 0.00486 -0.13113 0.01007 -0.13992 0.00312 -0.1605 C 0.00017 -0.16929 -0.00469 -0.17623 -0.00469 -0.18641 " pathEditMode="relative" rAng="0" ptsTypes="fffffffA">
                                      <p:cBhvr>
                                        <p:cTn id="52" dur="5000" fill="hold"/>
                                        <p:tgtEl>
                                          <p:spTgt spid="4157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" y="-93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4" presetID="22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0"/>
                                        <p:tgtEl>
                                          <p:spTgt spid="415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0"/>
                                        <p:tgtEl>
                                          <p:spTgt spid="415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3000"/>
                                        <p:tgtEl>
                                          <p:spTgt spid="415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3000"/>
                                        <p:tgtEl>
                                          <p:spTgt spid="415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2000"/>
                                        <p:tgtEl>
                                          <p:spTgt spid="415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2000"/>
                                        <p:tgtEl>
                                          <p:spTgt spid="415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2000"/>
                                        <p:tgtEl>
                                          <p:spTgt spid="415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000"/>
                                        <p:tgtEl>
                                          <p:spTgt spid="415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4157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4157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5749" grpId="0" animBg="1"/>
      <p:bldP spid="415755" grpId="0" animBg="1"/>
      <p:bldP spid="415756" grpId="0" animBg="1"/>
      <p:bldP spid="415757" grpId="0" animBg="1"/>
      <p:bldP spid="415758" grpId="0" animBg="1"/>
      <p:bldP spid="415759" grpId="0" animBg="1"/>
      <p:bldP spid="415761" grpId="0" animBg="1"/>
      <p:bldP spid="415762" grpId="0" animBg="1"/>
      <p:bldP spid="415763" grpId="0" animBg="1"/>
      <p:bldP spid="415764" grpId="0" animBg="1"/>
      <p:bldP spid="415764" grpId="1" animBg="1"/>
      <p:bldP spid="415766" grpId="0" animBg="1"/>
      <p:bldP spid="415772" grpId="0" animBg="1"/>
      <p:bldP spid="415772" grpId="1" animBg="1"/>
      <p:bldP spid="415773" grpId="0" animBg="1"/>
      <p:bldP spid="415774" grpId="0" animBg="1"/>
      <p:bldP spid="415775" grpId="0" animBg="1"/>
      <p:bldP spid="415777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Diagram and Label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8826" b="8826"/>
          <a:stretch>
            <a:fillRect/>
          </a:stretch>
        </p:blipFill>
        <p:spPr>
          <a:xfrm>
            <a:off x="0" y="1356785"/>
            <a:ext cx="9144000" cy="5501215"/>
          </a:xfrm>
        </p:spPr>
      </p:pic>
      <p:sp>
        <p:nvSpPr>
          <p:cNvPr id="6" name="TextBox 5"/>
          <p:cNvSpPr txBox="1"/>
          <p:nvPr/>
        </p:nvSpPr>
        <p:spPr>
          <a:xfrm>
            <a:off x="4391446" y="4284728"/>
            <a:ext cx="331539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2. Hot </a:t>
            </a:r>
            <a:r>
              <a:rPr lang="en-US" sz="2400" b="1" dirty="0">
                <a:solidFill>
                  <a:schemeClr val="bg1"/>
                </a:solidFill>
              </a:rPr>
              <a:t>Magma rises at Divergent Plate Boundaries creating new ocean crust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391446" y="6283116"/>
            <a:ext cx="4032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1. Heat comes from Core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598" y="3920809"/>
            <a:ext cx="31045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3. Magma cools and </a:t>
            </a:r>
            <a:r>
              <a:rPr lang="en-US" sz="2400" b="1" dirty="0">
                <a:solidFill>
                  <a:schemeClr val="bg1"/>
                </a:solidFill>
              </a:rPr>
              <a:t>it drags the plate back into the Mantle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03681" y="2733990"/>
            <a:ext cx="11923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Ridge Push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54764" y="5175121"/>
            <a:ext cx="22063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4. Crust is destroyed or melted in the Mantle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20788606">
            <a:off x="1778925" y="3243717"/>
            <a:ext cx="1492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Slab Pull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Up Arrow 2"/>
          <p:cNvSpPr/>
          <p:nvPr/>
        </p:nvSpPr>
        <p:spPr>
          <a:xfrm>
            <a:off x="4391446" y="3564987"/>
            <a:ext cx="208425" cy="71974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Up Arrow 10"/>
          <p:cNvSpPr/>
          <p:nvPr/>
        </p:nvSpPr>
        <p:spPr>
          <a:xfrm>
            <a:off x="1195981" y="3075567"/>
            <a:ext cx="208425" cy="71974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76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Bellwork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evidence do we have to help explain the theory of plate tectonics?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Choose one of those lines of evidence and explain how it helps show the theory of plate tectonics.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99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Plate Tectonics: Convection Currents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460805"/>
            <a:ext cx="7583487" cy="1752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Mr. Hamilton</a:t>
            </a:r>
          </a:p>
          <a:p>
            <a:r>
              <a:rPr lang="en-US" dirty="0" smtClean="0"/>
              <a:t>CP Earth Science</a:t>
            </a:r>
          </a:p>
          <a:p>
            <a:r>
              <a:rPr lang="en-US" dirty="0" smtClean="0"/>
              <a:t>Roseville High School </a:t>
            </a:r>
          </a:p>
          <a:p>
            <a:r>
              <a:rPr lang="en-US" dirty="0" smtClean="0"/>
              <a:t>RJUHSD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04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will be able to…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Locate where passive and active areas on plates</a:t>
            </a:r>
          </a:p>
          <a:p>
            <a:r>
              <a:rPr lang="en-US" dirty="0" smtClean="0"/>
              <a:t>Describe the differences between passive and active margins</a:t>
            </a:r>
          </a:p>
          <a:p>
            <a:r>
              <a:rPr lang="en-US" dirty="0" smtClean="0"/>
              <a:t>Explain how convection currents work</a:t>
            </a:r>
          </a:p>
          <a:p>
            <a:r>
              <a:rPr lang="en-US" dirty="0" smtClean="0"/>
              <a:t>Explain how convection currents move tectonic plates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73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59" name="Rectangle 31"/>
          <p:cNvSpPr>
            <a:spLocks noChangeArrowheads="1"/>
          </p:cNvSpPr>
          <p:nvPr/>
        </p:nvSpPr>
        <p:spPr bwMode="auto">
          <a:xfrm>
            <a:off x="685800" y="838200"/>
            <a:ext cx="7924800" cy="1371600"/>
          </a:xfrm>
          <a:prstGeom prst="rect">
            <a:avLst/>
          </a:prstGeom>
          <a:solidFill>
            <a:srgbClr val="99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2158" name="Rectangle 30"/>
          <p:cNvSpPr>
            <a:spLocks noChangeArrowheads="1"/>
          </p:cNvSpPr>
          <p:nvPr/>
        </p:nvSpPr>
        <p:spPr bwMode="auto">
          <a:xfrm>
            <a:off x="685800" y="2362200"/>
            <a:ext cx="7924800" cy="1371600"/>
          </a:xfrm>
          <a:prstGeom prst="rect">
            <a:avLst/>
          </a:prstGeom>
          <a:gradFill rotWithShape="0">
            <a:gsLst>
              <a:gs pos="0">
                <a:srgbClr val="FF0000">
                  <a:gamma/>
                  <a:shade val="54118"/>
                  <a:invGamma/>
                </a:srgbClr>
              </a:gs>
              <a:gs pos="100000">
                <a:srgbClr val="FF0000"/>
              </a:gs>
            </a:gsLst>
            <a:lin ang="5400000" scaled="1"/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2157" name="Rectangle 29"/>
          <p:cNvSpPr>
            <a:spLocks noChangeArrowheads="1"/>
          </p:cNvSpPr>
          <p:nvPr/>
        </p:nvSpPr>
        <p:spPr bwMode="auto">
          <a:xfrm>
            <a:off x="685800" y="2057400"/>
            <a:ext cx="7924800" cy="304800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2141" name="Rectangle 13"/>
          <p:cNvSpPr>
            <a:spLocks noChangeArrowheads="1"/>
          </p:cNvSpPr>
          <p:nvPr/>
        </p:nvSpPr>
        <p:spPr bwMode="auto">
          <a:xfrm>
            <a:off x="6629400" y="2209800"/>
            <a:ext cx="1981200" cy="152400"/>
          </a:xfrm>
          <a:prstGeom prst="rect">
            <a:avLst/>
          </a:prstGeom>
          <a:solidFill>
            <a:srgbClr val="000000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2132" name="Rectangle 4"/>
          <p:cNvSpPr>
            <a:spLocks noGrp="1" noChangeArrowheads="1"/>
          </p:cNvSpPr>
          <p:nvPr>
            <p:ph type="title"/>
          </p:nvPr>
        </p:nvSpPr>
        <p:spPr>
          <a:xfrm>
            <a:off x="96941" y="0"/>
            <a:ext cx="9047059" cy="1143000"/>
          </a:xfrm>
        </p:spPr>
        <p:txBody>
          <a:bodyPr/>
          <a:lstStyle/>
          <a:p>
            <a:r>
              <a:rPr lang="en-US" sz="3600" dirty="0" smtClean="0">
                <a:latin typeface="Arial Black" charset="0"/>
              </a:rPr>
              <a:t>What is the difference between Passive </a:t>
            </a:r>
            <a:r>
              <a:rPr lang="en-US" sz="3600" dirty="0">
                <a:latin typeface="Arial Black" charset="0"/>
              </a:rPr>
              <a:t>vs. Active Margins</a:t>
            </a:r>
          </a:p>
        </p:txBody>
      </p:sp>
      <p:sp>
        <p:nvSpPr>
          <p:cNvPr id="43213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3779838"/>
            <a:ext cx="8153400" cy="3078162"/>
          </a:xfrm>
        </p:spPr>
        <p:txBody>
          <a:bodyPr/>
          <a:lstStyle/>
          <a:p>
            <a:r>
              <a:rPr lang="en-US"/>
              <a:t>Active continental margins are located at </a:t>
            </a:r>
            <a:r>
              <a:rPr lang="en-US" b="1"/>
              <a:t>convergent plate</a:t>
            </a:r>
            <a:r>
              <a:rPr lang="en-US"/>
              <a:t> boundaries</a:t>
            </a:r>
          </a:p>
          <a:p>
            <a:r>
              <a:rPr lang="en-US"/>
              <a:t>They are active because they experience frequent earthquakes and volcanic eruptions</a:t>
            </a:r>
          </a:p>
          <a:p>
            <a:r>
              <a:rPr lang="en-US"/>
              <a:t>Ex: West of united States  </a:t>
            </a:r>
          </a:p>
        </p:txBody>
      </p:sp>
      <p:sp>
        <p:nvSpPr>
          <p:cNvPr id="432135" name="Freeform 7"/>
          <p:cNvSpPr>
            <a:spLocks/>
          </p:cNvSpPr>
          <p:nvPr/>
        </p:nvSpPr>
        <p:spPr bwMode="auto">
          <a:xfrm>
            <a:off x="2667000" y="1274763"/>
            <a:ext cx="4038600" cy="1527175"/>
          </a:xfrm>
          <a:custGeom>
            <a:avLst/>
            <a:gdLst>
              <a:gd name="T0" fmla="*/ 165 w 2544"/>
              <a:gd name="T1" fmla="*/ 394 h 962"/>
              <a:gd name="T2" fmla="*/ 18 w 2544"/>
              <a:gd name="T3" fmla="*/ 528 h 962"/>
              <a:gd name="T4" fmla="*/ 57 w 2544"/>
              <a:gd name="T5" fmla="*/ 763 h 962"/>
              <a:gd name="T6" fmla="*/ 339 w 2544"/>
              <a:gd name="T7" fmla="*/ 934 h 962"/>
              <a:gd name="T8" fmla="*/ 1725 w 2544"/>
              <a:gd name="T9" fmla="*/ 934 h 962"/>
              <a:gd name="T10" fmla="*/ 2419 w 2544"/>
              <a:gd name="T11" fmla="*/ 866 h 962"/>
              <a:gd name="T12" fmla="*/ 2476 w 2544"/>
              <a:gd name="T13" fmla="*/ 529 h 962"/>
              <a:gd name="T14" fmla="*/ 2073 w 2544"/>
              <a:gd name="T15" fmla="*/ 394 h 962"/>
              <a:gd name="T16" fmla="*/ 1936 w 2544"/>
              <a:gd name="T17" fmla="*/ 361 h 962"/>
              <a:gd name="T18" fmla="*/ 1841 w 2544"/>
              <a:gd name="T19" fmla="*/ 394 h 962"/>
              <a:gd name="T20" fmla="*/ 1729 w 2544"/>
              <a:gd name="T21" fmla="*/ 339 h 962"/>
              <a:gd name="T22" fmla="*/ 1609 w 2544"/>
              <a:gd name="T23" fmla="*/ 327 h 962"/>
              <a:gd name="T24" fmla="*/ 1431 w 2544"/>
              <a:gd name="T25" fmla="*/ 331 h 962"/>
              <a:gd name="T26" fmla="*/ 1263 w 2544"/>
              <a:gd name="T27" fmla="*/ 327 h 962"/>
              <a:gd name="T28" fmla="*/ 1135 w 2544"/>
              <a:gd name="T29" fmla="*/ 172 h 962"/>
              <a:gd name="T30" fmla="*/ 1066 w 2544"/>
              <a:gd name="T31" fmla="*/ 195 h 962"/>
              <a:gd name="T32" fmla="*/ 957 w 2544"/>
              <a:gd name="T33" fmla="*/ 323 h 962"/>
              <a:gd name="T34" fmla="*/ 750 w 2544"/>
              <a:gd name="T35" fmla="*/ 96 h 962"/>
              <a:gd name="T36" fmla="*/ 562 w 2544"/>
              <a:gd name="T37" fmla="*/ 263 h 962"/>
              <a:gd name="T38" fmla="*/ 434 w 2544"/>
              <a:gd name="T39" fmla="*/ 43 h 962"/>
              <a:gd name="T40" fmla="*/ 392 w 2544"/>
              <a:gd name="T41" fmla="*/ 41 h 962"/>
              <a:gd name="T42" fmla="*/ 332 w 2544"/>
              <a:gd name="T43" fmla="*/ 59 h 962"/>
              <a:gd name="T44" fmla="*/ 223 w 2544"/>
              <a:gd name="T45" fmla="*/ 394 h 962"/>
              <a:gd name="T46" fmla="*/ 165 w 2544"/>
              <a:gd name="T47" fmla="*/ 394 h 9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544" h="962">
                <a:moveTo>
                  <a:pt x="165" y="394"/>
                </a:moveTo>
                <a:cubicBezTo>
                  <a:pt x="131" y="416"/>
                  <a:pt x="36" y="467"/>
                  <a:pt x="18" y="528"/>
                </a:cubicBezTo>
                <a:cubicBezTo>
                  <a:pt x="0" y="589"/>
                  <a:pt x="4" y="695"/>
                  <a:pt x="57" y="763"/>
                </a:cubicBezTo>
                <a:cubicBezTo>
                  <a:pt x="111" y="831"/>
                  <a:pt x="61" y="906"/>
                  <a:pt x="339" y="934"/>
                </a:cubicBezTo>
                <a:cubicBezTo>
                  <a:pt x="616" y="962"/>
                  <a:pt x="1379" y="945"/>
                  <a:pt x="1725" y="934"/>
                </a:cubicBezTo>
                <a:cubicBezTo>
                  <a:pt x="2073" y="922"/>
                  <a:pt x="2294" y="934"/>
                  <a:pt x="2419" y="866"/>
                </a:cubicBezTo>
                <a:cubicBezTo>
                  <a:pt x="2544" y="799"/>
                  <a:pt x="2535" y="608"/>
                  <a:pt x="2476" y="529"/>
                </a:cubicBezTo>
                <a:cubicBezTo>
                  <a:pt x="2419" y="450"/>
                  <a:pt x="2163" y="422"/>
                  <a:pt x="2073" y="394"/>
                </a:cubicBezTo>
                <a:cubicBezTo>
                  <a:pt x="1983" y="366"/>
                  <a:pt x="1974" y="361"/>
                  <a:pt x="1936" y="361"/>
                </a:cubicBezTo>
                <a:cubicBezTo>
                  <a:pt x="1898" y="361"/>
                  <a:pt x="1875" y="398"/>
                  <a:pt x="1841" y="394"/>
                </a:cubicBezTo>
                <a:cubicBezTo>
                  <a:pt x="1807" y="390"/>
                  <a:pt x="1768" y="350"/>
                  <a:pt x="1729" y="339"/>
                </a:cubicBezTo>
                <a:cubicBezTo>
                  <a:pt x="1691" y="328"/>
                  <a:pt x="1660" y="328"/>
                  <a:pt x="1609" y="327"/>
                </a:cubicBezTo>
                <a:cubicBezTo>
                  <a:pt x="1560" y="326"/>
                  <a:pt x="1487" y="331"/>
                  <a:pt x="1431" y="331"/>
                </a:cubicBezTo>
                <a:cubicBezTo>
                  <a:pt x="1374" y="331"/>
                  <a:pt x="1312" y="353"/>
                  <a:pt x="1263" y="327"/>
                </a:cubicBezTo>
                <a:cubicBezTo>
                  <a:pt x="1213" y="301"/>
                  <a:pt x="1168" y="194"/>
                  <a:pt x="1135" y="172"/>
                </a:cubicBezTo>
                <a:cubicBezTo>
                  <a:pt x="1103" y="150"/>
                  <a:pt x="1096" y="170"/>
                  <a:pt x="1066" y="195"/>
                </a:cubicBezTo>
                <a:cubicBezTo>
                  <a:pt x="1036" y="220"/>
                  <a:pt x="1009" y="339"/>
                  <a:pt x="957" y="323"/>
                </a:cubicBezTo>
                <a:cubicBezTo>
                  <a:pt x="905" y="307"/>
                  <a:pt x="815" y="106"/>
                  <a:pt x="750" y="96"/>
                </a:cubicBezTo>
                <a:cubicBezTo>
                  <a:pt x="685" y="86"/>
                  <a:pt x="615" y="272"/>
                  <a:pt x="562" y="263"/>
                </a:cubicBezTo>
                <a:cubicBezTo>
                  <a:pt x="509" y="254"/>
                  <a:pt x="462" y="80"/>
                  <a:pt x="434" y="43"/>
                </a:cubicBezTo>
                <a:cubicBezTo>
                  <a:pt x="406" y="6"/>
                  <a:pt x="409" y="38"/>
                  <a:pt x="392" y="41"/>
                </a:cubicBezTo>
                <a:cubicBezTo>
                  <a:pt x="375" y="44"/>
                  <a:pt x="360" y="0"/>
                  <a:pt x="332" y="59"/>
                </a:cubicBezTo>
                <a:cubicBezTo>
                  <a:pt x="304" y="118"/>
                  <a:pt x="251" y="338"/>
                  <a:pt x="223" y="394"/>
                </a:cubicBezTo>
                <a:cubicBezTo>
                  <a:pt x="195" y="450"/>
                  <a:pt x="243" y="372"/>
                  <a:pt x="165" y="3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2136" name="Rectangle 8"/>
          <p:cNvSpPr>
            <a:spLocks noChangeArrowheads="1"/>
          </p:cNvSpPr>
          <p:nvPr/>
        </p:nvSpPr>
        <p:spPr bwMode="auto">
          <a:xfrm>
            <a:off x="3048000" y="2106613"/>
            <a:ext cx="26146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000000"/>
                </a:solidFill>
              </a:rPr>
              <a:t>Continental Crust </a:t>
            </a:r>
          </a:p>
          <a:p>
            <a:pPr algn="ctr"/>
            <a:r>
              <a:rPr lang="en-US" sz="1400" b="1">
                <a:solidFill>
                  <a:srgbClr val="000000"/>
                </a:solidFill>
              </a:rPr>
              <a:t>(granite)</a:t>
            </a:r>
          </a:p>
        </p:txBody>
      </p:sp>
      <p:sp>
        <p:nvSpPr>
          <p:cNvPr id="432137" name="Freeform 9"/>
          <p:cNvSpPr>
            <a:spLocks/>
          </p:cNvSpPr>
          <p:nvPr/>
        </p:nvSpPr>
        <p:spPr bwMode="auto">
          <a:xfrm>
            <a:off x="685800" y="2257425"/>
            <a:ext cx="2498725" cy="685800"/>
          </a:xfrm>
          <a:custGeom>
            <a:avLst/>
            <a:gdLst>
              <a:gd name="T0" fmla="*/ 0 w 1402"/>
              <a:gd name="T1" fmla="*/ 0 h 432"/>
              <a:gd name="T2" fmla="*/ 743 w 1402"/>
              <a:gd name="T3" fmla="*/ 38 h 432"/>
              <a:gd name="T4" fmla="*/ 1172 w 1402"/>
              <a:gd name="T5" fmla="*/ 197 h 432"/>
              <a:gd name="T6" fmla="*/ 1402 w 1402"/>
              <a:gd name="T7" fmla="*/ 432 h 4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02" h="432">
                <a:moveTo>
                  <a:pt x="0" y="0"/>
                </a:moveTo>
                <a:cubicBezTo>
                  <a:pt x="124" y="6"/>
                  <a:pt x="548" y="5"/>
                  <a:pt x="743" y="38"/>
                </a:cubicBezTo>
                <a:cubicBezTo>
                  <a:pt x="938" y="71"/>
                  <a:pt x="1062" y="131"/>
                  <a:pt x="1172" y="197"/>
                </a:cubicBezTo>
                <a:cubicBezTo>
                  <a:pt x="1282" y="263"/>
                  <a:pt x="1354" y="383"/>
                  <a:pt x="1402" y="432"/>
                </a:cubicBezTo>
              </a:path>
            </a:pathLst>
          </a:custGeom>
          <a:noFill/>
          <a:ln w="2286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1C1C1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2138" name="Rectangle 10"/>
          <p:cNvSpPr>
            <a:spLocks noChangeArrowheads="1"/>
          </p:cNvSpPr>
          <p:nvPr/>
        </p:nvSpPr>
        <p:spPr bwMode="auto">
          <a:xfrm>
            <a:off x="838200" y="1960563"/>
            <a:ext cx="1447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solidFill>
                  <a:schemeClr val="tx2"/>
                </a:solidFill>
              </a:rPr>
              <a:t>Ocean Crust </a:t>
            </a:r>
          </a:p>
          <a:p>
            <a:pPr algn="ctr"/>
            <a:r>
              <a:rPr lang="en-US" sz="1400" b="1">
                <a:solidFill>
                  <a:schemeClr val="tx2"/>
                </a:solidFill>
              </a:rPr>
              <a:t>(basalt)</a:t>
            </a:r>
          </a:p>
        </p:txBody>
      </p:sp>
      <p:sp>
        <p:nvSpPr>
          <p:cNvPr id="432139" name="Line 11"/>
          <p:cNvSpPr>
            <a:spLocks noChangeShapeType="1"/>
          </p:cNvSpPr>
          <p:nvPr/>
        </p:nvSpPr>
        <p:spPr bwMode="auto">
          <a:xfrm>
            <a:off x="2362200" y="2341563"/>
            <a:ext cx="4572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2140" name="Line 12"/>
          <p:cNvSpPr>
            <a:spLocks noChangeShapeType="1"/>
          </p:cNvSpPr>
          <p:nvPr/>
        </p:nvSpPr>
        <p:spPr bwMode="auto">
          <a:xfrm flipH="1" flipV="1">
            <a:off x="3048000" y="2417763"/>
            <a:ext cx="457200" cy="0"/>
          </a:xfrm>
          <a:prstGeom prst="line">
            <a:avLst/>
          </a:prstGeom>
          <a:noFill/>
          <a:ln w="38100">
            <a:solidFill>
              <a:srgbClr val="29292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2145" name="Rectangle 17"/>
          <p:cNvSpPr>
            <a:spLocks noChangeArrowheads="1"/>
          </p:cNvSpPr>
          <p:nvPr/>
        </p:nvSpPr>
        <p:spPr bwMode="auto">
          <a:xfrm>
            <a:off x="6858000" y="2057400"/>
            <a:ext cx="1447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solidFill>
                  <a:schemeClr val="tx2"/>
                </a:solidFill>
              </a:rPr>
              <a:t>Ocean Crust </a:t>
            </a:r>
          </a:p>
          <a:p>
            <a:pPr algn="ctr"/>
            <a:r>
              <a:rPr lang="en-US" sz="1400" b="1">
                <a:solidFill>
                  <a:schemeClr val="tx2"/>
                </a:solidFill>
              </a:rPr>
              <a:t>(basalt)</a:t>
            </a:r>
          </a:p>
        </p:txBody>
      </p:sp>
      <p:sp>
        <p:nvSpPr>
          <p:cNvPr id="432146" name="Rectangle 18"/>
          <p:cNvSpPr>
            <a:spLocks noChangeArrowheads="1"/>
          </p:cNvSpPr>
          <p:nvPr/>
        </p:nvSpPr>
        <p:spPr bwMode="auto">
          <a:xfrm>
            <a:off x="838200" y="3810000"/>
            <a:ext cx="75438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Passive continental margins have no plate boundaries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They are passive because they experience no earthquake activity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Example: East Coast united states</a:t>
            </a:r>
            <a:r>
              <a:rPr lang="en-US" sz="2400"/>
              <a:t>  </a:t>
            </a:r>
          </a:p>
        </p:txBody>
      </p:sp>
      <p:sp>
        <p:nvSpPr>
          <p:cNvPr id="432150" name="AutoShape 22"/>
          <p:cNvSpPr>
            <a:spLocks/>
          </p:cNvSpPr>
          <p:nvPr/>
        </p:nvSpPr>
        <p:spPr bwMode="auto">
          <a:xfrm rot="16200000">
            <a:off x="2781300" y="2019300"/>
            <a:ext cx="457200" cy="2209800"/>
          </a:xfrm>
          <a:prstGeom prst="leftBrace">
            <a:avLst>
              <a:gd name="adj1" fmla="val 40278"/>
              <a:gd name="adj2" fmla="val 50000"/>
            </a:avLst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2151" name="Rectangle 23"/>
          <p:cNvSpPr>
            <a:spLocks noChangeArrowheads="1"/>
          </p:cNvSpPr>
          <p:nvPr/>
        </p:nvSpPr>
        <p:spPr bwMode="auto">
          <a:xfrm>
            <a:off x="2286000" y="3276600"/>
            <a:ext cx="1447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>
                <a:solidFill>
                  <a:schemeClr val="accent2"/>
                </a:solidFill>
              </a:rPr>
              <a:t>Active</a:t>
            </a:r>
          </a:p>
        </p:txBody>
      </p:sp>
      <p:sp>
        <p:nvSpPr>
          <p:cNvPr id="432152" name="AutoShape 24"/>
          <p:cNvSpPr>
            <a:spLocks/>
          </p:cNvSpPr>
          <p:nvPr/>
        </p:nvSpPr>
        <p:spPr bwMode="auto">
          <a:xfrm rot="16200000">
            <a:off x="6400800" y="2057400"/>
            <a:ext cx="457200" cy="1981200"/>
          </a:xfrm>
          <a:prstGeom prst="leftBrace">
            <a:avLst>
              <a:gd name="adj1" fmla="val 36111"/>
              <a:gd name="adj2" fmla="val 50000"/>
            </a:avLst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2153" name="Rectangle 25"/>
          <p:cNvSpPr>
            <a:spLocks noChangeArrowheads="1"/>
          </p:cNvSpPr>
          <p:nvPr/>
        </p:nvSpPr>
        <p:spPr bwMode="auto">
          <a:xfrm>
            <a:off x="6019800" y="3200400"/>
            <a:ext cx="1447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>
                <a:solidFill>
                  <a:schemeClr val="accent2"/>
                </a:solidFill>
              </a:rPr>
              <a:t>Passive</a:t>
            </a:r>
          </a:p>
        </p:txBody>
      </p:sp>
      <p:sp>
        <p:nvSpPr>
          <p:cNvPr id="432154" name="Freeform 26"/>
          <p:cNvSpPr>
            <a:spLocks/>
          </p:cNvSpPr>
          <p:nvPr/>
        </p:nvSpPr>
        <p:spPr bwMode="auto">
          <a:xfrm>
            <a:off x="2971800" y="2438400"/>
            <a:ext cx="152400" cy="350838"/>
          </a:xfrm>
          <a:custGeom>
            <a:avLst/>
            <a:gdLst>
              <a:gd name="T0" fmla="*/ 112 w 210"/>
              <a:gd name="T1" fmla="*/ 309 h 317"/>
              <a:gd name="T2" fmla="*/ 17 w 210"/>
              <a:gd name="T3" fmla="*/ 134 h 317"/>
              <a:gd name="T4" fmla="*/ 17 w 210"/>
              <a:gd name="T5" fmla="*/ 38 h 317"/>
              <a:gd name="T6" fmla="*/ 117 w 210"/>
              <a:gd name="T7" fmla="*/ 8 h 317"/>
              <a:gd name="T8" fmla="*/ 209 w 210"/>
              <a:gd name="T9" fmla="*/ 86 h 317"/>
              <a:gd name="T10" fmla="*/ 112 w 210"/>
              <a:gd name="T11" fmla="*/ 309 h 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0" h="317">
                <a:moveTo>
                  <a:pt x="112" y="309"/>
                </a:moveTo>
                <a:cubicBezTo>
                  <a:pt x="80" y="317"/>
                  <a:pt x="33" y="179"/>
                  <a:pt x="17" y="134"/>
                </a:cubicBezTo>
                <a:cubicBezTo>
                  <a:pt x="1" y="89"/>
                  <a:pt x="0" y="59"/>
                  <a:pt x="17" y="38"/>
                </a:cubicBezTo>
                <a:cubicBezTo>
                  <a:pt x="34" y="17"/>
                  <a:pt x="85" y="0"/>
                  <a:pt x="117" y="8"/>
                </a:cubicBezTo>
                <a:cubicBezTo>
                  <a:pt x="149" y="16"/>
                  <a:pt x="210" y="36"/>
                  <a:pt x="209" y="86"/>
                </a:cubicBezTo>
                <a:cubicBezTo>
                  <a:pt x="208" y="136"/>
                  <a:pt x="144" y="301"/>
                  <a:pt x="112" y="309"/>
                </a:cubicBezTo>
                <a:close/>
              </a:path>
            </a:pathLst>
          </a:custGeom>
          <a:gradFill rotWithShape="0">
            <a:gsLst>
              <a:gs pos="0">
                <a:srgbClr val="FF0000"/>
              </a:gs>
              <a:gs pos="100000">
                <a:srgbClr val="FF0000">
                  <a:gamma/>
                  <a:shade val="72941"/>
                  <a:invGamma/>
                </a:srgbClr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2155" name="Freeform 27"/>
          <p:cNvSpPr>
            <a:spLocks/>
          </p:cNvSpPr>
          <p:nvPr/>
        </p:nvSpPr>
        <p:spPr bwMode="auto">
          <a:xfrm>
            <a:off x="2971800" y="838200"/>
            <a:ext cx="539750" cy="479425"/>
          </a:xfrm>
          <a:custGeom>
            <a:avLst/>
            <a:gdLst>
              <a:gd name="T0" fmla="*/ 173 w 341"/>
              <a:gd name="T1" fmla="*/ 300 h 302"/>
              <a:gd name="T2" fmla="*/ 74 w 341"/>
              <a:gd name="T3" fmla="*/ 271 h 302"/>
              <a:gd name="T4" fmla="*/ 88 w 341"/>
              <a:gd name="T5" fmla="*/ 200 h 302"/>
              <a:gd name="T6" fmla="*/ 17 w 341"/>
              <a:gd name="T7" fmla="*/ 165 h 302"/>
              <a:gd name="T8" fmla="*/ 17 w 341"/>
              <a:gd name="T9" fmla="*/ 79 h 302"/>
              <a:gd name="T10" fmla="*/ 38 w 341"/>
              <a:gd name="T11" fmla="*/ 72 h 302"/>
              <a:gd name="T12" fmla="*/ 60 w 341"/>
              <a:gd name="T13" fmla="*/ 58 h 302"/>
              <a:gd name="T14" fmla="*/ 95 w 341"/>
              <a:gd name="T15" fmla="*/ 65 h 302"/>
              <a:gd name="T16" fmla="*/ 88 w 341"/>
              <a:gd name="T17" fmla="*/ 44 h 302"/>
              <a:gd name="T18" fmla="*/ 131 w 341"/>
              <a:gd name="T19" fmla="*/ 1 h 302"/>
              <a:gd name="T20" fmla="*/ 188 w 341"/>
              <a:gd name="T21" fmla="*/ 8 h 302"/>
              <a:gd name="T22" fmla="*/ 188 w 341"/>
              <a:gd name="T23" fmla="*/ 58 h 302"/>
              <a:gd name="T24" fmla="*/ 209 w 341"/>
              <a:gd name="T25" fmla="*/ 44 h 302"/>
              <a:gd name="T26" fmla="*/ 230 w 341"/>
              <a:gd name="T27" fmla="*/ 37 h 302"/>
              <a:gd name="T28" fmla="*/ 294 w 341"/>
              <a:gd name="T29" fmla="*/ 44 h 302"/>
              <a:gd name="T30" fmla="*/ 280 w 341"/>
              <a:gd name="T31" fmla="*/ 115 h 302"/>
              <a:gd name="T32" fmla="*/ 323 w 341"/>
              <a:gd name="T33" fmla="*/ 122 h 302"/>
              <a:gd name="T34" fmla="*/ 330 w 341"/>
              <a:gd name="T35" fmla="*/ 172 h 302"/>
              <a:gd name="T36" fmla="*/ 309 w 341"/>
              <a:gd name="T37" fmla="*/ 179 h 302"/>
              <a:gd name="T38" fmla="*/ 309 w 341"/>
              <a:gd name="T39" fmla="*/ 215 h 302"/>
              <a:gd name="T40" fmla="*/ 301 w 341"/>
              <a:gd name="T41" fmla="*/ 279 h 302"/>
              <a:gd name="T42" fmla="*/ 280 w 341"/>
              <a:gd name="T43" fmla="*/ 286 h 302"/>
              <a:gd name="T44" fmla="*/ 173 w 341"/>
              <a:gd name="T45" fmla="*/ 300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41" h="302">
                <a:moveTo>
                  <a:pt x="173" y="300"/>
                </a:moveTo>
                <a:cubicBezTo>
                  <a:pt x="129" y="295"/>
                  <a:pt x="102" y="301"/>
                  <a:pt x="74" y="271"/>
                </a:cubicBezTo>
                <a:cubicBezTo>
                  <a:pt x="62" y="234"/>
                  <a:pt x="43" y="215"/>
                  <a:pt x="88" y="200"/>
                </a:cubicBezTo>
                <a:cubicBezTo>
                  <a:pt x="64" y="176"/>
                  <a:pt x="48" y="175"/>
                  <a:pt x="17" y="165"/>
                </a:cubicBezTo>
                <a:cubicBezTo>
                  <a:pt x="7" y="133"/>
                  <a:pt x="0" y="122"/>
                  <a:pt x="17" y="79"/>
                </a:cubicBezTo>
                <a:cubicBezTo>
                  <a:pt x="20" y="72"/>
                  <a:pt x="31" y="75"/>
                  <a:pt x="38" y="72"/>
                </a:cubicBezTo>
                <a:cubicBezTo>
                  <a:pt x="46" y="68"/>
                  <a:pt x="53" y="63"/>
                  <a:pt x="60" y="58"/>
                </a:cubicBezTo>
                <a:cubicBezTo>
                  <a:pt x="72" y="60"/>
                  <a:pt x="84" y="70"/>
                  <a:pt x="95" y="65"/>
                </a:cubicBezTo>
                <a:cubicBezTo>
                  <a:pt x="102" y="62"/>
                  <a:pt x="88" y="51"/>
                  <a:pt x="88" y="44"/>
                </a:cubicBezTo>
                <a:cubicBezTo>
                  <a:pt x="88" y="17"/>
                  <a:pt x="110" y="8"/>
                  <a:pt x="131" y="1"/>
                </a:cubicBezTo>
                <a:cubicBezTo>
                  <a:pt x="150" y="3"/>
                  <a:pt x="171" y="0"/>
                  <a:pt x="188" y="8"/>
                </a:cubicBezTo>
                <a:cubicBezTo>
                  <a:pt x="214" y="20"/>
                  <a:pt x="177" y="47"/>
                  <a:pt x="188" y="58"/>
                </a:cubicBezTo>
                <a:cubicBezTo>
                  <a:pt x="194" y="64"/>
                  <a:pt x="201" y="48"/>
                  <a:pt x="209" y="44"/>
                </a:cubicBezTo>
                <a:cubicBezTo>
                  <a:pt x="216" y="41"/>
                  <a:pt x="223" y="39"/>
                  <a:pt x="230" y="37"/>
                </a:cubicBezTo>
                <a:cubicBezTo>
                  <a:pt x="251" y="39"/>
                  <a:pt x="273" y="38"/>
                  <a:pt x="294" y="44"/>
                </a:cubicBezTo>
                <a:cubicBezTo>
                  <a:pt x="329" y="53"/>
                  <a:pt x="313" y="104"/>
                  <a:pt x="280" y="115"/>
                </a:cubicBezTo>
                <a:cubicBezTo>
                  <a:pt x="294" y="117"/>
                  <a:pt x="310" y="116"/>
                  <a:pt x="323" y="122"/>
                </a:cubicBezTo>
                <a:cubicBezTo>
                  <a:pt x="341" y="131"/>
                  <a:pt x="340" y="159"/>
                  <a:pt x="330" y="172"/>
                </a:cubicBezTo>
                <a:cubicBezTo>
                  <a:pt x="325" y="178"/>
                  <a:pt x="316" y="177"/>
                  <a:pt x="309" y="179"/>
                </a:cubicBezTo>
                <a:cubicBezTo>
                  <a:pt x="276" y="210"/>
                  <a:pt x="306" y="173"/>
                  <a:pt x="309" y="215"/>
                </a:cubicBezTo>
                <a:cubicBezTo>
                  <a:pt x="311" y="236"/>
                  <a:pt x="309" y="259"/>
                  <a:pt x="301" y="279"/>
                </a:cubicBezTo>
                <a:cubicBezTo>
                  <a:pt x="298" y="286"/>
                  <a:pt x="287" y="285"/>
                  <a:pt x="280" y="286"/>
                </a:cubicBezTo>
                <a:cubicBezTo>
                  <a:pt x="163" y="302"/>
                  <a:pt x="229" y="282"/>
                  <a:pt x="173" y="300"/>
                </a:cubicBezTo>
                <a:close/>
              </a:path>
            </a:pathLst>
          </a:custGeom>
          <a:gradFill rotWithShape="1">
            <a:gsLst>
              <a:gs pos="0">
                <a:srgbClr val="C0C0C0">
                  <a:gamma/>
                  <a:shade val="62745"/>
                  <a:invGamma/>
                </a:srgbClr>
              </a:gs>
              <a:gs pos="100000">
                <a:srgbClr val="C0C0C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2156" name="Oval 28"/>
          <p:cNvSpPr>
            <a:spLocks noChangeArrowheads="1"/>
          </p:cNvSpPr>
          <p:nvPr/>
        </p:nvSpPr>
        <p:spPr bwMode="auto">
          <a:xfrm>
            <a:off x="3200400" y="1295400"/>
            <a:ext cx="152400" cy="76200"/>
          </a:xfrm>
          <a:prstGeom prst="ellipse">
            <a:avLst/>
          </a:prstGeom>
          <a:gradFill rotWithShape="1">
            <a:gsLst>
              <a:gs pos="0">
                <a:srgbClr val="808080">
                  <a:gamma/>
                  <a:shade val="38039"/>
                  <a:invGamma/>
                </a:srgbClr>
              </a:gs>
              <a:gs pos="100000">
                <a:srgbClr val="80808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44728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2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32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1000" fill="hold"/>
                                        <p:tgtEl>
                                          <p:spTgt spid="432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432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32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32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32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32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5" presetID="0" presetClass="path" presetSubtype="0" repeatCount="indefinite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56647E-6 C -0.00087 -0.01388 -0.00087 -0.02544 -0.00885 -0.02983 C -0.0125 -0.03654 -0.01597 -0.04209 -0.01875 -0.04972 C -0.0217 -0.06474 -0.0217 -0.08139 -0.01215 -0.0874 C -0.00781 -0.09573 -0.01181 -0.08671 -0.00885 -0.09735 C -0.00677 -0.10474 -0.0026 -0.11076 0.00104 -0.11515 C 0.00399 -0.1311 0.01892 -0.13989 0.01198 -0.16047 C 0.00903 -0.16925 0.01024 -0.17781 0.01024 -0.18798 " pathEditMode="relative" rAng="0" ptsTypes="ffffffff">
                                      <p:cBhvr>
                                        <p:cTn id="36" dur="5000" fill="hold"/>
                                        <p:tgtEl>
                                          <p:spTgt spid="432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-94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8" presetID="22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0"/>
                                        <p:tgtEl>
                                          <p:spTgt spid="432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432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2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432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2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432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2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432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432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432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2133" grpId="0" build="p"/>
      <p:bldP spid="432133" grpId="1" build="p"/>
      <p:bldP spid="432146" grpId="0"/>
      <p:bldP spid="432150" grpId="0" animBg="1"/>
      <p:bldP spid="432150" grpId="1" animBg="1"/>
      <p:bldP spid="432151" grpId="0"/>
      <p:bldP spid="432151" grpId="1"/>
      <p:bldP spid="432152" grpId="0" animBg="1"/>
      <p:bldP spid="432153" grpId="0"/>
      <p:bldP spid="432154" grpId="0" animBg="1"/>
      <p:bldP spid="432154" grpId="1" animBg="1"/>
      <p:bldP spid="43215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3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r>
              <a:rPr lang="en-US" sz="4000">
                <a:latin typeface="Arial Black" charset="0"/>
              </a:rPr>
              <a:t>Passive vs. Active Margins</a:t>
            </a:r>
          </a:p>
        </p:txBody>
      </p:sp>
      <p:sp>
        <p:nvSpPr>
          <p:cNvPr id="43520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4267200"/>
            <a:ext cx="8153400" cy="3078163"/>
          </a:xfrm>
        </p:spPr>
        <p:txBody>
          <a:bodyPr/>
          <a:lstStyle/>
          <a:p>
            <a:r>
              <a:rPr lang="en-US"/>
              <a:t>West coast is Active, check out he earthquake over the last two weeks</a:t>
            </a:r>
          </a:p>
          <a:p>
            <a:r>
              <a:rPr lang="en-US"/>
              <a:t>Now check out the east coast…..Not much happening  </a:t>
            </a:r>
          </a:p>
        </p:txBody>
      </p:sp>
      <p:pic>
        <p:nvPicPr>
          <p:cNvPr id="435213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3" t="11429" r="5058" b="53015"/>
          <a:stretch>
            <a:fillRect/>
          </a:stretch>
        </p:blipFill>
        <p:spPr bwMode="auto">
          <a:xfrm>
            <a:off x="1295400" y="1143000"/>
            <a:ext cx="60960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0000"/>
                    </a:gs>
                    <a:gs pos="100000">
                      <a:srgbClr val="FF0000">
                        <a:gamma/>
                        <a:shade val="72941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35214" name="Oval 14"/>
          <p:cNvSpPr>
            <a:spLocks noChangeArrowheads="1"/>
          </p:cNvSpPr>
          <p:nvPr/>
        </p:nvSpPr>
        <p:spPr bwMode="auto">
          <a:xfrm>
            <a:off x="838200" y="990600"/>
            <a:ext cx="3048000" cy="2971800"/>
          </a:xfrm>
          <a:prstGeom prst="ellips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5215" name="Oval 15"/>
          <p:cNvSpPr>
            <a:spLocks noChangeArrowheads="1"/>
          </p:cNvSpPr>
          <p:nvPr/>
        </p:nvSpPr>
        <p:spPr bwMode="auto">
          <a:xfrm>
            <a:off x="4800600" y="1143000"/>
            <a:ext cx="3048000" cy="2971800"/>
          </a:xfrm>
          <a:prstGeom prst="ellips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24724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5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35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35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35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5204" grpId="0" build="p"/>
      <p:bldP spid="435214" grpId="0" animBg="1"/>
      <p:bldP spid="4352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915400" cy="1143000"/>
          </a:xfrm>
        </p:spPr>
        <p:txBody>
          <a:bodyPr/>
          <a:lstStyle/>
          <a:p>
            <a:r>
              <a:rPr lang="en-US" sz="3600" dirty="0" smtClean="0">
                <a:latin typeface="Arial Black" charset="0"/>
              </a:rPr>
              <a:t>How do our plates move?</a:t>
            </a:r>
            <a:endParaRPr lang="en-US" sz="3600" dirty="0">
              <a:latin typeface="Arial Black" charset="0"/>
            </a:endParaRPr>
          </a:p>
        </p:txBody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7848600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If you recall, Alfred could not explain what caused the plates or continents to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move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Since he could not explain how the continents drifted apart, his hypothesis was rejected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Today, we know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our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plates move through spreading, sliding, and subduction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The main driving force for plate tectonics happens in the Mantle or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Asthenosphere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</a:pPr>
            <a:endParaRPr lang="en-US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538943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10227"/>
            <a:ext cx="7583488" cy="1143000"/>
          </a:xfrm>
        </p:spPr>
        <p:txBody>
          <a:bodyPr/>
          <a:lstStyle/>
          <a:p>
            <a:r>
              <a:rPr lang="en-US" dirty="0" smtClean="0"/>
              <a:t>Modeling Plate Tectonic Mechanism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http://www.youtube.com/watch?v=</a:t>
            </a:r>
            <a:r>
              <a:rPr lang="en-US" dirty="0" smtClean="0">
                <a:hlinkClick r:id="rId2"/>
              </a:rPr>
              <a:t>7xWWowXtuvA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66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915400" cy="1143000"/>
          </a:xfrm>
        </p:spPr>
        <p:txBody>
          <a:bodyPr/>
          <a:lstStyle/>
          <a:p>
            <a:r>
              <a:rPr lang="en-US" sz="3600" dirty="0" smtClean="0">
                <a:latin typeface="Arial Black" charset="0"/>
              </a:rPr>
              <a:t>How do our plates move?</a:t>
            </a:r>
            <a:endParaRPr lang="en-US" sz="3600" dirty="0">
              <a:latin typeface="Arial Black" charset="0"/>
            </a:endParaRPr>
          </a:p>
        </p:txBody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7848600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If you recall, Alfred could not explain what caused the plates or continents to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move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Since he could not explain how the continents drifted apart, his hypothesis was rejected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Today, we </a:t>
            </a:r>
            <a:r>
              <a:rPr lang="en-US" smtClean="0">
                <a:solidFill>
                  <a:schemeClr val="accent1">
                    <a:lumMod val="50000"/>
                  </a:schemeClr>
                </a:solidFill>
              </a:rPr>
              <a:t>know </a:t>
            </a:r>
            <a:r>
              <a:rPr lang="en-US" smtClean="0">
                <a:solidFill>
                  <a:schemeClr val="accent1">
                    <a:lumMod val="50000"/>
                  </a:schemeClr>
                </a:solidFill>
              </a:rPr>
              <a:t>our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plates move through spreading, sliding, and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subduction</a:t>
            </a: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The main driving force for plate tectonics happens in the Mantle or Asthenosphere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Convections currents move tectonic plates/lithosphere through heat changes in the Mantle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</a:pPr>
            <a:endParaRPr lang="en-US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0516886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D16207"/>
      </a:dk2>
      <a:lt2>
        <a:srgbClr val="F0B31E"/>
      </a:lt2>
      <a:accent1>
        <a:srgbClr val="51A6C2"/>
      </a:accent1>
      <a:accent2>
        <a:srgbClr val="51C2A9"/>
      </a:accent2>
      <a:accent3>
        <a:srgbClr val="7EC251"/>
      </a:accent3>
      <a:accent4>
        <a:srgbClr val="E1DC53"/>
      </a:accent4>
      <a:accent5>
        <a:srgbClr val="B54721"/>
      </a:accent5>
      <a:accent6>
        <a:srgbClr val="A16BB1"/>
      </a:accent6>
      <a:hlink>
        <a:srgbClr val="A40A06"/>
      </a:hlink>
      <a:folHlink>
        <a:srgbClr val="837F16"/>
      </a:folHlink>
    </a:clrScheme>
    <a:fontScheme name="Summer">
      <a:maj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inorFont>
    </a:fontScheme>
    <a:fmtScheme name="Summer">
      <a:fillStyleLst>
        <a:solidFill>
          <a:schemeClr val="phClr"/>
        </a:solidFill>
        <a:solidFill>
          <a:schemeClr val="phClr">
            <a:tint val="90000"/>
            <a:satMod val="135000"/>
          </a:schemeClr>
        </a:solidFill>
        <a:solidFill>
          <a:schemeClr val="phClr">
            <a:shade val="80000"/>
            <a:satMod val="110000"/>
          </a:schemeClr>
        </a:solidFill>
      </a:fillStyleLst>
      <a:lnStyleLst>
        <a:ln w="9525" cap="flat" cmpd="sng" algn="ctr">
          <a:solidFill>
            <a:schemeClr val="phClr">
              <a:satMod val="135000"/>
            </a:schemeClr>
          </a:solidFill>
          <a:prstDash val="solid"/>
        </a:ln>
        <a:ln w="25400" cap="flat" cmpd="sng" algn="ctr">
          <a:solidFill>
            <a:schemeClr val="phClr">
              <a:satMod val="150000"/>
            </a:schemeClr>
          </a:solidFill>
          <a:prstDash val="solid"/>
        </a:ln>
        <a:ln w="38100" cap="flat" cmpd="sng" algn="ctr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sx="101000" sy="101000" algn="ctr" rotWithShape="0">
              <a:srgbClr val="000000">
                <a:alpha val="50000"/>
              </a:srgbClr>
            </a:outerShdw>
            <a:reflection blurRad="12700" stA="20000" endPos="35000" dist="63500" dir="5400000" sy="-100000" rotWithShape="0"/>
          </a:effectLst>
        </a:effectStyle>
        <a:effectStyle>
          <a:effectLst>
            <a:outerShdw blurRad="127000" sx="103000" sy="103000" algn="ctr" rotWithShape="0">
              <a:srgbClr val="FFFFFF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1200000"/>
            </a:lightRig>
          </a:scene3d>
          <a:sp3d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/>
            </a:gs>
            <a:gs pos="100000">
              <a:schemeClr val="tx2"/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Summer.thmx</Template>
  <TotalTime>422</TotalTime>
  <Words>457</Words>
  <Application>Microsoft Office PowerPoint</Application>
  <PresentationFormat>On-screen Show (4:3)</PresentationFormat>
  <Paragraphs>64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Summer</vt:lpstr>
      <vt:lpstr>Daily Routine</vt:lpstr>
      <vt:lpstr>Bellwork</vt:lpstr>
      <vt:lpstr>Plate Tectonics: Convection Currents</vt:lpstr>
      <vt:lpstr>I will be able to…</vt:lpstr>
      <vt:lpstr>What is the difference between Passive vs. Active Margins</vt:lpstr>
      <vt:lpstr>Passive vs. Active Margins</vt:lpstr>
      <vt:lpstr>How do our plates move?</vt:lpstr>
      <vt:lpstr>Modeling Plate Tectonic Mechanism</vt:lpstr>
      <vt:lpstr>How do our plates move?</vt:lpstr>
      <vt:lpstr>PowerPoint Presentation</vt:lpstr>
      <vt:lpstr>Diagram and Label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Daily Routine</dc:title>
  <dc:creator>Dat Jones</dc:creator>
  <cp:lastModifiedBy>Hamilton, Grant</cp:lastModifiedBy>
  <cp:revision>10</cp:revision>
  <dcterms:created xsi:type="dcterms:W3CDTF">2014-09-15T04:01:31Z</dcterms:created>
  <dcterms:modified xsi:type="dcterms:W3CDTF">2014-09-15T20:34:19Z</dcterms:modified>
</cp:coreProperties>
</file>