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7" r:id="rId2"/>
    <p:sldId id="258" r:id="rId3"/>
    <p:sldId id="265" r:id="rId4"/>
    <p:sldId id="259" r:id="rId5"/>
    <p:sldId id="260" r:id="rId6"/>
    <p:sldId id="266" r:id="rId7"/>
    <p:sldId id="268" r:id="rId8"/>
    <p:sldId id="269" r:id="rId9"/>
    <p:sldId id="275" r:id="rId10"/>
    <p:sldId id="276" r:id="rId11"/>
    <p:sldId id="277" r:id="rId12"/>
    <p:sldId id="278" r:id="rId13"/>
    <p:sldId id="279" r:id="rId14"/>
    <p:sldId id="270" r:id="rId15"/>
    <p:sldId id="271" r:id="rId16"/>
    <p:sldId id="272" r:id="rId17"/>
    <p:sldId id="273" r:id="rId18"/>
    <p:sldId id="274" r:id="rId19"/>
    <p:sldId id="280" r:id="rId20"/>
    <p:sldId id="281" r:id="rId21"/>
    <p:sldId id="282" r:id="rId22"/>
    <p:sldId id="283" r:id="rId23"/>
    <p:sldId id="284" r:id="rId24"/>
    <p:sldId id="285" r:id="rId25"/>
    <p:sldId id="261" r:id="rId26"/>
    <p:sldId id="262" r:id="rId27"/>
    <p:sldId id="263" r:id="rId28"/>
    <p:sldId id="264" r:id="rId29"/>
    <p:sldId id="286" r:id="rId30"/>
    <p:sldId id="287" r:id="rId31"/>
    <p:sldId id="288" r:id="rId32"/>
    <p:sldId id="289" r:id="rId33"/>
    <p:sldId id="290" r:id="rId34"/>
    <p:sldId id="294" r:id="rId35"/>
    <p:sldId id="291" r:id="rId36"/>
    <p:sldId id="292" r:id="rId37"/>
    <p:sldId id="293" r:id="rId38"/>
    <p:sldId id="295" r:id="rId39"/>
    <p:sldId id="296" r:id="rId40"/>
    <p:sldId id="297" r:id="rId41"/>
    <p:sldId id="298" r:id="rId42"/>
    <p:sldId id="299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70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F0EBC1-64CF-4E67-A6D7-6340DD4B5270}" type="datetimeFigureOut">
              <a:rPr lang="en-US" smtClean="0"/>
              <a:t>12/8/2013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2C7720-08A6-484A-877F-A6BE43D7A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297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AD5CB0-A355-41AE-9EA7-E1B50F9BF339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29698" name="Rectangle 1031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A7E2E106-3E56-422F-929F-7DEF486266AC}" type="slidenum">
              <a:rPr lang="en-US" altLang="en-US" sz="1200">
                <a:latin typeface="Times New Roman" pitchFamily="18" charset="0"/>
              </a:rPr>
              <a:pPr algn="r"/>
              <a:t>20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1A9D9F-5D35-4877-9D22-4825B3412EE6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31746" name="Rectangle 1031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025DFD80-4AC7-4DA5-AECF-64691E0F5082}" type="slidenum">
              <a:rPr lang="en-US" altLang="en-US" sz="1200">
                <a:latin typeface="Times New Roman" pitchFamily="18" charset="0"/>
              </a:rPr>
              <a:pPr algn="r"/>
              <a:t>21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5E96E0-3B8E-40F3-B96D-C0309C9B1D19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33794" name="Rectangle 1031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80F7EE18-04DE-4AAE-A432-2B81A026F2DF}" type="slidenum">
              <a:rPr lang="en-US" altLang="en-US" sz="1200">
                <a:latin typeface="Times New Roman" pitchFamily="18" charset="0"/>
              </a:rPr>
              <a:pPr algn="r"/>
              <a:t>22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6B2E1-0325-4CF5-BE43-A854C4F82CFA}" type="datetimeFigureOut">
              <a:rPr lang="en-US" smtClean="0"/>
              <a:t>12/8/2013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C7ED9-E22D-4F9D-8C9B-C052AE624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903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6B2E1-0325-4CF5-BE43-A854C4F82CFA}" type="datetimeFigureOut">
              <a:rPr lang="en-US" smtClean="0"/>
              <a:t>12/8/2013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C7ED9-E22D-4F9D-8C9B-C052AE624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394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6B2E1-0325-4CF5-BE43-A854C4F82CFA}" type="datetimeFigureOut">
              <a:rPr lang="en-US" smtClean="0"/>
              <a:t>12/8/2013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C7ED9-E22D-4F9D-8C9B-C052AE624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387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6B2E1-0325-4CF5-BE43-A854C4F82CFA}" type="datetimeFigureOut">
              <a:rPr lang="en-US" smtClean="0"/>
              <a:t>12/8/2013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C7ED9-E22D-4F9D-8C9B-C052AE624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361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6B2E1-0325-4CF5-BE43-A854C4F82CFA}" type="datetimeFigureOut">
              <a:rPr lang="en-US" smtClean="0"/>
              <a:t>12/8/2013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C7ED9-E22D-4F9D-8C9B-C052AE624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79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6B2E1-0325-4CF5-BE43-A854C4F82CFA}" type="datetimeFigureOut">
              <a:rPr lang="en-US" smtClean="0"/>
              <a:t>12/8/2013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C7ED9-E22D-4F9D-8C9B-C052AE624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876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6B2E1-0325-4CF5-BE43-A854C4F82CFA}" type="datetimeFigureOut">
              <a:rPr lang="en-US" smtClean="0"/>
              <a:t>12/8/2013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C7ED9-E22D-4F9D-8C9B-C052AE624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978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6B2E1-0325-4CF5-BE43-A854C4F82CFA}" type="datetimeFigureOut">
              <a:rPr lang="en-US" smtClean="0"/>
              <a:t>12/8/2013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C7ED9-E22D-4F9D-8C9B-C052AE624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08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6B2E1-0325-4CF5-BE43-A854C4F82CFA}" type="datetimeFigureOut">
              <a:rPr lang="en-US" smtClean="0"/>
              <a:t>12/8/2013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C7ED9-E22D-4F9D-8C9B-C052AE624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30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6B2E1-0325-4CF5-BE43-A854C4F82CFA}" type="datetimeFigureOut">
              <a:rPr lang="en-US" smtClean="0"/>
              <a:t>12/8/2013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C7ED9-E22D-4F9D-8C9B-C052AE624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72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6B2E1-0325-4CF5-BE43-A854C4F82CFA}" type="datetimeFigureOut">
              <a:rPr lang="en-US" smtClean="0"/>
              <a:t>12/8/2013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C7ED9-E22D-4F9D-8C9B-C052AE624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112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6B2E1-0325-4CF5-BE43-A854C4F82CFA}" type="datetimeFigureOut">
              <a:rPr lang="en-US" smtClean="0"/>
              <a:t>12/8/2013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C7ED9-E22D-4F9D-8C9B-C052AE624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709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Routine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Sit in your appropriate seat quietly</a:t>
            </a:r>
          </a:p>
          <a:p>
            <a:r>
              <a:rPr lang="en-US" dirty="0" smtClean="0"/>
              <a:t>Make sure you are wearing your ID’s</a:t>
            </a:r>
          </a:p>
          <a:p>
            <a:r>
              <a:rPr lang="en-US" dirty="0" smtClean="0"/>
              <a:t>Have all necessary materials out</a:t>
            </a:r>
          </a:p>
          <a:p>
            <a:r>
              <a:rPr lang="en-US" dirty="0" smtClean="0"/>
              <a:t>All back packs on the floor</a:t>
            </a:r>
          </a:p>
          <a:p>
            <a:r>
              <a:rPr lang="en-US" dirty="0" smtClean="0"/>
              <a:t>All cell phones on silent and away in backpacks</a:t>
            </a:r>
          </a:p>
          <a:p>
            <a:r>
              <a:rPr lang="en-US" dirty="0" smtClean="0"/>
              <a:t>All IPods off and headphones out of your ears</a:t>
            </a:r>
          </a:p>
          <a:p>
            <a:r>
              <a:rPr lang="en-US" dirty="0" smtClean="0"/>
              <a:t>Hats off</a:t>
            </a:r>
          </a:p>
          <a:p>
            <a:r>
              <a:rPr lang="en-US" dirty="0" smtClean="0"/>
              <a:t>No food or drink except for water</a:t>
            </a:r>
          </a:p>
        </p:txBody>
      </p:sp>
    </p:spTree>
    <p:extLst>
      <p:ext uri="{BB962C8B-B14F-4D97-AF65-F5344CB8AC3E}">
        <p14:creationId xmlns:p14="http://schemas.microsoft.com/office/powerpoint/2010/main" val="185275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Biology 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Mitosis Quiz – Thursday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Written Final – December 13</a:t>
            </a:r>
            <a:r>
              <a:rPr lang="en-US" baseline="30000" dirty="0" smtClean="0"/>
              <a:t>th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Multiple Choice Final – December 19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0170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Biology Announcements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EXTRA CREDIT:</a:t>
            </a:r>
          </a:p>
          <a:p>
            <a:r>
              <a:rPr lang="en-US" dirty="0" smtClean="0"/>
              <a:t>BRING IN COLORED MARSHMELLOWS AND TWIZLERS BY THURSDAY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04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Meow Meiosis</a:t>
            </a:r>
            <a:br>
              <a:rPr lang="en-US" dirty="0" smtClean="0"/>
            </a:br>
            <a:r>
              <a:rPr lang="en-US" dirty="0" smtClean="0"/>
              <a:t>PART DEUX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12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will be able to…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7630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Describe the stages of Meiosis</a:t>
            </a:r>
          </a:p>
          <a:p>
            <a:r>
              <a:rPr lang="en-US" dirty="0" smtClean="0"/>
              <a:t>Compare and contrast the similarities and difference between meiosis and mitosis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39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1828800"/>
            <a:ext cx="5410200" cy="4800600"/>
          </a:xfrm>
        </p:spPr>
        <p:txBody>
          <a:bodyPr/>
          <a:lstStyle/>
          <a:p>
            <a:r>
              <a:rPr lang="en-US" altLang="en-US" dirty="0"/>
              <a:t>During </a:t>
            </a:r>
            <a:r>
              <a:rPr lang="en-US" altLang="en-US" b="1" i="1" dirty="0">
                <a:solidFill>
                  <a:srgbClr val="0066FF"/>
                </a:solidFill>
              </a:rPr>
              <a:t>Prophase I</a:t>
            </a:r>
            <a:r>
              <a:rPr lang="en-US" altLang="en-US" dirty="0"/>
              <a:t> each chromosome pairs with its corresponding homologous chromosome to form a </a:t>
            </a:r>
            <a:r>
              <a:rPr lang="en-US" altLang="en-US" b="1" i="1" dirty="0">
                <a:solidFill>
                  <a:srgbClr val="00B050"/>
                </a:solidFill>
              </a:rPr>
              <a:t>tetrad</a:t>
            </a:r>
            <a:r>
              <a:rPr lang="en-US" altLang="en-US" dirty="0"/>
              <a:t>.</a:t>
            </a:r>
          </a:p>
          <a:p>
            <a:pPr>
              <a:buFont typeface="Wingdings" pitchFamily="2" charset="2"/>
              <a:buNone/>
            </a:pPr>
            <a:endParaRPr lang="en-US" altLang="en-US" dirty="0"/>
          </a:p>
          <a:p>
            <a:r>
              <a:rPr lang="en-US" altLang="en-US" dirty="0"/>
              <a:t>There are </a:t>
            </a:r>
            <a:r>
              <a:rPr lang="en-US" altLang="en-US" b="1" i="1" dirty="0">
                <a:solidFill>
                  <a:srgbClr val="FF0000"/>
                </a:solidFill>
              </a:rPr>
              <a:t>4 chromatids</a:t>
            </a:r>
            <a:r>
              <a:rPr lang="en-US" altLang="en-US" dirty="0"/>
              <a:t> in a tetrad.</a:t>
            </a:r>
          </a:p>
          <a:p>
            <a:endParaRPr lang="en-US" altLang="en-US" dirty="0"/>
          </a:p>
        </p:txBody>
      </p:sp>
      <p:sp>
        <p:nvSpPr>
          <p:cNvPr id="13316" name="Rectangle 4"/>
          <p:cNvSpPr>
            <a:spLocks noGrp="1" noRot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/>
              <a:t>Meiosis I: </a:t>
            </a:r>
            <a:r>
              <a:rPr lang="en-US" altLang="en-US" i="1">
                <a:solidFill>
                  <a:srgbClr val="FF0000"/>
                </a:solidFill>
              </a:rPr>
              <a:t>Prophase I</a:t>
            </a:r>
            <a:endParaRPr lang="en-US" altLang="en-US" sz="2000" i="1">
              <a:solidFill>
                <a:srgbClr val="FF0000"/>
              </a:solidFill>
            </a:endParaRP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5791200" y="6019800"/>
            <a:ext cx="2362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Tetrad</a:t>
            </a:r>
          </a:p>
        </p:txBody>
      </p:sp>
      <p:sp>
        <p:nvSpPr>
          <p:cNvPr id="1180684" name="Rectangle 12"/>
          <p:cNvSpPr>
            <a:spLocks noChangeArrowheads="1"/>
          </p:cNvSpPr>
          <p:nvPr/>
        </p:nvSpPr>
        <p:spPr bwMode="auto">
          <a:xfrm>
            <a:off x="6705600" y="1981200"/>
            <a:ext cx="1524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>
                <a:ea typeface="ＭＳ Ｐゴシック" pitchFamily="-1" charset="-128"/>
              </a:rPr>
              <a:t> </a:t>
            </a:r>
          </a:p>
          <a:p>
            <a:pPr eaLnBrk="1" hangingPunct="1"/>
            <a:r>
              <a:rPr lang="en-US" altLang="en-US" b="1">
                <a:ea typeface="ＭＳ Ｐゴシック" pitchFamily="-1" charset="-128"/>
              </a:rPr>
              <a:t>Prophase</a:t>
            </a:r>
            <a:r>
              <a:rPr lang="en-US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-1" charset="-128"/>
              </a:rPr>
              <a:t> </a:t>
            </a:r>
            <a:r>
              <a:rPr lang="en-US" altLang="en-US" b="1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-1" charset="-128"/>
              </a:rPr>
              <a:t>I</a:t>
            </a:r>
            <a:endParaRPr lang="en-US" altLang="en-US" b="1">
              <a:ea typeface="ＭＳ Ｐゴシック" pitchFamily="-1" charset="-128"/>
            </a:endParaRPr>
          </a:p>
        </p:txBody>
      </p:sp>
      <p:pic>
        <p:nvPicPr>
          <p:cNvPr id="13324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667000"/>
            <a:ext cx="281146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6" name="Oval 14"/>
          <p:cNvSpPr>
            <a:spLocks noChangeArrowheads="1"/>
          </p:cNvSpPr>
          <p:nvPr/>
        </p:nvSpPr>
        <p:spPr bwMode="auto">
          <a:xfrm>
            <a:off x="6629400" y="3352800"/>
            <a:ext cx="914400" cy="990600"/>
          </a:xfrm>
          <a:prstGeom prst="ellips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7" name="Line 15"/>
          <p:cNvSpPr>
            <a:spLocks noChangeShapeType="1"/>
          </p:cNvSpPr>
          <p:nvPr/>
        </p:nvSpPr>
        <p:spPr bwMode="auto">
          <a:xfrm flipH="1">
            <a:off x="6400800" y="4343400"/>
            <a:ext cx="609600" cy="1676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8" name="Rectangle 20" descr="0905a"/>
          <p:cNvSpPr>
            <a:spLocks noGrp="1" noChangeAspect="1" noChangeArrowheads="1"/>
          </p:cNvSpPr>
          <p:nvPr/>
        </p:nvSpPr>
        <p:spPr bwMode="auto">
          <a:xfrm>
            <a:off x="7620000" y="0"/>
            <a:ext cx="1355725" cy="14478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4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495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267200" y="1905000"/>
            <a:ext cx="4578350" cy="419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During </a:t>
            </a:r>
            <a:r>
              <a:rPr lang="en-US" altLang="en-US" sz="2800" b="1" i="1" dirty="0">
                <a:solidFill>
                  <a:srgbClr val="0066FF"/>
                </a:solidFill>
              </a:rPr>
              <a:t>Metaphase I</a:t>
            </a:r>
            <a:r>
              <a:rPr lang="en-US" altLang="en-US" sz="2800" dirty="0"/>
              <a:t>, the 23 </a:t>
            </a:r>
            <a:r>
              <a:rPr lang="en-US" altLang="en-US" sz="2800" b="1" i="1" dirty="0">
                <a:solidFill>
                  <a:srgbClr val="00B050"/>
                </a:solidFill>
              </a:rPr>
              <a:t>homologous pairs</a:t>
            </a:r>
            <a:r>
              <a:rPr lang="en-US" altLang="en-US" sz="2800" dirty="0">
                <a:solidFill>
                  <a:srgbClr val="00B050"/>
                </a:solidFill>
              </a:rPr>
              <a:t> </a:t>
            </a:r>
            <a:r>
              <a:rPr lang="en-US" altLang="en-US" sz="2800" dirty="0"/>
              <a:t>(tetrads) line up along the equator of the cell.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Spindle fibers from the centrioles attach to the centromere of the chromosome</a:t>
            </a:r>
            <a:endParaRPr lang="en-US" altLang="en-US" sz="2800" dirty="0"/>
          </a:p>
        </p:txBody>
      </p:sp>
      <p:sp>
        <p:nvSpPr>
          <p:cNvPr id="1434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5715000" cy="1431925"/>
          </a:xfrm>
          <a:noFill/>
          <a:ln/>
        </p:spPr>
        <p:txBody>
          <a:bodyPr/>
          <a:lstStyle/>
          <a:p>
            <a:r>
              <a:rPr lang="en-US" altLang="en-US"/>
              <a:t>Meiosis I: </a:t>
            </a:r>
            <a:r>
              <a:rPr lang="en-US" altLang="en-US" i="1">
                <a:solidFill>
                  <a:srgbClr val="0066FF"/>
                </a:solidFill>
              </a:rPr>
              <a:t>Metaphase I</a:t>
            </a:r>
            <a:endParaRPr lang="en-US" altLang="en-US" sz="1800" i="1">
              <a:solidFill>
                <a:srgbClr val="0066FF"/>
              </a:solidFill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295400" y="2286000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Metaphase I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6172200" y="381000"/>
            <a:ext cx="2667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6705600" y="304800"/>
            <a:ext cx="2209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How is this different from Mitosis?</a:t>
            </a:r>
          </a:p>
        </p:txBody>
      </p:sp>
      <p:pic>
        <p:nvPicPr>
          <p:cNvPr id="143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67000"/>
            <a:ext cx="2833688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Rectangle 5"/>
          <p:cNvSpPr>
            <a:spLocks noGrp="1" noChangeAspect="1" noChangeArrowheads="1"/>
          </p:cNvSpPr>
          <p:nvPr/>
        </p:nvSpPr>
        <p:spPr bwMode="auto">
          <a:xfrm>
            <a:off x="2517295" y="5165247"/>
            <a:ext cx="1704827" cy="1488921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 b="-17367"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4400">
              <a:latin typeface="Times New Roman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05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1905000"/>
            <a:ext cx="4876800" cy="4572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 dirty="0"/>
              <a:t>During </a:t>
            </a:r>
            <a:r>
              <a:rPr lang="en-US" altLang="en-US" sz="2800" b="1" i="1" dirty="0">
                <a:solidFill>
                  <a:srgbClr val="00B050"/>
                </a:solidFill>
              </a:rPr>
              <a:t>Anaphase I</a:t>
            </a:r>
            <a:r>
              <a:rPr lang="en-US" altLang="en-US" sz="2800" dirty="0"/>
              <a:t> the homologous pairs separate (via shortening spindle fibers) and move toward the poles of the cell.</a:t>
            </a:r>
          </a:p>
          <a:p>
            <a:pPr>
              <a:lnSpc>
                <a:spcPct val="80000"/>
              </a:lnSpc>
            </a:pPr>
            <a:endParaRPr lang="en-US" altLang="en-US" sz="2800" dirty="0"/>
          </a:p>
          <a:p>
            <a:pPr>
              <a:lnSpc>
                <a:spcPct val="80000"/>
              </a:lnSpc>
            </a:pPr>
            <a:r>
              <a:rPr lang="en-US" altLang="en-US" sz="2800" b="1" dirty="0">
                <a:solidFill>
                  <a:srgbClr val="0066FF"/>
                </a:solidFill>
              </a:rPr>
              <a:t>Note the difference from mitosis</a:t>
            </a:r>
            <a:r>
              <a:rPr lang="en-US" altLang="en-US" sz="2800" dirty="0"/>
              <a:t>; while the homologous pairs have left one another, the chromatids are still in tact at the centromere.</a:t>
            </a:r>
          </a:p>
        </p:txBody>
      </p:sp>
      <p:sp>
        <p:nvSpPr>
          <p:cNvPr id="18436" name="Rectangle 4"/>
          <p:cNvSpPr>
            <a:spLocks noGrp="1" noRot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 dirty="0"/>
              <a:t>Meiosis I: </a:t>
            </a:r>
            <a:r>
              <a:rPr lang="en-US" altLang="en-US" i="1" dirty="0">
                <a:solidFill>
                  <a:srgbClr val="00B050"/>
                </a:solidFill>
              </a:rPr>
              <a:t>Anaphase I</a:t>
            </a:r>
            <a:endParaRPr lang="en-US" altLang="en-US" sz="2000" i="1" dirty="0">
              <a:solidFill>
                <a:srgbClr val="00B050"/>
              </a:solidFill>
            </a:endParaRP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6629400" y="1981200"/>
            <a:ext cx="1905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Anaphase I</a:t>
            </a:r>
          </a:p>
        </p:txBody>
      </p:sp>
      <p:pic>
        <p:nvPicPr>
          <p:cNvPr id="1843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514600"/>
            <a:ext cx="3200400" cy="292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Rectangle 12" descr="0905c"/>
          <p:cNvSpPr>
            <a:spLocks noGrp="1" noChangeAspect="1" noChangeArrowheads="1"/>
          </p:cNvSpPr>
          <p:nvPr/>
        </p:nvSpPr>
        <p:spPr bwMode="auto">
          <a:xfrm>
            <a:off x="7794625" y="5257800"/>
            <a:ext cx="1349375" cy="13716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4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65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385175" cy="1431925"/>
          </a:xfrm>
        </p:spPr>
        <p:txBody>
          <a:bodyPr/>
          <a:lstStyle/>
          <a:p>
            <a:r>
              <a:rPr lang="en-US" altLang="en-US"/>
              <a:t>Meiosis: </a:t>
            </a:r>
            <a:r>
              <a:rPr lang="en-US" altLang="en-US" i="1">
                <a:solidFill>
                  <a:srgbClr val="0066FF"/>
                </a:solidFill>
              </a:rPr>
              <a:t>Telophase I</a:t>
            </a:r>
            <a:endParaRPr lang="en-US" altLang="en-US" sz="2000" i="1">
              <a:solidFill>
                <a:srgbClr val="0066FF"/>
              </a:solidFill>
            </a:endParaRPr>
          </a:p>
        </p:txBody>
      </p:sp>
      <p:sp>
        <p:nvSpPr>
          <p:cNvPr id="1945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733800" y="1600200"/>
            <a:ext cx="5181600" cy="5105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 dirty="0"/>
              <a:t>Nuclear membranes form and the spindle breaks down.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en-US" sz="2400" dirty="0"/>
          </a:p>
          <a:p>
            <a:pPr>
              <a:lnSpc>
                <a:spcPct val="80000"/>
              </a:lnSpc>
            </a:pPr>
            <a:r>
              <a:rPr lang="en-US" altLang="en-US" sz="2400" dirty="0" smtClean="0"/>
              <a:t>Cytokinesis </a:t>
            </a:r>
            <a:r>
              <a:rPr lang="en-US" altLang="en-US" sz="2400" dirty="0"/>
              <a:t>results in two cells.</a:t>
            </a:r>
          </a:p>
          <a:p>
            <a:pPr>
              <a:lnSpc>
                <a:spcPct val="80000"/>
              </a:lnSpc>
            </a:pPr>
            <a:endParaRPr lang="en-US" altLang="en-US" sz="2400" dirty="0"/>
          </a:p>
          <a:p>
            <a:pPr>
              <a:lnSpc>
                <a:spcPct val="80000"/>
              </a:lnSpc>
            </a:pPr>
            <a:r>
              <a:rPr lang="en-US" altLang="en-US" sz="2400" dirty="0"/>
              <a:t>The two </a:t>
            </a:r>
            <a:r>
              <a:rPr lang="en-US" altLang="en-US" sz="2400" b="1" i="1" dirty="0">
                <a:solidFill>
                  <a:srgbClr val="00B050"/>
                </a:solidFill>
              </a:rPr>
              <a:t>haploid (N)</a:t>
            </a:r>
            <a:r>
              <a:rPr lang="en-US" altLang="en-US" sz="2400" b="1" i="1" dirty="0">
                <a:solidFill>
                  <a:srgbClr val="FFFF00"/>
                </a:solidFill>
              </a:rPr>
              <a:t> </a:t>
            </a:r>
            <a:r>
              <a:rPr lang="en-US" altLang="en-US" sz="2400" dirty="0"/>
              <a:t>cells produced by meiosis I have chromosomes </a:t>
            </a:r>
            <a:r>
              <a:rPr lang="en-US" altLang="en-US" sz="2400" dirty="0">
                <a:effectLst/>
              </a:rPr>
              <a:t>from each homologous pair.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en-US" sz="2400" dirty="0">
              <a:effectLst/>
            </a:endParaRPr>
          </a:p>
          <a:p>
            <a:pPr eaLnBrk="0" hangingPunct="0">
              <a:spcBef>
                <a:spcPct val="0"/>
              </a:spcBef>
              <a:buClrTx/>
              <a:buFontTx/>
              <a:buChar char="•"/>
            </a:pPr>
            <a:r>
              <a:rPr lang="en-US" altLang="en-US" sz="2400" dirty="0"/>
              <a:t>The cells are different from each other (remember independent assortment) and from the </a:t>
            </a:r>
            <a:r>
              <a:rPr lang="en-US" altLang="en-US" sz="2400" b="1" i="1" dirty="0">
                <a:solidFill>
                  <a:srgbClr val="0066FF"/>
                </a:solidFill>
              </a:rPr>
              <a:t>diploid </a:t>
            </a:r>
            <a:r>
              <a:rPr lang="en-US" altLang="en-US" sz="2400" dirty="0"/>
              <a:t>cell that entered meiosis I.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990600" y="1752600"/>
            <a:ext cx="1905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/>
              <a:t>Telophase I and Cytokinesis</a:t>
            </a:r>
          </a:p>
        </p:txBody>
      </p:sp>
      <p:pic>
        <p:nvPicPr>
          <p:cNvPr id="1946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90800"/>
            <a:ext cx="222567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852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3660775" cy="1431925"/>
          </a:xfrm>
        </p:spPr>
        <p:txBody>
          <a:bodyPr/>
          <a:lstStyle/>
          <a:p>
            <a:r>
              <a:rPr lang="en-US" altLang="en-US"/>
              <a:t>Meiosis II</a:t>
            </a:r>
          </a:p>
        </p:txBody>
      </p:sp>
      <p:sp>
        <p:nvSpPr>
          <p:cNvPr id="2048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-457200" y="1524000"/>
            <a:ext cx="5715000" cy="5334000"/>
          </a:xfrm>
        </p:spPr>
        <p:txBody>
          <a:bodyPr/>
          <a:lstStyle/>
          <a:p>
            <a:pPr lvl="2">
              <a:lnSpc>
                <a:spcPct val="90000"/>
              </a:lnSpc>
              <a:buFont typeface="Wingdings" pitchFamily="2" charset="2"/>
              <a:buNone/>
            </a:pPr>
            <a:endParaRPr lang="en-US" altLang="en-US" sz="2800"/>
          </a:p>
        </p:txBody>
      </p:sp>
      <p:pic>
        <p:nvPicPr>
          <p:cNvPr id="20487" name="Picture 7" descr="paris-hilton-ick-c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14"/>
          <a:stretch>
            <a:fillRect/>
          </a:stretch>
        </p:blipFill>
        <p:spPr bwMode="auto">
          <a:xfrm>
            <a:off x="0" y="4714875"/>
            <a:ext cx="22733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9" name="AutoShape 9"/>
          <p:cNvSpPr>
            <a:spLocks noChangeArrowheads="1"/>
          </p:cNvSpPr>
          <p:nvPr/>
        </p:nvSpPr>
        <p:spPr bwMode="auto">
          <a:xfrm>
            <a:off x="1524000" y="1143000"/>
            <a:ext cx="7391400" cy="4114800"/>
          </a:xfrm>
          <a:prstGeom prst="wedgeRoundRectCallout">
            <a:avLst>
              <a:gd name="adj1" fmla="val -45037"/>
              <a:gd name="adj2" fmla="val 6666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2"/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The 2 </a:t>
            </a:r>
            <a:r>
              <a:rPr lang="en-US" altLang="en-US" sz="28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haploid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cells produced by meiosis I now enter a second meiotic division which results in the production of 4 genetically different haploid cells.</a:t>
            </a:r>
          </a:p>
          <a:p>
            <a:pPr lvl="2"/>
            <a:endParaRPr lang="en-US" altLang="en-US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2"/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No replication takes place. Remember, the chromosomes already replicated during Interphase I.</a:t>
            </a:r>
          </a:p>
          <a:p>
            <a:pPr algn="ctr"/>
            <a:endParaRPr lang="en-US" altLang="en-US" sz="2800"/>
          </a:p>
        </p:txBody>
      </p:sp>
    </p:spTree>
    <p:extLst>
      <p:ext uri="{BB962C8B-B14F-4D97-AF65-F5344CB8AC3E}">
        <p14:creationId xmlns:p14="http://schemas.microsoft.com/office/powerpoint/2010/main" val="152398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2532" name="Rectangle 7"/>
          <p:cNvSpPr>
            <a:spLocks noChangeArrowheads="1"/>
          </p:cNvSpPr>
          <p:nvPr/>
        </p:nvSpPr>
        <p:spPr bwMode="auto">
          <a:xfrm>
            <a:off x="304800" y="762000"/>
            <a:ext cx="8642350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eaLnBrk="1" hangingPunct="1"/>
            <a:r>
              <a:rPr lang="en-US" altLang="en-US" sz="4400" b="1"/>
              <a:t>Meiosis II</a:t>
            </a:r>
          </a:p>
          <a:p>
            <a:pPr eaLnBrk="1" hangingPunct="1"/>
            <a:endParaRPr lang="en-US" altLang="en-US" sz="4000" b="1"/>
          </a:p>
        </p:txBody>
      </p:sp>
      <p:pic>
        <p:nvPicPr>
          <p:cNvPr id="22533" name="Picture 28" descr="all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2362200"/>
            <a:ext cx="8007350" cy="32686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4" name="Text Box 18"/>
          <p:cNvSpPr txBox="1">
            <a:spLocks noChangeArrowheads="1"/>
          </p:cNvSpPr>
          <p:nvPr/>
        </p:nvSpPr>
        <p:spPr bwMode="auto">
          <a:xfrm>
            <a:off x="533400" y="4724400"/>
            <a:ext cx="190341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5000"/>
              </a:lnSpc>
              <a:spcAft>
                <a:spcPct val="50000"/>
              </a:spcAft>
            </a:pPr>
            <a:r>
              <a:rPr lang="en-US" altLang="en-US" sz="1700" b="1">
                <a:solidFill>
                  <a:srgbClr val="000000"/>
                </a:solidFill>
                <a:ea typeface="ＭＳ Ｐゴシック" pitchFamily="-1" charset="-128"/>
              </a:rPr>
              <a:t>Telophase </a:t>
            </a:r>
            <a:r>
              <a:rPr lang="en-US" altLang="en-US" sz="1700" b="1">
                <a:solidFill>
                  <a:srgbClr val="000000"/>
                </a:solidFill>
                <a:latin typeface="Times New Roman" pitchFamily="18" charset="0"/>
                <a:ea typeface="ＭＳ Ｐゴシック" pitchFamily="-1" charset="-128"/>
              </a:rPr>
              <a:t>I</a:t>
            </a:r>
            <a:r>
              <a:rPr lang="en-US" altLang="en-US" sz="1700" b="1">
                <a:solidFill>
                  <a:srgbClr val="000000"/>
                </a:solidFill>
                <a:ea typeface="ＭＳ Ｐゴシック" pitchFamily="-1" charset="-128"/>
              </a:rPr>
              <a:t> and </a:t>
            </a:r>
            <a:br>
              <a:rPr lang="en-US" altLang="en-US" sz="1700" b="1">
                <a:solidFill>
                  <a:srgbClr val="000000"/>
                </a:solidFill>
                <a:ea typeface="ＭＳ Ｐゴシック" pitchFamily="-1" charset="-128"/>
              </a:rPr>
            </a:br>
            <a:r>
              <a:rPr lang="en-US" altLang="en-US" sz="1700" b="1">
                <a:solidFill>
                  <a:srgbClr val="000000"/>
                </a:solidFill>
                <a:ea typeface="ＭＳ Ｐゴシック" pitchFamily="-1" charset="-128"/>
              </a:rPr>
              <a:t>Cytokinesis </a:t>
            </a:r>
            <a:r>
              <a:rPr lang="en-US" altLang="en-US" sz="1700" b="1">
                <a:solidFill>
                  <a:srgbClr val="000000"/>
                </a:solidFill>
                <a:latin typeface="Times New Roman" pitchFamily="18" charset="0"/>
                <a:ea typeface="ＭＳ Ｐゴシック" pitchFamily="-1" charset="-128"/>
              </a:rPr>
              <a:t>I</a:t>
            </a: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2819400" y="5334000"/>
            <a:ext cx="1350963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700" b="1">
                <a:solidFill>
                  <a:srgbClr val="000000"/>
                </a:solidFill>
              </a:rPr>
              <a:t>Prophase II</a:t>
            </a:r>
          </a:p>
        </p:txBody>
      </p:sp>
      <p:sp>
        <p:nvSpPr>
          <p:cNvPr id="22536" name="Text Box 10"/>
          <p:cNvSpPr txBox="1">
            <a:spLocks noChangeArrowheads="1"/>
          </p:cNvSpPr>
          <p:nvPr/>
        </p:nvSpPr>
        <p:spPr bwMode="auto">
          <a:xfrm>
            <a:off x="4343400" y="5334000"/>
            <a:ext cx="1530350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5000"/>
              </a:lnSpc>
              <a:spcAft>
                <a:spcPct val="50000"/>
              </a:spcAft>
            </a:pPr>
            <a:r>
              <a:rPr lang="en-US" altLang="en-US" sz="1700" b="1">
                <a:solidFill>
                  <a:srgbClr val="000000"/>
                </a:solidFill>
                <a:ea typeface="ＭＳ Ｐゴシック" pitchFamily="-1" charset="-128"/>
              </a:rPr>
              <a:t>Metaphase </a:t>
            </a:r>
            <a:r>
              <a:rPr lang="en-US" altLang="en-US" sz="1700" b="1">
                <a:solidFill>
                  <a:srgbClr val="000000"/>
                </a:solidFill>
                <a:latin typeface="Times New Roman" pitchFamily="18" charset="0"/>
                <a:ea typeface="ＭＳ Ｐゴシック" pitchFamily="-1" charset="-128"/>
              </a:rPr>
              <a:t>II</a:t>
            </a:r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5943600" y="5346700"/>
            <a:ext cx="1398588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700" b="1">
                <a:solidFill>
                  <a:srgbClr val="000000"/>
                </a:solidFill>
              </a:rPr>
              <a:t>Anaphase II</a:t>
            </a:r>
          </a:p>
        </p:txBody>
      </p:sp>
      <p:sp>
        <p:nvSpPr>
          <p:cNvPr id="22539" name="Text Box 18"/>
          <p:cNvSpPr txBox="1">
            <a:spLocks noChangeArrowheads="1"/>
          </p:cNvSpPr>
          <p:nvPr/>
        </p:nvSpPr>
        <p:spPr bwMode="auto">
          <a:xfrm>
            <a:off x="7240588" y="1676400"/>
            <a:ext cx="19875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5000"/>
              </a:lnSpc>
              <a:spcAft>
                <a:spcPct val="50000"/>
              </a:spcAft>
            </a:pPr>
            <a:r>
              <a:rPr lang="en-US" altLang="en-US" sz="1700" b="1">
                <a:ea typeface="ＭＳ Ｐゴシック" pitchFamily="-1" charset="-128"/>
              </a:rPr>
              <a:t>Telophase </a:t>
            </a:r>
            <a:r>
              <a:rPr lang="en-US" altLang="en-US" sz="1700" b="1">
                <a:latin typeface="Times New Roman" pitchFamily="18" charset="0"/>
                <a:ea typeface="ＭＳ Ｐゴシック" pitchFamily="-1" charset="-128"/>
              </a:rPr>
              <a:t>II</a:t>
            </a:r>
            <a:r>
              <a:rPr lang="en-US" altLang="en-US" sz="1700" b="1">
                <a:ea typeface="ＭＳ Ｐゴシック" pitchFamily="-1" charset="-128"/>
              </a:rPr>
              <a:t> and </a:t>
            </a:r>
            <a:br>
              <a:rPr lang="en-US" altLang="en-US" sz="1700" b="1">
                <a:ea typeface="ＭＳ Ｐゴシック" pitchFamily="-1" charset="-128"/>
              </a:rPr>
            </a:br>
            <a:r>
              <a:rPr lang="en-US" altLang="en-US" sz="1700" b="1">
                <a:ea typeface="ＭＳ Ｐゴシック" pitchFamily="-1" charset="-128"/>
              </a:rPr>
              <a:t>Cytokinesis </a:t>
            </a:r>
            <a:r>
              <a:rPr lang="en-US" altLang="en-US" sz="1700" b="1">
                <a:latin typeface="Times New Roman" pitchFamily="18" charset="0"/>
                <a:ea typeface="ＭＳ Ｐゴシック" pitchFamily="-1" charset="-128"/>
              </a:rPr>
              <a:t>II</a:t>
            </a:r>
          </a:p>
        </p:txBody>
      </p:sp>
      <p:pic>
        <p:nvPicPr>
          <p:cNvPr id="22541" name="Picture 13" descr="meiomov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810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51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Biology 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Mitosis Quiz – Wednesday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Written Final – December 13</a:t>
            </a:r>
            <a:r>
              <a:rPr lang="en-US" baseline="30000" dirty="0" smtClean="0"/>
              <a:t>th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Multiple Choice Final – December 19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095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3"/>
          <p:cNvSpPr txBox="1">
            <a:spLocks noChangeArrowheads="1"/>
          </p:cNvSpPr>
          <p:nvPr/>
        </p:nvSpPr>
        <p:spPr bwMode="auto">
          <a:xfrm>
            <a:off x="0" y="1704975"/>
            <a:ext cx="5105400" cy="289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2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en-US" alt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During </a:t>
            </a:r>
            <a:r>
              <a:rPr lang="en-US" altLang="en-US" sz="24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Prophase II</a:t>
            </a:r>
            <a:r>
              <a:rPr lang="en-US" alt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each of the cell’s 23 chromosomes has 2 chromatids.</a:t>
            </a:r>
          </a:p>
          <a:p>
            <a:pPr lvl="2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endParaRPr lang="en-US" alt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2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en-US" alt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Spindle fibers reform and move chromosomes toward cell equator.</a:t>
            </a:r>
          </a:p>
        </p:txBody>
      </p:sp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228600" y="381000"/>
            <a:ext cx="58674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4400" b="1" u="sng" dirty="0">
                <a:latin typeface="Times New Roman" pitchFamily="18" charset="0"/>
              </a:rPr>
              <a:t>Meiosis II</a:t>
            </a:r>
            <a:endParaRPr lang="en-US" altLang="en-US" sz="4400" b="1" dirty="0">
              <a:latin typeface="Times New Roman" pitchFamily="18" charset="0"/>
            </a:endParaRPr>
          </a:p>
          <a:p>
            <a:endParaRPr lang="en-US" altLang="en-US" sz="4400" dirty="0">
              <a:latin typeface="Times New Roman" pitchFamily="18" charset="0"/>
            </a:endParaRPr>
          </a:p>
        </p:txBody>
      </p:sp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525" y="0"/>
            <a:ext cx="28813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Rectangle 6" descr="0905e"/>
          <p:cNvSpPr>
            <a:spLocks noGrp="1" noChangeAspect="1" noChangeArrowheads="1"/>
          </p:cNvSpPr>
          <p:nvPr/>
        </p:nvSpPr>
        <p:spPr bwMode="auto">
          <a:xfrm>
            <a:off x="2209800" y="4572000"/>
            <a:ext cx="1924050" cy="21336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4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23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304800"/>
            <a:ext cx="4768850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4400" b="1" u="sng" dirty="0">
                <a:latin typeface="Times New Roman" pitchFamily="18" charset="0"/>
              </a:rPr>
              <a:t>Meiosis II</a:t>
            </a:r>
          </a:p>
          <a:p>
            <a:endParaRPr lang="en-US" altLang="en-US" sz="4400" dirty="0">
              <a:latin typeface="Times New Roman" pitchFamily="18" charset="0"/>
            </a:endParaRPr>
          </a:p>
          <a:p>
            <a:pPr>
              <a:buFontTx/>
              <a:buChar char="•"/>
            </a:pPr>
            <a:r>
              <a:rPr lang="en-US" altLang="en-US" sz="3600" dirty="0">
                <a:latin typeface="Times New Roman" pitchFamily="18" charset="0"/>
              </a:rPr>
              <a:t>During </a:t>
            </a:r>
            <a:r>
              <a:rPr lang="en-US" altLang="en-US" sz="3600" b="1" i="1" dirty="0">
                <a:solidFill>
                  <a:srgbClr val="0066FF"/>
                </a:solidFill>
                <a:latin typeface="Times New Roman" pitchFamily="18" charset="0"/>
              </a:rPr>
              <a:t>Metaphase II</a:t>
            </a:r>
          </a:p>
          <a:p>
            <a:r>
              <a:rPr lang="en-US" altLang="en-US" sz="3600" dirty="0">
                <a:latin typeface="Times New Roman" pitchFamily="18" charset="0"/>
              </a:rPr>
              <a:t>  Chromosomes move to </a:t>
            </a:r>
          </a:p>
          <a:p>
            <a:r>
              <a:rPr lang="en-US" altLang="en-US" sz="3600" dirty="0">
                <a:latin typeface="Times New Roman" pitchFamily="18" charset="0"/>
              </a:rPr>
              <a:t>   midline of dividing </a:t>
            </a:r>
          </a:p>
          <a:p>
            <a:r>
              <a:rPr lang="en-US" altLang="en-US" sz="3600" dirty="0">
                <a:latin typeface="Times New Roman" pitchFamily="18" charset="0"/>
              </a:rPr>
              <a:t>   cell, facing opposite </a:t>
            </a:r>
          </a:p>
          <a:p>
            <a:r>
              <a:rPr lang="en-US" altLang="en-US" sz="3600" dirty="0">
                <a:latin typeface="Times New Roman" pitchFamily="18" charset="0"/>
              </a:rPr>
              <a:t>   poles.</a:t>
            </a:r>
          </a:p>
          <a:p>
            <a:r>
              <a:rPr lang="en-US" altLang="en-US" sz="4400" dirty="0">
                <a:latin typeface="Times New Roman" pitchFamily="18" charset="0"/>
              </a:rPr>
              <a:t>             </a:t>
            </a:r>
          </a:p>
        </p:txBody>
      </p:sp>
      <p:pic>
        <p:nvPicPr>
          <p:cNvPr id="3072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0"/>
            <a:ext cx="2894013" cy="673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Rectangle 8" descr="0905f"/>
          <p:cNvSpPr>
            <a:spLocks noGrp="1" noChangeAspect="1" noChangeArrowheads="1"/>
          </p:cNvSpPr>
          <p:nvPr/>
        </p:nvSpPr>
        <p:spPr bwMode="auto">
          <a:xfrm>
            <a:off x="2362200" y="4343400"/>
            <a:ext cx="2071688" cy="22860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4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832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uiExpand="1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4"/>
          <p:cNvSpPr txBox="1">
            <a:spLocks noChangeArrowheads="1"/>
          </p:cNvSpPr>
          <p:nvPr/>
        </p:nvSpPr>
        <p:spPr bwMode="auto">
          <a:xfrm>
            <a:off x="457200" y="228600"/>
            <a:ext cx="4572000" cy="472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4400" b="1" u="sng">
                <a:latin typeface="Times New Roman" pitchFamily="18" charset="0"/>
              </a:rPr>
              <a:t>Meiosis II</a:t>
            </a:r>
          </a:p>
          <a:p>
            <a:endParaRPr lang="en-US" altLang="en-US" sz="4400" b="1" u="sng">
              <a:latin typeface="Times New Roman" pitchFamily="18" charset="0"/>
            </a:endParaRPr>
          </a:p>
          <a:p>
            <a:pPr>
              <a:buFontTx/>
              <a:buChar char="•"/>
            </a:pPr>
            <a:r>
              <a:rPr lang="en-US" altLang="en-US" sz="4400">
                <a:latin typeface="Times New Roman" pitchFamily="18" charset="0"/>
              </a:rPr>
              <a:t> </a:t>
            </a:r>
            <a:r>
              <a:rPr lang="en-US" altLang="en-US" sz="3200">
                <a:latin typeface="Times New Roman" pitchFamily="18" charset="0"/>
              </a:rPr>
              <a:t>During </a:t>
            </a:r>
            <a:r>
              <a:rPr lang="en-US" altLang="en-US" sz="3200" b="1" i="1">
                <a:solidFill>
                  <a:srgbClr val="FF66CC"/>
                </a:solidFill>
                <a:latin typeface="Times New Roman" pitchFamily="18" charset="0"/>
              </a:rPr>
              <a:t>Anaphase II</a:t>
            </a:r>
            <a:r>
              <a:rPr lang="en-US" altLang="en-US" sz="3200">
                <a:latin typeface="Times New Roman" pitchFamily="18" charset="0"/>
              </a:rPr>
              <a:t>, chromatids separate and move toward opposite poles of the cell.</a:t>
            </a:r>
          </a:p>
          <a:p>
            <a:endParaRPr lang="en-US" altLang="en-US" sz="3200">
              <a:latin typeface="Times New Roman" pitchFamily="18" charset="0"/>
            </a:endParaRPr>
          </a:p>
          <a:p>
            <a:endParaRPr lang="en-US" altLang="en-US" sz="4400">
              <a:latin typeface="Times New Roman" pitchFamily="18" charset="0"/>
            </a:endParaRPr>
          </a:p>
        </p:txBody>
      </p:sp>
      <p:pic>
        <p:nvPicPr>
          <p:cNvPr id="3277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0"/>
            <a:ext cx="2895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Rectangle 8"/>
          <p:cNvSpPr>
            <a:spLocks noGrp="1" noChangeAspect="1" noChangeArrowheads="1"/>
          </p:cNvSpPr>
          <p:nvPr/>
        </p:nvSpPr>
        <p:spPr bwMode="auto">
          <a:xfrm>
            <a:off x="2212235" y="4117236"/>
            <a:ext cx="2291764" cy="2513643"/>
          </a:xfrm>
          <a:prstGeom prst="rect">
            <a:avLst/>
          </a:prstGeom>
          <a:blipFill dpi="0" rotWithShape="1">
            <a:blip r:embed="rId4"/>
            <a:srcRect/>
            <a:stretch>
              <a:fillRect r="-134"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4400">
              <a:latin typeface="Times New Roman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94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u="sng">
                <a:solidFill>
                  <a:schemeClr val="tx1"/>
                </a:solidFill>
                <a:effectLst/>
              </a:rPr>
              <a:t>Meiosis II</a:t>
            </a:r>
            <a:br>
              <a:rPr lang="en-US" altLang="en-US" u="sng">
                <a:solidFill>
                  <a:schemeClr val="tx1"/>
                </a:solidFill>
                <a:effectLst/>
              </a:rPr>
            </a:br>
            <a:endParaRPr lang="en-US" altLang="en-US" u="sng">
              <a:solidFill>
                <a:schemeClr val="tx1"/>
              </a:solidFill>
              <a:effectLst/>
            </a:endParaRPr>
          </a:p>
        </p:txBody>
      </p:sp>
      <p:sp>
        <p:nvSpPr>
          <p:cNvPr id="2150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495800" y="2057400"/>
            <a:ext cx="4121150" cy="4191000"/>
          </a:xfrm>
        </p:spPr>
        <p:txBody>
          <a:bodyPr/>
          <a:lstStyle/>
          <a:p>
            <a:r>
              <a:rPr lang="en-US" altLang="en-US" sz="2800">
                <a:effectLst/>
              </a:rPr>
              <a:t>During </a:t>
            </a:r>
            <a:r>
              <a:rPr lang="en-US" altLang="en-US" sz="2800" b="1" i="1">
                <a:solidFill>
                  <a:schemeClr val="hlink"/>
                </a:solidFill>
                <a:effectLst/>
              </a:rPr>
              <a:t>Telophase II</a:t>
            </a:r>
            <a:r>
              <a:rPr lang="en-US" altLang="en-US" sz="2800">
                <a:effectLst/>
              </a:rPr>
              <a:t>, the nuclear membrane reforms around chromosomes in each of the four new cells, and a second round of cytokinesis produces four new haploid cells</a:t>
            </a:r>
          </a:p>
        </p:txBody>
      </p:sp>
      <p:sp>
        <p:nvSpPr>
          <p:cNvPr id="21511" name="Rectangle 6" descr="0905h"/>
          <p:cNvSpPr>
            <a:spLocks noGrp="1" noChangeAspect="1" noChangeArrowheads="1"/>
          </p:cNvSpPr>
          <p:nvPr/>
        </p:nvSpPr>
        <p:spPr bwMode="auto">
          <a:xfrm>
            <a:off x="533400" y="1981200"/>
            <a:ext cx="3308350" cy="39624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4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36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b="1">
                <a:solidFill>
                  <a:srgbClr val="9234D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Telophase II</a:t>
            </a:r>
          </a:p>
        </p:txBody>
      </p:sp>
      <p:grpSp>
        <p:nvGrpSpPr>
          <p:cNvPr id="44035" name="Group 3"/>
          <p:cNvGrpSpPr>
            <a:grpSpLocks/>
          </p:cNvGrpSpPr>
          <p:nvPr/>
        </p:nvGrpSpPr>
        <p:grpSpPr bwMode="auto">
          <a:xfrm>
            <a:off x="457200" y="1428750"/>
            <a:ext cx="7850188" cy="2497138"/>
            <a:chOff x="288" y="900"/>
            <a:chExt cx="4945" cy="1573"/>
          </a:xfrm>
        </p:grpSpPr>
        <p:sp>
          <p:nvSpPr>
            <p:cNvPr id="44036" name="Freeform 4"/>
            <p:cNvSpPr>
              <a:spLocks/>
            </p:cNvSpPr>
            <p:nvPr/>
          </p:nvSpPr>
          <p:spPr bwMode="auto">
            <a:xfrm>
              <a:off x="1092" y="1668"/>
              <a:ext cx="157" cy="481"/>
            </a:xfrm>
            <a:custGeom>
              <a:avLst/>
              <a:gdLst>
                <a:gd name="T0" fmla="*/ 156 w 157"/>
                <a:gd name="T1" fmla="*/ 252 h 481"/>
                <a:gd name="T2" fmla="*/ 120 w 157"/>
                <a:gd name="T3" fmla="*/ 240 h 481"/>
                <a:gd name="T4" fmla="*/ 120 w 157"/>
                <a:gd name="T5" fmla="*/ 204 h 481"/>
                <a:gd name="T6" fmla="*/ 120 w 157"/>
                <a:gd name="T7" fmla="*/ 168 h 481"/>
                <a:gd name="T8" fmla="*/ 120 w 157"/>
                <a:gd name="T9" fmla="*/ 132 h 481"/>
                <a:gd name="T10" fmla="*/ 120 w 157"/>
                <a:gd name="T11" fmla="*/ 96 h 481"/>
                <a:gd name="T12" fmla="*/ 120 w 157"/>
                <a:gd name="T13" fmla="*/ 60 h 481"/>
                <a:gd name="T14" fmla="*/ 120 w 157"/>
                <a:gd name="T15" fmla="*/ 24 h 481"/>
                <a:gd name="T16" fmla="*/ 84 w 157"/>
                <a:gd name="T17" fmla="*/ 0 h 481"/>
                <a:gd name="T18" fmla="*/ 48 w 157"/>
                <a:gd name="T19" fmla="*/ 12 h 481"/>
                <a:gd name="T20" fmla="*/ 24 w 157"/>
                <a:gd name="T21" fmla="*/ 48 h 481"/>
                <a:gd name="T22" fmla="*/ 0 w 157"/>
                <a:gd name="T23" fmla="*/ 84 h 481"/>
                <a:gd name="T24" fmla="*/ 0 w 157"/>
                <a:gd name="T25" fmla="*/ 120 h 481"/>
                <a:gd name="T26" fmla="*/ 0 w 157"/>
                <a:gd name="T27" fmla="*/ 156 h 481"/>
                <a:gd name="T28" fmla="*/ 36 w 157"/>
                <a:gd name="T29" fmla="*/ 180 h 481"/>
                <a:gd name="T30" fmla="*/ 72 w 157"/>
                <a:gd name="T31" fmla="*/ 204 h 481"/>
                <a:gd name="T32" fmla="*/ 108 w 157"/>
                <a:gd name="T33" fmla="*/ 228 h 481"/>
                <a:gd name="T34" fmla="*/ 108 w 157"/>
                <a:gd name="T35" fmla="*/ 264 h 481"/>
                <a:gd name="T36" fmla="*/ 84 w 157"/>
                <a:gd name="T37" fmla="*/ 300 h 481"/>
                <a:gd name="T38" fmla="*/ 72 w 157"/>
                <a:gd name="T39" fmla="*/ 336 h 481"/>
                <a:gd name="T40" fmla="*/ 72 w 157"/>
                <a:gd name="T41" fmla="*/ 372 h 481"/>
                <a:gd name="T42" fmla="*/ 60 w 157"/>
                <a:gd name="T43" fmla="*/ 408 h 481"/>
                <a:gd name="T44" fmla="*/ 60 w 157"/>
                <a:gd name="T45" fmla="*/ 444 h 481"/>
                <a:gd name="T46" fmla="*/ 60 w 157"/>
                <a:gd name="T47" fmla="*/ 480 h 481"/>
                <a:gd name="T48" fmla="*/ 96 w 157"/>
                <a:gd name="T49" fmla="*/ 480 h 481"/>
                <a:gd name="T50" fmla="*/ 120 w 157"/>
                <a:gd name="T51" fmla="*/ 444 h 481"/>
                <a:gd name="T52" fmla="*/ 132 w 157"/>
                <a:gd name="T53" fmla="*/ 408 h 481"/>
                <a:gd name="T54" fmla="*/ 144 w 157"/>
                <a:gd name="T55" fmla="*/ 372 h 481"/>
                <a:gd name="T56" fmla="*/ 144 w 157"/>
                <a:gd name="T57" fmla="*/ 336 h 481"/>
                <a:gd name="T58" fmla="*/ 144 w 157"/>
                <a:gd name="T59" fmla="*/ 300 h 481"/>
                <a:gd name="T60" fmla="*/ 144 w 157"/>
                <a:gd name="T61" fmla="*/ 264 h 481"/>
                <a:gd name="T62" fmla="*/ 156 w 157"/>
                <a:gd name="T63" fmla="*/ 252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7" h="481">
                  <a:moveTo>
                    <a:pt x="156" y="252"/>
                  </a:moveTo>
                  <a:lnTo>
                    <a:pt x="120" y="240"/>
                  </a:lnTo>
                  <a:lnTo>
                    <a:pt x="120" y="204"/>
                  </a:lnTo>
                  <a:lnTo>
                    <a:pt x="120" y="168"/>
                  </a:lnTo>
                  <a:lnTo>
                    <a:pt x="120" y="132"/>
                  </a:lnTo>
                  <a:lnTo>
                    <a:pt x="120" y="96"/>
                  </a:lnTo>
                  <a:lnTo>
                    <a:pt x="120" y="60"/>
                  </a:lnTo>
                  <a:lnTo>
                    <a:pt x="120" y="24"/>
                  </a:lnTo>
                  <a:lnTo>
                    <a:pt x="84" y="0"/>
                  </a:lnTo>
                  <a:lnTo>
                    <a:pt x="48" y="12"/>
                  </a:lnTo>
                  <a:lnTo>
                    <a:pt x="24" y="48"/>
                  </a:lnTo>
                  <a:lnTo>
                    <a:pt x="0" y="84"/>
                  </a:lnTo>
                  <a:lnTo>
                    <a:pt x="0" y="120"/>
                  </a:lnTo>
                  <a:lnTo>
                    <a:pt x="0" y="156"/>
                  </a:lnTo>
                  <a:lnTo>
                    <a:pt x="36" y="180"/>
                  </a:lnTo>
                  <a:lnTo>
                    <a:pt x="72" y="204"/>
                  </a:lnTo>
                  <a:lnTo>
                    <a:pt x="108" y="228"/>
                  </a:lnTo>
                  <a:lnTo>
                    <a:pt x="108" y="264"/>
                  </a:lnTo>
                  <a:lnTo>
                    <a:pt x="84" y="300"/>
                  </a:lnTo>
                  <a:lnTo>
                    <a:pt x="72" y="336"/>
                  </a:lnTo>
                  <a:lnTo>
                    <a:pt x="72" y="372"/>
                  </a:lnTo>
                  <a:lnTo>
                    <a:pt x="60" y="408"/>
                  </a:lnTo>
                  <a:lnTo>
                    <a:pt x="60" y="444"/>
                  </a:lnTo>
                  <a:lnTo>
                    <a:pt x="60" y="480"/>
                  </a:lnTo>
                  <a:lnTo>
                    <a:pt x="96" y="480"/>
                  </a:lnTo>
                  <a:lnTo>
                    <a:pt x="120" y="444"/>
                  </a:lnTo>
                  <a:lnTo>
                    <a:pt x="132" y="408"/>
                  </a:lnTo>
                  <a:lnTo>
                    <a:pt x="144" y="372"/>
                  </a:lnTo>
                  <a:lnTo>
                    <a:pt x="144" y="336"/>
                  </a:lnTo>
                  <a:lnTo>
                    <a:pt x="144" y="300"/>
                  </a:lnTo>
                  <a:lnTo>
                    <a:pt x="144" y="264"/>
                  </a:lnTo>
                  <a:lnTo>
                    <a:pt x="156" y="252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37" name="Freeform 5"/>
            <p:cNvSpPr>
              <a:spLocks/>
            </p:cNvSpPr>
            <p:nvPr/>
          </p:nvSpPr>
          <p:spPr bwMode="auto">
            <a:xfrm>
              <a:off x="1716" y="1716"/>
              <a:ext cx="121" cy="481"/>
            </a:xfrm>
            <a:custGeom>
              <a:avLst/>
              <a:gdLst>
                <a:gd name="T0" fmla="*/ 12 w 121"/>
                <a:gd name="T1" fmla="*/ 252 h 481"/>
                <a:gd name="T2" fmla="*/ 0 w 121"/>
                <a:gd name="T3" fmla="*/ 216 h 481"/>
                <a:gd name="T4" fmla="*/ 0 w 121"/>
                <a:gd name="T5" fmla="*/ 180 h 481"/>
                <a:gd name="T6" fmla="*/ 0 w 121"/>
                <a:gd name="T7" fmla="*/ 144 h 481"/>
                <a:gd name="T8" fmla="*/ 0 w 121"/>
                <a:gd name="T9" fmla="*/ 108 h 481"/>
                <a:gd name="T10" fmla="*/ 12 w 121"/>
                <a:gd name="T11" fmla="*/ 72 h 481"/>
                <a:gd name="T12" fmla="*/ 12 w 121"/>
                <a:gd name="T13" fmla="*/ 36 h 481"/>
                <a:gd name="T14" fmla="*/ 0 w 121"/>
                <a:gd name="T15" fmla="*/ 0 h 481"/>
                <a:gd name="T16" fmla="*/ 36 w 121"/>
                <a:gd name="T17" fmla="*/ 0 h 481"/>
                <a:gd name="T18" fmla="*/ 72 w 121"/>
                <a:gd name="T19" fmla="*/ 0 h 481"/>
                <a:gd name="T20" fmla="*/ 84 w 121"/>
                <a:gd name="T21" fmla="*/ 36 h 481"/>
                <a:gd name="T22" fmla="*/ 84 w 121"/>
                <a:gd name="T23" fmla="*/ 72 h 481"/>
                <a:gd name="T24" fmla="*/ 84 w 121"/>
                <a:gd name="T25" fmla="*/ 108 h 481"/>
                <a:gd name="T26" fmla="*/ 60 w 121"/>
                <a:gd name="T27" fmla="*/ 144 h 481"/>
                <a:gd name="T28" fmla="*/ 48 w 121"/>
                <a:gd name="T29" fmla="*/ 180 h 481"/>
                <a:gd name="T30" fmla="*/ 24 w 121"/>
                <a:gd name="T31" fmla="*/ 216 h 481"/>
                <a:gd name="T32" fmla="*/ 12 w 121"/>
                <a:gd name="T33" fmla="*/ 252 h 481"/>
                <a:gd name="T34" fmla="*/ 48 w 121"/>
                <a:gd name="T35" fmla="*/ 276 h 481"/>
                <a:gd name="T36" fmla="*/ 84 w 121"/>
                <a:gd name="T37" fmla="*/ 300 h 481"/>
                <a:gd name="T38" fmla="*/ 96 w 121"/>
                <a:gd name="T39" fmla="*/ 336 h 481"/>
                <a:gd name="T40" fmla="*/ 108 w 121"/>
                <a:gd name="T41" fmla="*/ 372 h 481"/>
                <a:gd name="T42" fmla="*/ 120 w 121"/>
                <a:gd name="T43" fmla="*/ 408 h 481"/>
                <a:gd name="T44" fmla="*/ 120 w 121"/>
                <a:gd name="T45" fmla="*/ 444 h 481"/>
                <a:gd name="T46" fmla="*/ 96 w 121"/>
                <a:gd name="T47" fmla="*/ 480 h 481"/>
                <a:gd name="T48" fmla="*/ 60 w 121"/>
                <a:gd name="T49" fmla="*/ 480 h 481"/>
                <a:gd name="T50" fmla="*/ 60 w 121"/>
                <a:gd name="T51" fmla="*/ 444 h 481"/>
                <a:gd name="T52" fmla="*/ 60 w 121"/>
                <a:gd name="T53" fmla="*/ 408 h 481"/>
                <a:gd name="T54" fmla="*/ 60 w 121"/>
                <a:gd name="T55" fmla="*/ 372 h 481"/>
                <a:gd name="T56" fmla="*/ 48 w 121"/>
                <a:gd name="T57" fmla="*/ 336 h 481"/>
                <a:gd name="T58" fmla="*/ 12 w 121"/>
                <a:gd name="T59" fmla="*/ 336 h 481"/>
                <a:gd name="T60" fmla="*/ 0 w 121"/>
                <a:gd name="T61" fmla="*/ 300 h 481"/>
                <a:gd name="T62" fmla="*/ 0 w 121"/>
                <a:gd name="T63" fmla="*/ 264 h 481"/>
                <a:gd name="T64" fmla="*/ 12 w 121"/>
                <a:gd name="T65" fmla="*/ 252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1" h="481">
                  <a:moveTo>
                    <a:pt x="12" y="252"/>
                  </a:moveTo>
                  <a:lnTo>
                    <a:pt x="0" y="216"/>
                  </a:lnTo>
                  <a:lnTo>
                    <a:pt x="0" y="180"/>
                  </a:lnTo>
                  <a:lnTo>
                    <a:pt x="0" y="144"/>
                  </a:lnTo>
                  <a:lnTo>
                    <a:pt x="0" y="108"/>
                  </a:lnTo>
                  <a:lnTo>
                    <a:pt x="12" y="72"/>
                  </a:lnTo>
                  <a:lnTo>
                    <a:pt x="12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72" y="0"/>
                  </a:lnTo>
                  <a:lnTo>
                    <a:pt x="84" y="36"/>
                  </a:lnTo>
                  <a:lnTo>
                    <a:pt x="84" y="72"/>
                  </a:lnTo>
                  <a:lnTo>
                    <a:pt x="84" y="108"/>
                  </a:lnTo>
                  <a:lnTo>
                    <a:pt x="60" y="144"/>
                  </a:lnTo>
                  <a:lnTo>
                    <a:pt x="48" y="180"/>
                  </a:lnTo>
                  <a:lnTo>
                    <a:pt x="24" y="216"/>
                  </a:lnTo>
                  <a:lnTo>
                    <a:pt x="12" y="252"/>
                  </a:lnTo>
                  <a:lnTo>
                    <a:pt x="48" y="276"/>
                  </a:lnTo>
                  <a:lnTo>
                    <a:pt x="84" y="300"/>
                  </a:lnTo>
                  <a:lnTo>
                    <a:pt x="96" y="336"/>
                  </a:lnTo>
                  <a:lnTo>
                    <a:pt x="108" y="372"/>
                  </a:lnTo>
                  <a:lnTo>
                    <a:pt x="120" y="408"/>
                  </a:lnTo>
                  <a:lnTo>
                    <a:pt x="120" y="444"/>
                  </a:lnTo>
                  <a:lnTo>
                    <a:pt x="96" y="480"/>
                  </a:lnTo>
                  <a:lnTo>
                    <a:pt x="60" y="480"/>
                  </a:lnTo>
                  <a:lnTo>
                    <a:pt x="60" y="444"/>
                  </a:lnTo>
                  <a:lnTo>
                    <a:pt x="60" y="408"/>
                  </a:lnTo>
                  <a:lnTo>
                    <a:pt x="60" y="372"/>
                  </a:lnTo>
                  <a:lnTo>
                    <a:pt x="48" y="336"/>
                  </a:lnTo>
                  <a:lnTo>
                    <a:pt x="12" y="336"/>
                  </a:lnTo>
                  <a:lnTo>
                    <a:pt x="0" y="300"/>
                  </a:lnTo>
                  <a:lnTo>
                    <a:pt x="0" y="264"/>
                  </a:lnTo>
                  <a:lnTo>
                    <a:pt x="12" y="252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38" name="Freeform 6"/>
            <p:cNvSpPr>
              <a:spLocks/>
            </p:cNvSpPr>
            <p:nvPr/>
          </p:nvSpPr>
          <p:spPr bwMode="auto">
            <a:xfrm>
              <a:off x="3636" y="1236"/>
              <a:ext cx="157" cy="481"/>
            </a:xfrm>
            <a:custGeom>
              <a:avLst/>
              <a:gdLst>
                <a:gd name="T0" fmla="*/ 156 w 157"/>
                <a:gd name="T1" fmla="*/ 252 h 481"/>
                <a:gd name="T2" fmla="*/ 120 w 157"/>
                <a:gd name="T3" fmla="*/ 240 h 481"/>
                <a:gd name="T4" fmla="*/ 120 w 157"/>
                <a:gd name="T5" fmla="*/ 204 h 481"/>
                <a:gd name="T6" fmla="*/ 120 w 157"/>
                <a:gd name="T7" fmla="*/ 168 h 481"/>
                <a:gd name="T8" fmla="*/ 120 w 157"/>
                <a:gd name="T9" fmla="*/ 132 h 481"/>
                <a:gd name="T10" fmla="*/ 120 w 157"/>
                <a:gd name="T11" fmla="*/ 96 h 481"/>
                <a:gd name="T12" fmla="*/ 120 w 157"/>
                <a:gd name="T13" fmla="*/ 60 h 481"/>
                <a:gd name="T14" fmla="*/ 120 w 157"/>
                <a:gd name="T15" fmla="*/ 24 h 481"/>
                <a:gd name="T16" fmla="*/ 84 w 157"/>
                <a:gd name="T17" fmla="*/ 0 h 481"/>
                <a:gd name="T18" fmla="*/ 48 w 157"/>
                <a:gd name="T19" fmla="*/ 12 h 481"/>
                <a:gd name="T20" fmla="*/ 24 w 157"/>
                <a:gd name="T21" fmla="*/ 48 h 481"/>
                <a:gd name="T22" fmla="*/ 0 w 157"/>
                <a:gd name="T23" fmla="*/ 84 h 481"/>
                <a:gd name="T24" fmla="*/ 0 w 157"/>
                <a:gd name="T25" fmla="*/ 120 h 481"/>
                <a:gd name="T26" fmla="*/ 0 w 157"/>
                <a:gd name="T27" fmla="*/ 156 h 481"/>
                <a:gd name="T28" fmla="*/ 36 w 157"/>
                <a:gd name="T29" fmla="*/ 180 h 481"/>
                <a:gd name="T30" fmla="*/ 72 w 157"/>
                <a:gd name="T31" fmla="*/ 204 h 481"/>
                <a:gd name="T32" fmla="*/ 108 w 157"/>
                <a:gd name="T33" fmla="*/ 228 h 481"/>
                <a:gd name="T34" fmla="*/ 108 w 157"/>
                <a:gd name="T35" fmla="*/ 264 h 481"/>
                <a:gd name="T36" fmla="*/ 84 w 157"/>
                <a:gd name="T37" fmla="*/ 300 h 481"/>
                <a:gd name="T38" fmla="*/ 72 w 157"/>
                <a:gd name="T39" fmla="*/ 336 h 481"/>
                <a:gd name="T40" fmla="*/ 72 w 157"/>
                <a:gd name="T41" fmla="*/ 372 h 481"/>
                <a:gd name="T42" fmla="*/ 60 w 157"/>
                <a:gd name="T43" fmla="*/ 408 h 481"/>
                <a:gd name="T44" fmla="*/ 60 w 157"/>
                <a:gd name="T45" fmla="*/ 444 h 481"/>
                <a:gd name="T46" fmla="*/ 60 w 157"/>
                <a:gd name="T47" fmla="*/ 480 h 481"/>
                <a:gd name="T48" fmla="*/ 96 w 157"/>
                <a:gd name="T49" fmla="*/ 480 h 481"/>
                <a:gd name="T50" fmla="*/ 120 w 157"/>
                <a:gd name="T51" fmla="*/ 444 h 481"/>
                <a:gd name="T52" fmla="*/ 132 w 157"/>
                <a:gd name="T53" fmla="*/ 408 h 481"/>
                <a:gd name="T54" fmla="*/ 144 w 157"/>
                <a:gd name="T55" fmla="*/ 372 h 481"/>
                <a:gd name="T56" fmla="*/ 144 w 157"/>
                <a:gd name="T57" fmla="*/ 336 h 481"/>
                <a:gd name="T58" fmla="*/ 144 w 157"/>
                <a:gd name="T59" fmla="*/ 300 h 481"/>
                <a:gd name="T60" fmla="*/ 144 w 157"/>
                <a:gd name="T61" fmla="*/ 264 h 481"/>
                <a:gd name="T62" fmla="*/ 156 w 157"/>
                <a:gd name="T63" fmla="*/ 252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7" h="481">
                  <a:moveTo>
                    <a:pt x="156" y="252"/>
                  </a:moveTo>
                  <a:lnTo>
                    <a:pt x="120" y="240"/>
                  </a:lnTo>
                  <a:lnTo>
                    <a:pt x="120" y="204"/>
                  </a:lnTo>
                  <a:lnTo>
                    <a:pt x="120" y="168"/>
                  </a:lnTo>
                  <a:lnTo>
                    <a:pt x="120" y="132"/>
                  </a:lnTo>
                  <a:lnTo>
                    <a:pt x="120" y="96"/>
                  </a:lnTo>
                  <a:lnTo>
                    <a:pt x="120" y="60"/>
                  </a:lnTo>
                  <a:lnTo>
                    <a:pt x="120" y="24"/>
                  </a:lnTo>
                  <a:lnTo>
                    <a:pt x="84" y="0"/>
                  </a:lnTo>
                  <a:lnTo>
                    <a:pt x="48" y="12"/>
                  </a:lnTo>
                  <a:lnTo>
                    <a:pt x="24" y="48"/>
                  </a:lnTo>
                  <a:lnTo>
                    <a:pt x="0" y="84"/>
                  </a:lnTo>
                  <a:lnTo>
                    <a:pt x="0" y="120"/>
                  </a:lnTo>
                  <a:lnTo>
                    <a:pt x="0" y="156"/>
                  </a:lnTo>
                  <a:lnTo>
                    <a:pt x="36" y="180"/>
                  </a:lnTo>
                  <a:lnTo>
                    <a:pt x="72" y="204"/>
                  </a:lnTo>
                  <a:lnTo>
                    <a:pt x="108" y="228"/>
                  </a:lnTo>
                  <a:lnTo>
                    <a:pt x="108" y="264"/>
                  </a:lnTo>
                  <a:lnTo>
                    <a:pt x="84" y="300"/>
                  </a:lnTo>
                  <a:lnTo>
                    <a:pt x="72" y="336"/>
                  </a:lnTo>
                  <a:lnTo>
                    <a:pt x="72" y="372"/>
                  </a:lnTo>
                  <a:lnTo>
                    <a:pt x="60" y="408"/>
                  </a:lnTo>
                  <a:lnTo>
                    <a:pt x="60" y="444"/>
                  </a:lnTo>
                  <a:lnTo>
                    <a:pt x="60" y="480"/>
                  </a:lnTo>
                  <a:lnTo>
                    <a:pt x="96" y="480"/>
                  </a:lnTo>
                  <a:lnTo>
                    <a:pt x="120" y="444"/>
                  </a:lnTo>
                  <a:lnTo>
                    <a:pt x="132" y="408"/>
                  </a:lnTo>
                  <a:lnTo>
                    <a:pt x="144" y="372"/>
                  </a:lnTo>
                  <a:lnTo>
                    <a:pt x="144" y="336"/>
                  </a:lnTo>
                  <a:lnTo>
                    <a:pt x="144" y="300"/>
                  </a:lnTo>
                  <a:lnTo>
                    <a:pt x="144" y="264"/>
                  </a:lnTo>
                  <a:lnTo>
                    <a:pt x="156" y="252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39" name="Freeform 7"/>
            <p:cNvSpPr>
              <a:spLocks/>
            </p:cNvSpPr>
            <p:nvPr/>
          </p:nvSpPr>
          <p:spPr bwMode="auto">
            <a:xfrm>
              <a:off x="4356" y="1236"/>
              <a:ext cx="121" cy="481"/>
            </a:xfrm>
            <a:custGeom>
              <a:avLst/>
              <a:gdLst>
                <a:gd name="T0" fmla="*/ 12 w 121"/>
                <a:gd name="T1" fmla="*/ 252 h 481"/>
                <a:gd name="T2" fmla="*/ 0 w 121"/>
                <a:gd name="T3" fmla="*/ 216 h 481"/>
                <a:gd name="T4" fmla="*/ 0 w 121"/>
                <a:gd name="T5" fmla="*/ 180 h 481"/>
                <a:gd name="T6" fmla="*/ 0 w 121"/>
                <a:gd name="T7" fmla="*/ 144 h 481"/>
                <a:gd name="T8" fmla="*/ 0 w 121"/>
                <a:gd name="T9" fmla="*/ 108 h 481"/>
                <a:gd name="T10" fmla="*/ 12 w 121"/>
                <a:gd name="T11" fmla="*/ 72 h 481"/>
                <a:gd name="T12" fmla="*/ 12 w 121"/>
                <a:gd name="T13" fmla="*/ 36 h 481"/>
                <a:gd name="T14" fmla="*/ 0 w 121"/>
                <a:gd name="T15" fmla="*/ 0 h 481"/>
                <a:gd name="T16" fmla="*/ 36 w 121"/>
                <a:gd name="T17" fmla="*/ 0 h 481"/>
                <a:gd name="T18" fmla="*/ 72 w 121"/>
                <a:gd name="T19" fmla="*/ 0 h 481"/>
                <a:gd name="T20" fmla="*/ 84 w 121"/>
                <a:gd name="T21" fmla="*/ 36 h 481"/>
                <a:gd name="T22" fmla="*/ 84 w 121"/>
                <a:gd name="T23" fmla="*/ 72 h 481"/>
                <a:gd name="T24" fmla="*/ 84 w 121"/>
                <a:gd name="T25" fmla="*/ 108 h 481"/>
                <a:gd name="T26" fmla="*/ 60 w 121"/>
                <a:gd name="T27" fmla="*/ 144 h 481"/>
                <a:gd name="T28" fmla="*/ 48 w 121"/>
                <a:gd name="T29" fmla="*/ 180 h 481"/>
                <a:gd name="T30" fmla="*/ 24 w 121"/>
                <a:gd name="T31" fmla="*/ 216 h 481"/>
                <a:gd name="T32" fmla="*/ 12 w 121"/>
                <a:gd name="T33" fmla="*/ 252 h 481"/>
                <a:gd name="T34" fmla="*/ 48 w 121"/>
                <a:gd name="T35" fmla="*/ 276 h 481"/>
                <a:gd name="T36" fmla="*/ 84 w 121"/>
                <a:gd name="T37" fmla="*/ 300 h 481"/>
                <a:gd name="T38" fmla="*/ 96 w 121"/>
                <a:gd name="T39" fmla="*/ 336 h 481"/>
                <a:gd name="T40" fmla="*/ 108 w 121"/>
                <a:gd name="T41" fmla="*/ 372 h 481"/>
                <a:gd name="T42" fmla="*/ 120 w 121"/>
                <a:gd name="T43" fmla="*/ 408 h 481"/>
                <a:gd name="T44" fmla="*/ 120 w 121"/>
                <a:gd name="T45" fmla="*/ 444 h 481"/>
                <a:gd name="T46" fmla="*/ 96 w 121"/>
                <a:gd name="T47" fmla="*/ 480 h 481"/>
                <a:gd name="T48" fmla="*/ 60 w 121"/>
                <a:gd name="T49" fmla="*/ 480 h 481"/>
                <a:gd name="T50" fmla="*/ 60 w 121"/>
                <a:gd name="T51" fmla="*/ 444 h 481"/>
                <a:gd name="T52" fmla="*/ 60 w 121"/>
                <a:gd name="T53" fmla="*/ 408 h 481"/>
                <a:gd name="T54" fmla="*/ 60 w 121"/>
                <a:gd name="T55" fmla="*/ 372 h 481"/>
                <a:gd name="T56" fmla="*/ 48 w 121"/>
                <a:gd name="T57" fmla="*/ 336 h 481"/>
                <a:gd name="T58" fmla="*/ 12 w 121"/>
                <a:gd name="T59" fmla="*/ 336 h 481"/>
                <a:gd name="T60" fmla="*/ 0 w 121"/>
                <a:gd name="T61" fmla="*/ 300 h 481"/>
                <a:gd name="T62" fmla="*/ 0 w 121"/>
                <a:gd name="T63" fmla="*/ 264 h 481"/>
                <a:gd name="T64" fmla="*/ 12 w 121"/>
                <a:gd name="T65" fmla="*/ 252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1" h="481">
                  <a:moveTo>
                    <a:pt x="12" y="252"/>
                  </a:moveTo>
                  <a:lnTo>
                    <a:pt x="0" y="216"/>
                  </a:lnTo>
                  <a:lnTo>
                    <a:pt x="0" y="180"/>
                  </a:lnTo>
                  <a:lnTo>
                    <a:pt x="0" y="144"/>
                  </a:lnTo>
                  <a:lnTo>
                    <a:pt x="0" y="108"/>
                  </a:lnTo>
                  <a:lnTo>
                    <a:pt x="12" y="72"/>
                  </a:lnTo>
                  <a:lnTo>
                    <a:pt x="12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72" y="0"/>
                  </a:lnTo>
                  <a:lnTo>
                    <a:pt x="84" y="36"/>
                  </a:lnTo>
                  <a:lnTo>
                    <a:pt x="84" y="72"/>
                  </a:lnTo>
                  <a:lnTo>
                    <a:pt x="84" y="108"/>
                  </a:lnTo>
                  <a:lnTo>
                    <a:pt x="60" y="144"/>
                  </a:lnTo>
                  <a:lnTo>
                    <a:pt x="48" y="180"/>
                  </a:lnTo>
                  <a:lnTo>
                    <a:pt x="24" y="216"/>
                  </a:lnTo>
                  <a:lnTo>
                    <a:pt x="12" y="252"/>
                  </a:lnTo>
                  <a:lnTo>
                    <a:pt x="48" y="276"/>
                  </a:lnTo>
                  <a:lnTo>
                    <a:pt x="84" y="300"/>
                  </a:lnTo>
                  <a:lnTo>
                    <a:pt x="96" y="336"/>
                  </a:lnTo>
                  <a:lnTo>
                    <a:pt x="108" y="372"/>
                  </a:lnTo>
                  <a:lnTo>
                    <a:pt x="120" y="408"/>
                  </a:lnTo>
                  <a:lnTo>
                    <a:pt x="120" y="444"/>
                  </a:lnTo>
                  <a:lnTo>
                    <a:pt x="96" y="480"/>
                  </a:lnTo>
                  <a:lnTo>
                    <a:pt x="60" y="480"/>
                  </a:lnTo>
                  <a:lnTo>
                    <a:pt x="60" y="444"/>
                  </a:lnTo>
                  <a:lnTo>
                    <a:pt x="60" y="408"/>
                  </a:lnTo>
                  <a:lnTo>
                    <a:pt x="60" y="372"/>
                  </a:lnTo>
                  <a:lnTo>
                    <a:pt x="48" y="336"/>
                  </a:lnTo>
                  <a:lnTo>
                    <a:pt x="12" y="336"/>
                  </a:lnTo>
                  <a:lnTo>
                    <a:pt x="0" y="300"/>
                  </a:lnTo>
                  <a:lnTo>
                    <a:pt x="0" y="264"/>
                  </a:lnTo>
                  <a:lnTo>
                    <a:pt x="12" y="252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40" name="Freeform 8"/>
            <p:cNvSpPr>
              <a:spLocks/>
            </p:cNvSpPr>
            <p:nvPr/>
          </p:nvSpPr>
          <p:spPr bwMode="auto">
            <a:xfrm>
              <a:off x="1044" y="1140"/>
              <a:ext cx="157" cy="481"/>
            </a:xfrm>
            <a:custGeom>
              <a:avLst/>
              <a:gdLst>
                <a:gd name="T0" fmla="*/ 156 w 157"/>
                <a:gd name="T1" fmla="*/ 252 h 481"/>
                <a:gd name="T2" fmla="*/ 120 w 157"/>
                <a:gd name="T3" fmla="*/ 240 h 481"/>
                <a:gd name="T4" fmla="*/ 120 w 157"/>
                <a:gd name="T5" fmla="*/ 204 h 481"/>
                <a:gd name="T6" fmla="*/ 120 w 157"/>
                <a:gd name="T7" fmla="*/ 168 h 481"/>
                <a:gd name="T8" fmla="*/ 120 w 157"/>
                <a:gd name="T9" fmla="*/ 132 h 481"/>
                <a:gd name="T10" fmla="*/ 120 w 157"/>
                <a:gd name="T11" fmla="*/ 96 h 481"/>
                <a:gd name="T12" fmla="*/ 120 w 157"/>
                <a:gd name="T13" fmla="*/ 60 h 481"/>
                <a:gd name="T14" fmla="*/ 120 w 157"/>
                <a:gd name="T15" fmla="*/ 24 h 481"/>
                <a:gd name="T16" fmla="*/ 84 w 157"/>
                <a:gd name="T17" fmla="*/ 0 h 481"/>
                <a:gd name="T18" fmla="*/ 48 w 157"/>
                <a:gd name="T19" fmla="*/ 12 h 481"/>
                <a:gd name="T20" fmla="*/ 24 w 157"/>
                <a:gd name="T21" fmla="*/ 48 h 481"/>
                <a:gd name="T22" fmla="*/ 0 w 157"/>
                <a:gd name="T23" fmla="*/ 84 h 481"/>
                <a:gd name="T24" fmla="*/ 0 w 157"/>
                <a:gd name="T25" fmla="*/ 120 h 481"/>
                <a:gd name="T26" fmla="*/ 0 w 157"/>
                <a:gd name="T27" fmla="*/ 156 h 481"/>
                <a:gd name="T28" fmla="*/ 36 w 157"/>
                <a:gd name="T29" fmla="*/ 180 h 481"/>
                <a:gd name="T30" fmla="*/ 72 w 157"/>
                <a:gd name="T31" fmla="*/ 204 h 481"/>
                <a:gd name="T32" fmla="*/ 108 w 157"/>
                <a:gd name="T33" fmla="*/ 228 h 481"/>
                <a:gd name="T34" fmla="*/ 108 w 157"/>
                <a:gd name="T35" fmla="*/ 264 h 481"/>
                <a:gd name="T36" fmla="*/ 84 w 157"/>
                <a:gd name="T37" fmla="*/ 300 h 481"/>
                <a:gd name="T38" fmla="*/ 72 w 157"/>
                <a:gd name="T39" fmla="*/ 336 h 481"/>
                <a:gd name="T40" fmla="*/ 72 w 157"/>
                <a:gd name="T41" fmla="*/ 372 h 481"/>
                <a:gd name="T42" fmla="*/ 60 w 157"/>
                <a:gd name="T43" fmla="*/ 408 h 481"/>
                <a:gd name="T44" fmla="*/ 60 w 157"/>
                <a:gd name="T45" fmla="*/ 444 h 481"/>
                <a:gd name="T46" fmla="*/ 60 w 157"/>
                <a:gd name="T47" fmla="*/ 480 h 481"/>
                <a:gd name="T48" fmla="*/ 96 w 157"/>
                <a:gd name="T49" fmla="*/ 480 h 481"/>
                <a:gd name="T50" fmla="*/ 120 w 157"/>
                <a:gd name="T51" fmla="*/ 444 h 481"/>
                <a:gd name="T52" fmla="*/ 132 w 157"/>
                <a:gd name="T53" fmla="*/ 408 h 481"/>
                <a:gd name="T54" fmla="*/ 144 w 157"/>
                <a:gd name="T55" fmla="*/ 372 h 481"/>
                <a:gd name="T56" fmla="*/ 144 w 157"/>
                <a:gd name="T57" fmla="*/ 336 h 481"/>
                <a:gd name="T58" fmla="*/ 144 w 157"/>
                <a:gd name="T59" fmla="*/ 300 h 481"/>
                <a:gd name="T60" fmla="*/ 144 w 157"/>
                <a:gd name="T61" fmla="*/ 264 h 481"/>
                <a:gd name="T62" fmla="*/ 156 w 157"/>
                <a:gd name="T63" fmla="*/ 252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7" h="481">
                  <a:moveTo>
                    <a:pt x="156" y="252"/>
                  </a:moveTo>
                  <a:lnTo>
                    <a:pt x="120" y="240"/>
                  </a:lnTo>
                  <a:lnTo>
                    <a:pt x="120" y="204"/>
                  </a:lnTo>
                  <a:lnTo>
                    <a:pt x="120" y="168"/>
                  </a:lnTo>
                  <a:lnTo>
                    <a:pt x="120" y="132"/>
                  </a:lnTo>
                  <a:lnTo>
                    <a:pt x="120" y="96"/>
                  </a:lnTo>
                  <a:lnTo>
                    <a:pt x="120" y="60"/>
                  </a:lnTo>
                  <a:lnTo>
                    <a:pt x="120" y="24"/>
                  </a:lnTo>
                  <a:lnTo>
                    <a:pt x="84" y="0"/>
                  </a:lnTo>
                  <a:lnTo>
                    <a:pt x="48" y="12"/>
                  </a:lnTo>
                  <a:lnTo>
                    <a:pt x="24" y="48"/>
                  </a:lnTo>
                  <a:lnTo>
                    <a:pt x="0" y="84"/>
                  </a:lnTo>
                  <a:lnTo>
                    <a:pt x="0" y="120"/>
                  </a:lnTo>
                  <a:lnTo>
                    <a:pt x="0" y="156"/>
                  </a:lnTo>
                  <a:lnTo>
                    <a:pt x="36" y="180"/>
                  </a:lnTo>
                  <a:lnTo>
                    <a:pt x="72" y="204"/>
                  </a:lnTo>
                  <a:lnTo>
                    <a:pt x="108" y="228"/>
                  </a:lnTo>
                  <a:lnTo>
                    <a:pt x="108" y="264"/>
                  </a:lnTo>
                  <a:lnTo>
                    <a:pt x="84" y="300"/>
                  </a:lnTo>
                  <a:lnTo>
                    <a:pt x="72" y="336"/>
                  </a:lnTo>
                  <a:lnTo>
                    <a:pt x="72" y="372"/>
                  </a:lnTo>
                  <a:lnTo>
                    <a:pt x="60" y="408"/>
                  </a:lnTo>
                  <a:lnTo>
                    <a:pt x="60" y="444"/>
                  </a:lnTo>
                  <a:lnTo>
                    <a:pt x="60" y="480"/>
                  </a:lnTo>
                  <a:lnTo>
                    <a:pt x="96" y="480"/>
                  </a:lnTo>
                  <a:lnTo>
                    <a:pt x="120" y="444"/>
                  </a:lnTo>
                  <a:lnTo>
                    <a:pt x="132" y="408"/>
                  </a:lnTo>
                  <a:lnTo>
                    <a:pt x="144" y="372"/>
                  </a:lnTo>
                  <a:lnTo>
                    <a:pt x="144" y="336"/>
                  </a:lnTo>
                  <a:lnTo>
                    <a:pt x="144" y="300"/>
                  </a:lnTo>
                  <a:lnTo>
                    <a:pt x="144" y="264"/>
                  </a:lnTo>
                  <a:lnTo>
                    <a:pt x="156" y="252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41" name="Freeform 9"/>
            <p:cNvSpPr>
              <a:spLocks/>
            </p:cNvSpPr>
            <p:nvPr/>
          </p:nvSpPr>
          <p:spPr bwMode="auto">
            <a:xfrm>
              <a:off x="1716" y="1188"/>
              <a:ext cx="121" cy="481"/>
            </a:xfrm>
            <a:custGeom>
              <a:avLst/>
              <a:gdLst>
                <a:gd name="T0" fmla="*/ 12 w 121"/>
                <a:gd name="T1" fmla="*/ 252 h 481"/>
                <a:gd name="T2" fmla="*/ 0 w 121"/>
                <a:gd name="T3" fmla="*/ 216 h 481"/>
                <a:gd name="T4" fmla="*/ 0 w 121"/>
                <a:gd name="T5" fmla="*/ 180 h 481"/>
                <a:gd name="T6" fmla="*/ 0 w 121"/>
                <a:gd name="T7" fmla="*/ 144 h 481"/>
                <a:gd name="T8" fmla="*/ 0 w 121"/>
                <a:gd name="T9" fmla="*/ 108 h 481"/>
                <a:gd name="T10" fmla="*/ 12 w 121"/>
                <a:gd name="T11" fmla="*/ 72 h 481"/>
                <a:gd name="T12" fmla="*/ 12 w 121"/>
                <a:gd name="T13" fmla="*/ 36 h 481"/>
                <a:gd name="T14" fmla="*/ 0 w 121"/>
                <a:gd name="T15" fmla="*/ 0 h 481"/>
                <a:gd name="T16" fmla="*/ 36 w 121"/>
                <a:gd name="T17" fmla="*/ 0 h 481"/>
                <a:gd name="T18" fmla="*/ 72 w 121"/>
                <a:gd name="T19" fmla="*/ 0 h 481"/>
                <a:gd name="T20" fmla="*/ 84 w 121"/>
                <a:gd name="T21" fmla="*/ 36 h 481"/>
                <a:gd name="T22" fmla="*/ 84 w 121"/>
                <a:gd name="T23" fmla="*/ 72 h 481"/>
                <a:gd name="T24" fmla="*/ 84 w 121"/>
                <a:gd name="T25" fmla="*/ 108 h 481"/>
                <a:gd name="T26" fmla="*/ 60 w 121"/>
                <a:gd name="T27" fmla="*/ 144 h 481"/>
                <a:gd name="T28" fmla="*/ 48 w 121"/>
                <a:gd name="T29" fmla="*/ 180 h 481"/>
                <a:gd name="T30" fmla="*/ 24 w 121"/>
                <a:gd name="T31" fmla="*/ 216 h 481"/>
                <a:gd name="T32" fmla="*/ 12 w 121"/>
                <a:gd name="T33" fmla="*/ 252 h 481"/>
                <a:gd name="T34" fmla="*/ 48 w 121"/>
                <a:gd name="T35" fmla="*/ 276 h 481"/>
                <a:gd name="T36" fmla="*/ 84 w 121"/>
                <a:gd name="T37" fmla="*/ 300 h 481"/>
                <a:gd name="T38" fmla="*/ 96 w 121"/>
                <a:gd name="T39" fmla="*/ 336 h 481"/>
                <a:gd name="T40" fmla="*/ 108 w 121"/>
                <a:gd name="T41" fmla="*/ 372 h 481"/>
                <a:gd name="T42" fmla="*/ 120 w 121"/>
                <a:gd name="T43" fmla="*/ 408 h 481"/>
                <a:gd name="T44" fmla="*/ 120 w 121"/>
                <a:gd name="T45" fmla="*/ 444 h 481"/>
                <a:gd name="T46" fmla="*/ 96 w 121"/>
                <a:gd name="T47" fmla="*/ 480 h 481"/>
                <a:gd name="T48" fmla="*/ 60 w 121"/>
                <a:gd name="T49" fmla="*/ 480 h 481"/>
                <a:gd name="T50" fmla="*/ 60 w 121"/>
                <a:gd name="T51" fmla="*/ 444 h 481"/>
                <a:gd name="T52" fmla="*/ 60 w 121"/>
                <a:gd name="T53" fmla="*/ 408 h 481"/>
                <a:gd name="T54" fmla="*/ 60 w 121"/>
                <a:gd name="T55" fmla="*/ 372 h 481"/>
                <a:gd name="T56" fmla="*/ 48 w 121"/>
                <a:gd name="T57" fmla="*/ 336 h 481"/>
                <a:gd name="T58" fmla="*/ 12 w 121"/>
                <a:gd name="T59" fmla="*/ 336 h 481"/>
                <a:gd name="T60" fmla="*/ 0 w 121"/>
                <a:gd name="T61" fmla="*/ 300 h 481"/>
                <a:gd name="T62" fmla="*/ 0 w 121"/>
                <a:gd name="T63" fmla="*/ 264 h 481"/>
                <a:gd name="T64" fmla="*/ 12 w 121"/>
                <a:gd name="T65" fmla="*/ 252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1" h="481">
                  <a:moveTo>
                    <a:pt x="12" y="252"/>
                  </a:moveTo>
                  <a:lnTo>
                    <a:pt x="0" y="216"/>
                  </a:lnTo>
                  <a:lnTo>
                    <a:pt x="0" y="180"/>
                  </a:lnTo>
                  <a:lnTo>
                    <a:pt x="0" y="144"/>
                  </a:lnTo>
                  <a:lnTo>
                    <a:pt x="0" y="108"/>
                  </a:lnTo>
                  <a:lnTo>
                    <a:pt x="12" y="72"/>
                  </a:lnTo>
                  <a:lnTo>
                    <a:pt x="12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72" y="0"/>
                  </a:lnTo>
                  <a:lnTo>
                    <a:pt x="84" y="36"/>
                  </a:lnTo>
                  <a:lnTo>
                    <a:pt x="84" y="72"/>
                  </a:lnTo>
                  <a:lnTo>
                    <a:pt x="84" y="108"/>
                  </a:lnTo>
                  <a:lnTo>
                    <a:pt x="60" y="144"/>
                  </a:lnTo>
                  <a:lnTo>
                    <a:pt x="48" y="180"/>
                  </a:lnTo>
                  <a:lnTo>
                    <a:pt x="24" y="216"/>
                  </a:lnTo>
                  <a:lnTo>
                    <a:pt x="12" y="252"/>
                  </a:lnTo>
                  <a:lnTo>
                    <a:pt x="48" y="276"/>
                  </a:lnTo>
                  <a:lnTo>
                    <a:pt x="84" y="300"/>
                  </a:lnTo>
                  <a:lnTo>
                    <a:pt x="96" y="336"/>
                  </a:lnTo>
                  <a:lnTo>
                    <a:pt x="108" y="372"/>
                  </a:lnTo>
                  <a:lnTo>
                    <a:pt x="120" y="408"/>
                  </a:lnTo>
                  <a:lnTo>
                    <a:pt x="120" y="444"/>
                  </a:lnTo>
                  <a:lnTo>
                    <a:pt x="96" y="480"/>
                  </a:lnTo>
                  <a:lnTo>
                    <a:pt x="60" y="480"/>
                  </a:lnTo>
                  <a:lnTo>
                    <a:pt x="60" y="444"/>
                  </a:lnTo>
                  <a:lnTo>
                    <a:pt x="60" y="408"/>
                  </a:lnTo>
                  <a:lnTo>
                    <a:pt x="60" y="372"/>
                  </a:lnTo>
                  <a:lnTo>
                    <a:pt x="48" y="336"/>
                  </a:lnTo>
                  <a:lnTo>
                    <a:pt x="12" y="336"/>
                  </a:lnTo>
                  <a:lnTo>
                    <a:pt x="0" y="300"/>
                  </a:lnTo>
                  <a:lnTo>
                    <a:pt x="0" y="264"/>
                  </a:lnTo>
                  <a:lnTo>
                    <a:pt x="12" y="252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42" name="Freeform 10"/>
            <p:cNvSpPr>
              <a:spLocks/>
            </p:cNvSpPr>
            <p:nvPr/>
          </p:nvSpPr>
          <p:spPr bwMode="auto">
            <a:xfrm>
              <a:off x="3684" y="1764"/>
              <a:ext cx="157" cy="481"/>
            </a:xfrm>
            <a:custGeom>
              <a:avLst/>
              <a:gdLst>
                <a:gd name="T0" fmla="*/ 156 w 157"/>
                <a:gd name="T1" fmla="*/ 252 h 481"/>
                <a:gd name="T2" fmla="*/ 120 w 157"/>
                <a:gd name="T3" fmla="*/ 240 h 481"/>
                <a:gd name="T4" fmla="*/ 120 w 157"/>
                <a:gd name="T5" fmla="*/ 204 h 481"/>
                <a:gd name="T6" fmla="*/ 120 w 157"/>
                <a:gd name="T7" fmla="*/ 168 h 481"/>
                <a:gd name="T8" fmla="*/ 120 w 157"/>
                <a:gd name="T9" fmla="*/ 132 h 481"/>
                <a:gd name="T10" fmla="*/ 120 w 157"/>
                <a:gd name="T11" fmla="*/ 96 h 481"/>
                <a:gd name="T12" fmla="*/ 120 w 157"/>
                <a:gd name="T13" fmla="*/ 60 h 481"/>
                <a:gd name="T14" fmla="*/ 120 w 157"/>
                <a:gd name="T15" fmla="*/ 24 h 481"/>
                <a:gd name="T16" fmla="*/ 84 w 157"/>
                <a:gd name="T17" fmla="*/ 0 h 481"/>
                <a:gd name="T18" fmla="*/ 48 w 157"/>
                <a:gd name="T19" fmla="*/ 12 h 481"/>
                <a:gd name="T20" fmla="*/ 24 w 157"/>
                <a:gd name="T21" fmla="*/ 48 h 481"/>
                <a:gd name="T22" fmla="*/ 0 w 157"/>
                <a:gd name="T23" fmla="*/ 84 h 481"/>
                <a:gd name="T24" fmla="*/ 0 w 157"/>
                <a:gd name="T25" fmla="*/ 120 h 481"/>
                <a:gd name="T26" fmla="*/ 0 w 157"/>
                <a:gd name="T27" fmla="*/ 156 h 481"/>
                <a:gd name="T28" fmla="*/ 36 w 157"/>
                <a:gd name="T29" fmla="*/ 180 h 481"/>
                <a:gd name="T30" fmla="*/ 72 w 157"/>
                <a:gd name="T31" fmla="*/ 204 h 481"/>
                <a:gd name="T32" fmla="*/ 108 w 157"/>
                <a:gd name="T33" fmla="*/ 228 h 481"/>
                <a:gd name="T34" fmla="*/ 108 w 157"/>
                <a:gd name="T35" fmla="*/ 264 h 481"/>
                <a:gd name="T36" fmla="*/ 84 w 157"/>
                <a:gd name="T37" fmla="*/ 300 h 481"/>
                <a:gd name="T38" fmla="*/ 72 w 157"/>
                <a:gd name="T39" fmla="*/ 336 h 481"/>
                <a:gd name="T40" fmla="*/ 72 w 157"/>
                <a:gd name="T41" fmla="*/ 372 h 481"/>
                <a:gd name="T42" fmla="*/ 60 w 157"/>
                <a:gd name="T43" fmla="*/ 408 h 481"/>
                <a:gd name="T44" fmla="*/ 60 w 157"/>
                <a:gd name="T45" fmla="*/ 444 h 481"/>
                <a:gd name="T46" fmla="*/ 60 w 157"/>
                <a:gd name="T47" fmla="*/ 480 h 481"/>
                <a:gd name="T48" fmla="*/ 96 w 157"/>
                <a:gd name="T49" fmla="*/ 480 h 481"/>
                <a:gd name="T50" fmla="*/ 120 w 157"/>
                <a:gd name="T51" fmla="*/ 444 h 481"/>
                <a:gd name="T52" fmla="*/ 132 w 157"/>
                <a:gd name="T53" fmla="*/ 408 h 481"/>
                <a:gd name="T54" fmla="*/ 144 w 157"/>
                <a:gd name="T55" fmla="*/ 372 h 481"/>
                <a:gd name="T56" fmla="*/ 144 w 157"/>
                <a:gd name="T57" fmla="*/ 336 h 481"/>
                <a:gd name="T58" fmla="*/ 144 w 157"/>
                <a:gd name="T59" fmla="*/ 300 h 481"/>
                <a:gd name="T60" fmla="*/ 144 w 157"/>
                <a:gd name="T61" fmla="*/ 264 h 481"/>
                <a:gd name="T62" fmla="*/ 156 w 157"/>
                <a:gd name="T63" fmla="*/ 252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7" h="481">
                  <a:moveTo>
                    <a:pt x="156" y="252"/>
                  </a:moveTo>
                  <a:lnTo>
                    <a:pt x="120" y="240"/>
                  </a:lnTo>
                  <a:lnTo>
                    <a:pt x="120" y="204"/>
                  </a:lnTo>
                  <a:lnTo>
                    <a:pt x="120" y="168"/>
                  </a:lnTo>
                  <a:lnTo>
                    <a:pt x="120" y="132"/>
                  </a:lnTo>
                  <a:lnTo>
                    <a:pt x="120" y="96"/>
                  </a:lnTo>
                  <a:lnTo>
                    <a:pt x="120" y="60"/>
                  </a:lnTo>
                  <a:lnTo>
                    <a:pt x="120" y="24"/>
                  </a:lnTo>
                  <a:lnTo>
                    <a:pt x="84" y="0"/>
                  </a:lnTo>
                  <a:lnTo>
                    <a:pt x="48" y="12"/>
                  </a:lnTo>
                  <a:lnTo>
                    <a:pt x="24" y="48"/>
                  </a:lnTo>
                  <a:lnTo>
                    <a:pt x="0" y="84"/>
                  </a:lnTo>
                  <a:lnTo>
                    <a:pt x="0" y="120"/>
                  </a:lnTo>
                  <a:lnTo>
                    <a:pt x="0" y="156"/>
                  </a:lnTo>
                  <a:lnTo>
                    <a:pt x="36" y="180"/>
                  </a:lnTo>
                  <a:lnTo>
                    <a:pt x="72" y="204"/>
                  </a:lnTo>
                  <a:lnTo>
                    <a:pt x="108" y="228"/>
                  </a:lnTo>
                  <a:lnTo>
                    <a:pt x="108" y="264"/>
                  </a:lnTo>
                  <a:lnTo>
                    <a:pt x="84" y="300"/>
                  </a:lnTo>
                  <a:lnTo>
                    <a:pt x="72" y="336"/>
                  </a:lnTo>
                  <a:lnTo>
                    <a:pt x="72" y="372"/>
                  </a:lnTo>
                  <a:lnTo>
                    <a:pt x="60" y="408"/>
                  </a:lnTo>
                  <a:lnTo>
                    <a:pt x="60" y="444"/>
                  </a:lnTo>
                  <a:lnTo>
                    <a:pt x="60" y="480"/>
                  </a:lnTo>
                  <a:lnTo>
                    <a:pt x="96" y="480"/>
                  </a:lnTo>
                  <a:lnTo>
                    <a:pt x="120" y="444"/>
                  </a:lnTo>
                  <a:lnTo>
                    <a:pt x="132" y="408"/>
                  </a:lnTo>
                  <a:lnTo>
                    <a:pt x="144" y="372"/>
                  </a:lnTo>
                  <a:lnTo>
                    <a:pt x="144" y="336"/>
                  </a:lnTo>
                  <a:lnTo>
                    <a:pt x="144" y="300"/>
                  </a:lnTo>
                  <a:lnTo>
                    <a:pt x="144" y="264"/>
                  </a:lnTo>
                  <a:lnTo>
                    <a:pt x="156" y="252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43" name="Freeform 11"/>
            <p:cNvSpPr>
              <a:spLocks/>
            </p:cNvSpPr>
            <p:nvPr/>
          </p:nvSpPr>
          <p:spPr bwMode="auto">
            <a:xfrm>
              <a:off x="4356" y="1812"/>
              <a:ext cx="121" cy="481"/>
            </a:xfrm>
            <a:custGeom>
              <a:avLst/>
              <a:gdLst>
                <a:gd name="T0" fmla="*/ 12 w 121"/>
                <a:gd name="T1" fmla="*/ 252 h 481"/>
                <a:gd name="T2" fmla="*/ 0 w 121"/>
                <a:gd name="T3" fmla="*/ 216 h 481"/>
                <a:gd name="T4" fmla="*/ 0 w 121"/>
                <a:gd name="T5" fmla="*/ 180 h 481"/>
                <a:gd name="T6" fmla="*/ 0 w 121"/>
                <a:gd name="T7" fmla="*/ 144 h 481"/>
                <a:gd name="T8" fmla="*/ 0 w 121"/>
                <a:gd name="T9" fmla="*/ 108 h 481"/>
                <a:gd name="T10" fmla="*/ 12 w 121"/>
                <a:gd name="T11" fmla="*/ 72 h 481"/>
                <a:gd name="T12" fmla="*/ 12 w 121"/>
                <a:gd name="T13" fmla="*/ 36 h 481"/>
                <a:gd name="T14" fmla="*/ 0 w 121"/>
                <a:gd name="T15" fmla="*/ 0 h 481"/>
                <a:gd name="T16" fmla="*/ 36 w 121"/>
                <a:gd name="T17" fmla="*/ 0 h 481"/>
                <a:gd name="T18" fmla="*/ 72 w 121"/>
                <a:gd name="T19" fmla="*/ 0 h 481"/>
                <a:gd name="T20" fmla="*/ 84 w 121"/>
                <a:gd name="T21" fmla="*/ 36 h 481"/>
                <a:gd name="T22" fmla="*/ 84 w 121"/>
                <a:gd name="T23" fmla="*/ 72 h 481"/>
                <a:gd name="T24" fmla="*/ 84 w 121"/>
                <a:gd name="T25" fmla="*/ 108 h 481"/>
                <a:gd name="T26" fmla="*/ 60 w 121"/>
                <a:gd name="T27" fmla="*/ 144 h 481"/>
                <a:gd name="T28" fmla="*/ 48 w 121"/>
                <a:gd name="T29" fmla="*/ 180 h 481"/>
                <a:gd name="T30" fmla="*/ 24 w 121"/>
                <a:gd name="T31" fmla="*/ 216 h 481"/>
                <a:gd name="T32" fmla="*/ 12 w 121"/>
                <a:gd name="T33" fmla="*/ 252 h 481"/>
                <a:gd name="T34" fmla="*/ 48 w 121"/>
                <a:gd name="T35" fmla="*/ 276 h 481"/>
                <a:gd name="T36" fmla="*/ 84 w 121"/>
                <a:gd name="T37" fmla="*/ 300 h 481"/>
                <a:gd name="T38" fmla="*/ 96 w 121"/>
                <a:gd name="T39" fmla="*/ 336 h 481"/>
                <a:gd name="T40" fmla="*/ 108 w 121"/>
                <a:gd name="T41" fmla="*/ 372 h 481"/>
                <a:gd name="T42" fmla="*/ 120 w 121"/>
                <a:gd name="T43" fmla="*/ 408 h 481"/>
                <a:gd name="T44" fmla="*/ 120 w 121"/>
                <a:gd name="T45" fmla="*/ 444 h 481"/>
                <a:gd name="T46" fmla="*/ 96 w 121"/>
                <a:gd name="T47" fmla="*/ 480 h 481"/>
                <a:gd name="T48" fmla="*/ 60 w 121"/>
                <a:gd name="T49" fmla="*/ 480 h 481"/>
                <a:gd name="T50" fmla="*/ 60 w 121"/>
                <a:gd name="T51" fmla="*/ 444 h 481"/>
                <a:gd name="T52" fmla="*/ 60 w 121"/>
                <a:gd name="T53" fmla="*/ 408 h 481"/>
                <a:gd name="T54" fmla="*/ 60 w 121"/>
                <a:gd name="T55" fmla="*/ 372 h 481"/>
                <a:gd name="T56" fmla="*/ 48 w 121"/>
                <a:gd name="T57" fmla="*/ 336 h 481"/>
                <a:gd name="T58" fmla="*/ 12 w 121"/>
                <a:gd name="T59" fmla="*/ 336 h 481"/>
                <a:gd name="T60" fmla="*/ 0 w 121"/>
                <a:gd name="T61" fmla="*/ 300 h 481"/>
                <a:gd name="T62" fmla="*/ 0 w 121"/>
                <a:gd name="T63" fmla="*/ 264 h 481"/>
                <a:gd name="T64" fmla="*/ 12 w 121"/>
                <a:gd name="T65" fmla="*/ 252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1" h="481">
                  <a:moveTo>
                    <a:pt x="12" y="252"/>
                  </a:moveTo>
                  <a:lnTo>
                    <a:pt x="0" y="216"/>
                  </a:lnTo>
                  <a:lnTo>
                    <a:pt x="0" y="180"/>
                  </a:lnTo>
                  <a:lnTo>
                    <a:pt x="0" y="144"/>
                  </a:lnTo>
                  <a:lnTo>
                    <a:pt x="0" y="108"/>
                  </a:lnTo>
                  <a:lnTo>
                    <a:pt x="12" y="72"/>
                  </a:lnTo>
                  <a:lnTo>
                    <a:pt x="12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72" y="0"/>
                  </a:lnTo>
                  <a:lnTo>
                    <a:pt x="84" y="36"/>
                  </a:lnTo>
                  <a:lnTo>
                    <a:pt x="84" y="72"/>
                  </a:lnTo>
                  <a:lnTo>
                    <a:pt x="84" y="108"/>
                  </a:lnTo>
                  <a:lnTo>
                    <a:pt x="60" y="144"/>
                  </a:lnTo>
                  <a:lnTo>
                    <a:pt x="48" y="180"/>
                  </a:lnTo>
                  <a:lnTo>
                    <a:pt x="24" y="216"/>
                  </a:lnTo>
                  <a:lnTo>
                    <a:pt x="12" y="252"/>
                  </a:lnTo>
                  <a:lnTo>
                    <a:pt x="48" y="276"/>
                  </a:lnTo>
                  <a:lnTo>
                    <a:pt x="84" y="300"/>
                  </a:lnTo>
                  <a:lnTo>
                    <a:pt x="96" y="336"/>
                  </a:lnTo>
                  <a:lnTo>
                    <a:pt x="108" y="372"/>
                  </a:lnTo>
                  <a:lnTo>
                    <a:pt x="120" y="408"/>
                  </a:lnTo>
                  <a:lnTo>
                    <a:pt x="120" y="444"/>
                  </a:lnTo>
                  <a:lnTo>
                    <a:pt x="96" y="480"/>
                  </a:lnTo>
                  <a:lnTo>
                    <a:pt x="60" y="480"/>
                  </a:lnTo>
                  <a:lnTo>
                    <a:pt x="60" y="444"/>
                  </a:lnTo>
                  <a:lnTo>
                    <a:pt x="60" y="408"/>
                  </a:lnTo>
                  <a:lnTo>
                    <a:pt x="60" y="372"/>
                  </a:lnTo>
                  <a:lnTo>
                    <a:pt x="48" y="336"/>
                  </a:lnTo>
                  <a:lnTo>
                    <a:pt x="12" y="336"/>
                  </a:lnTo>
                  <a:lnTo>
                    <a:pt x="0" y="300"/>
                  </a:lnTo>
                  <a:lnTo>
                    <a:pt x="0" y="264"/>
                  </a:lnTo>
                  <a:lnTo>
                    <a:pt x="12" y="252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44" name="Rectangle 12"/>
            <p:cNvSpPr>
              <a:spLocks noChangeArrowheads="1"/>
            </p:cNvSpPr>
            <p:nvPr/>
          </p:nvSpPr>
          <p:spPr bwMode="auto">
            <a:xfrm>
              <a:off x="4804" y="1636"/>
              <a:ext cx="40" cy="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5" name="Rectangle 13"/>
            <p:cNvSpPr>
              <a:spLocks noChangeArrowheads="1"/>
            </p:cNvSpPr>
            <p:nvPr/>
          </p:nvSpPr>
          <p:spPr bwMode="auto">
            <a:xfrm>
              <a:off x="4756" y="1540"/>
              <a:ext cx="88" cy="4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6" name="Line 14"/>
            <p:cNvSpPr>
              <a:spLocks noChangeShapeType="1"/>
            </p:cNvSpPr>
            <p:nvPr/>
          </p:nvSpPr>
          <p:spPr bwMode="auto">
            <a:xfrm flipV="1">
              <a:off x="4848" y="1388"/>
              <a:ext cx="0" cy="104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7" name="Line 15"/>
            <p:cNvSpPr>
              <a:spLocks noChangeShapeType="1"/>
            </p:cNvSpPr>
            <p:nvPr/>
          </p:nvSpPr>
          <p:spPr bwMode="auto">
            <a:xfrm flipV="1">
              <a:off x="4900" y="1484"/>
              <a:ext cx="40" cy="5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8" name="Line 16"/>
            <p:cNvSpPr>
              <a:spLocks noChangeShapeType="1"/>
            </p:cNvSpPr>
            <p:nvPr/>
          </p:nvSpPr>
          <p:spPr bwMode="auto">
            <a:xfrm>
              <a:off x="4900" y="1632"/>
              <a:ext cx="40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9" name="Line 17"/>
            <p:cNvSpPr>
              <a:spLocks noChangeShapeType="1"/>
            </p:cNvSpPr>
            <p:nvPr/>
          </p:nvSpPr>
          <p:spPr bwMode="auto">
            <a:xfrm>
              <a:off x="4900" y="1732"/>
              <a:ext cx="40" cy="4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50" name="Line 18"/>
            <p:cNvSpPr>
              <a:spLocks noChangeShapeType="1"/>
            </p:cNvSpPr>
            <p:nvPr/>
          </p:nvSpPr>
          <p:spPr bwMode="auto">
            <a:xfrm>
              <a:off x="4848" y="1828"/>
              <a:ext cx="0" cy="88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51" name="Rectangle 19"/>
            <p:cNvSpPr>
              <a:spLocks noChangeArrowheads="1"/>
            </p:cNvSpPr>
            <p:nvPr/>
          </p:nvSpPr>
          <p:spPr bwMode="auto">
            <a:xfrm>
              <a:off x="2212" y="1684"/>
              <a:ext cx="40" cy="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52" name="Rectangle 20"/>
            <p:cNvSpPr>
              <a:spLocks noChangeArrowheads="1"/>
            </p:cNvSpPr>
            <p:nvPr/>
          </p:nvSpPr>
          <p:spPr bwMode="auto">
            <a:xfrm>
              <a:off x="2164" y="1540"/>
              <a:ext cx="88" cy="4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53" name="Line 21"/>
            <p:cNvSpPr>
              <a:spLocks noChangeShapeType="1"/>
            </p:cNvSpPr>
            <p:nvPr/>
          </p:nvSpPr>
          <p:spPr bwMode="auto">
            <a:xfrm flipV="1">
              <a:off x="2256" y="1388"/>
              <a:ext cx="0" cy="104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54" name="Line 22"/>
            <p:cNvSpPr>
              <a:spLocks noChangeShapeType="1"/>
            </p:cNvSpPr>
            <p:nvPr/>
          </p:nvSpPr>
          <p:spPr bwMode="auto">
            <a:xfrm flipV="1">
              <a:off x="2308" y="1532"/>
              <a:ext cx="40" cy="5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55" name="Line 23"/>
            <p:cNvSpPr>
              <a:spLocks noChangeShapeType="1"/>
            </p:cNvSpPr>
            <p:nvPr/>
          </p:nvSpPr>
          <p:spPr bwMode="auto">
            <a:xfrm>
              <a:off x="2308" y="1680"/>
              <a:ext cx="40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56" name="Line 24"/>
            <p:cNvSpPr>
              <a:spLocks noChangeShapeType="1"/>
            </p:cNvSpPr>
            <p:nvPr/>
          </p:nvSpPr>
          <p:spPr bwMode="auto">
            <a:xfrm>
              <a:off x="2308" y="1780"/>
              <a:ext cx="40" cy="4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57" name="Line 25"/>
            <p:cNvSpPr>
              <a:spLocks noChangeShapeType="1"/>
            </p:cNvSpPr>
            <p:nvPr/>
          </p:nvSpPr>
          <p:spPr bwMode="auto">
            <a:xfrm>
              <a:off x="2256" y="1828"/>
              <a:ext cx="0" cy="88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58" name="Rectangle 26"/>
            <p:cNvSpPr>
              <a:spLocks noChangeArrowheads="1"/>
            </p:cNvSpPr>
            <p:nvPr/>
          </p:nvSpPr>
          <p:spPr bwMode="auto">
            <a:xfrm>
              <a:off x="724" y="1588"/>
              <a:ext cx="40" cy="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59" name="Rectangle 27"/>
            <p:cNvSpPr>
              <a:spLocks noChangeArrowheads="1"/>
            </p:cNvSpPr>
            <p:nvPr/>
          </p:nvSpPr>
          <p:spPr bwMode="auto">
            <a:xfrm>
              <a:off x="724" y="1732"/>
              <a:ext cx="88" cy="4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60" name="Line 28"/>
            <p:cNvSpPr>
              <a:spLocks noChangeShapeType="1"/>
            </p:cNvSpPr>
            <p:nvPr/>
          </p:nvSpPr>
          <p:spPr bwMode="auto">
            <a:xfrm flipH="1">
              <a:off x="620" y="1780"/>
              <a:ext cx="56" cy="4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61" name="Line 29"/>
            <p:cNvSpPr>
              <a:spLocks noChangeShapeType="1"/>
            </p:cNvSpPr>
            <p:nvPr/>
          </p:nvSpPr>
          <p:spPr bwMode="auto">
            <a:xfrm>
              <a:off x="628" y="1680"/>
              <a:ext cx="40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62" name="Line 30"/>
            <p:cNvSpPr>
              <a:spLocks noChangeShapeType="1"/>
            </p:cNvSpPr>
            <p:nvPr/>
          </p:nvSpPr>
          <p:spPr bwMode="auto">
            <a:xfrm>
              <a:off x="628" y="1540"/>
              <a:ext cx="40" cy="4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63" name="Line 31"/>
            <p:cNvSpPr>
              <a:spLocks noChangeShapeType="1"/>
            </p:cNvSpPr>
            <p:nvPr/>
          </p:nvSpPr>
          <p:spPr bwMode="auto">
            <a:xfrm flipV="1">
              <a:off x="720" y="1436"/>
              <a:ext cx="0" cy="104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64" name="Line 32"/>
            <p:cNvSpPr>
              <a:spLocks noChangeShapeType="1"/>
            </p:cNvSpPr>
            <p:nvPr/>
          </p:nvSpPr>
          <p:spPr bwMode="auto">
            <a:xfrm>
              <a:off x="720" y="1828"/>
              <a:ext cx="0" cy="88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65" name="Rectangle 33"/>
            <p:cNvSpPr>
              <a:spLocks noChangeArrowheads="1"/>
            </p:cNvSpPr>
            <p:nvPr/>
          </p:nvSpPr>
          <p:spPr bwMode="auto">
            <a:xfrm>
              <a:off x="3316" y="1588"/>
              <a:ext cx="40" cy="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66" name="Rectangle 34"/>
            <p:cNvSpPr>
              <a:spLocks noChangeArrowheads="1"/>
            </p:cNvSpPr>
            <p:nvPr/>
          </p:nvSpPr>
          <p:spPr bwMode="auto">
            <a:xfrm>
              <a:off x="3364" y="1732"/>
              <a:ext cx="88" cy="4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67" name="Line 35"/>
            <p:cNvSpPr>
              <a:spLocks noChangeShapeType="1"/>
            </p:cNvSpPr>
            <p:nvPr/>
          </p:nvSpPr>
          <p:spPr bwMode="auto">
            <a:xfrm flipH="1">
              <a:off x="3260" y="1828"/>
              <a:ext cx="56" cy="4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68" name="Line 36"/>
            <p:cNvSpPr>
              <a:spLocks noChangeShapeType="1"/>
            </p:cNvSpPr>
            <p:nvPr/>
          </p:nvSpPr>
          <p:spPr bwMode="auto">
            <a:xfrm>
              <a:off x="3220" y="1728"/>
              <a:ext cx="40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69" name="Line 37"/>
            <p:cNvSpPr>
              <a:spLocks noChangeShapeType="1"/>
            </p:cNvSpPr>
            <p:nvPr/>
          </p:nvSpPr>
          <p:spPr bwMode="auto">
            <a:xfrm>
              <a:off x="3220" y="1588"/>
              <a:ext cx="40" cy="4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70" name="Line 38"/>
            <p:cNvSpPr>
              <a:spLocks noChangeShapeType="1"/>
            </p:cNvSpPr>
            <p:nvPr/>
          </p:nvSpPr>
          <p:spPr bwMode="auto">
            <a:xfrm flipV="1">
              <a:off x="3312" y="1436"/>
              <a:ext cx="0" cy="104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71" name="Line 39"/>
            <p:cNvSpPr>
              <a:spLocks noChangeShapeType="1"/>
            </p:cNvSpPr>
            <p:nvPr/>
          </p:nvSpPr>
          <p:spPr bwMode="auto">
            <a:xfrm>
              <a:off x="3360" y="1828"/>
              <a:ext cx="0" cy="88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72" name="Oval 40"/>
            <p:cNvSpPr>
              <a:spLocks noChangeArrowheads="1"/>
            </p:cNvSpPr>
            <p:nvPr/>
          </p:nvSpPr>
          <p:spPr bwMode="auto">
            <a:xfrm>
              <a:off x="1160" y="1352"/>
              <a:ext cx="32" cy="80"/>
            </a:xfrm>
            <a:prstGeom prst="ellipse">
              <a:avLst/>
            </a:prstGeom>
            <a:solidFill>
              <a:srgbClr val="D93192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73" name="Oval 41"/>
            <p:cNvSpPr>
              <a:spLocks noChangeArrowheads="1"/>
            </p:cNvSpPr>
            <p:nvPr/>
          </p:nvSpPr>
          <p:spPr bwMode="auto">
            <a:xfrm>
              <a:off x="1208" y="1880"/>
              <a:ext cx="32" cy="80"/>
            </a:xfrm>
            <a:prstGeom prst="ellipse">
              <a:avLst/>
            </a:prstGeom>
            <a:solidFill>
              <a:srgbClr val="D93192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74" name="Oval 42"/>
            <p:cNvSpPr>
              <a:spLocks noChangeArrowheads="1"/>
            </p:cNvSpPr>
            <p:nvPr/>
          </p:nvSpPr>
          <p:spPr bwMode="auto">
            <a:xfrm>
              <a:off x="1688" y="1400"/>
              <a:ext cx="32" cy="80"/>
            </a:xfrm>
            <a:prstGeom prst="ellipse">
              <a:avLst/>
            </a:prstGeom>
            <a:solidFill>
              <a:srgbClr val="D93192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75" name="Oval 43"/>
            <p:cNvSpPr>
              <a:spLocks noChangeArrowheads="1"/>
            </p:cNvSpPr>
            <p:nvPr/>
          </p:nvSpPr>
          <p:spPr bwMode="auto">
            <a:xfrm>
              <a:off x="1688" y="1928"/>
              <a:ext cx="32" cy="80"/>
            </a:xfrm>
            <a:prstGeom prst="ellipse">
              <a:avLst/>
            </a:prstGeom>
            <a:solidFill>
              <a:srgbClr val="D93192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76" name="Oval 44"/>
            <p:cNvSpPr>
              <a:spLocks noChangeArrowheads="1"/>
            </p:cNvSpPr>
            <p:nvPr/>
          </p:nvSpPr>
          <p:spPr bwMode="auto">
            <a:xfrm>
              <a:off x="4328" y="2024"/>
              <a:ext cx="32" cy="80"/>
            </a:xfrm>
            <a:prstGeom prst="ellipse">
              <a:avLst/>
            </a:prstGeom>
            <a:solidFill>
              <a:srgbClr val="D93192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77" name="Oval 45"/>
            <p:cNvSpPr>
              <a:spLocks noChangeArrowheads="1"/>
            </p:cNvSpPr>
            <p:nvPr/>
          </p:nvSpPr>
          <p:spPr bwMode="auto">
            <a:xfrm>
              <a:off x="3800" y="1976"/>
              <a:ext cx="32" cy="80"/>
            </a:xfrm>
            <a:prstGeom prst="ellipse">
              <a:avLst/>
            </a:prstGeom>
            <a:solidFill>
              <a:srgbClr val="D93192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78" name="Oval 46"/>
            <p:cNvSpPr>
              <a:spLocks noChangeArrowheads="1"/>
            </p:cNvSpPr>
            <p:nvPr/>
          </p:nvSpPr>
          <p:spPr bwMode="auto">
            <a:xfrm>
              <a:off x="4328" y="1448"/>
              <a:ext cx="32" cy="80"/>
            </a:xfrm>
            <a:prstGeom prst="ellipse">
              <a:avLst/>
            </a:prstGeom>
            <a:solidFill>
              <a:srgbClr val="D93192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79" name="Oval 47"/>
            <p:cNvSpPr>
              <a:spLocks noChangeArrowheads="1"/>
            </p:cNvSpPr>
            <p:nvPr/>
          </p:nvSpPr>
          <p:spPr bwMode="auto">
            <a:xfrm>
              <a:off x="3752" y="1448"/>
              <a:ext cx="32" cy="80"/>
            </a:xfrm>
            <a:prstGeom prst="ellipse">
              <a:avLst/>
            </a:prstGeom>
            <a:solidFill>
              <a:srgbClr val="D93192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80" name="Line 48"/>
            <p:cNvSpPr>
              <a:spLocks noChangeShapeType="1"/>
            </p:cNvSpPr>
            <p:nvPr/>
          </p:nvSpPr>
          <p:spPr bwMode="auto">
            <a:xfrm flipV="1">
              <a:off x="772" y="1388"/>
              <a:ext cx="376" cy="2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81" name="Line 49"/>
            <p:cNvSpPr>
              <a:spLocks noChangeShapeType="1"/>
            </p:cNvSpPr>
            <p:nvPr/>
          </p:nvSpPr>
          <p:spPr bwMode="auto">
            <a:xfrm>
              <a:off x="772" y="1780"/>
              <a:ext cx="424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82" name="Line 50"/>
            <p:cNvSpPr>
              <a:spLocks noChangeShapeType="1"/>
            </p:cNvSpPr>
            <p:nvPr/>
          </p:nvSpPr>
          <p:spPr bwMode="auto">
            <a:xfrm>
              <a:off x="1684" y="1444"/>
              <a:ext cx="520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83" name="Line 51"/>
            <p:cNvSpPr>
              <a:spLocks noChangeShapeType="1"/>
            </p:cNvSpPr>
            <p:nvPr/>
          </p:nvSpPr>
          <p:spPr bwMode="auto">
            <a:xfrm flipV="1">
              <a:off x="1732" y="1724"/>
              <a:ext cx="472" cy="2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84" name="Line 52"/>
            <p:cNvSpPr>
              <a:spLocks noChangeShapeType="1"/>
            </p:cNvSpPr>
            <p:nvPr/>
          </p:nvSpPr>
          <p:spPr bwMode="auto">
            <a:xfrm>
              <a:off x="3460" y="1780"/>
              <a:ext cx="328" cy="2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85" name="Line 53"/>
            <p:cNvSpPr>
              <a:spLocks noChangeShapeType="1"/>
            </p:cNvSpPr>
            <p:nvPr/>
          </p:nvSpPr>
          <p:spPr bwMode="auto">
            <a:xfrm flipV="1">
              <a:off x="3364" y="1484"/>
              <a:ext cx="376" cy="1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86" name="Line 54"/>
            <p:cNvSpPr>
              <a:spLocks noChangeShapeType="1"/>
            </p:cNvSpPr>
            <p:nvPr/>
          </p:nvSpPr>
          <p:spPr bwMode="auto">
            <a:xfrm>
              <a:off x="4372" y="1492"/>
              <a:ext cx="424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87" name="Line 55"/>
            <p:cNvSpPr>
              <a:spLocks noChangeShapeType="1"/>
            </p:cNvSpPr>
            <p:nvPr/>
          </p:nvSpPr>
          <p:spPr bwMode="auto">
            <a:xfrm flipV="1">
              <a:off x="4372" y="1676"/>
              <a:ext cx="424" cy="3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88" name="Freeform 56"/>
            <p:cNvSpPr>
              <a:spLocks/>
            </p:cNvSpPr>
            <p:nvPr/>
          </p:nvSpPr>
          <p:spPr bwMode="auto">
            <a:xfrm>
              <a:off x="288" y="900"/>
              <a:ext cx="2353" cy="1525"/>
            </a:xfrm>
            <a:custGeom>
              <a:avLst/>
              <a:gdLst>
                <a:gd name="T0" fmla="*/ 1152 w 2353"/>
                <a:gd name="T1" fmla="*/ 1332 h 1525"/>
                <a:gd name="T2" fmla="*/ 1056 w 2353"/>
                <a:gd name="T3" fmla="*/ 1404 h 1525"/>
                <a:gd name="T4" fmla="*/ 936 w 2353"/>
                <a:gd name="T5" fmla="*/ 1464 h 1525"/>
                <a:gd name="T6" fmla="*/ 828 w 2353"/>
                <a:gd name="T7" fmla="*/ 1500 h 1525"/>
                <a:gd name="T8" fmla="*/ 708 w 2353"/>
                <a:gd name="T9" fmla="*/ 1512 h 1525"/>
                <a:gd name="T10" fmla="*/ 588 w 2353"/>
                <a:gd name="T11" fmla="*/ 1524 h 1525"/>
                <a:gd name="T12" fmla="*/ 480 w 2353"/>
                <a:gd name="T13" fmla="*/ 1524 h 1525"/>
                <a:gd name="T14" fmla="*/ 372 w 2353"/>
                <a:gd name="T15" fmla="*/ 1512 h 1525"/>
                <a:gd name="T16" fmla="*/ 264 w 2353"/>
                <a:gd name="T17" fmla="*/ 1476 h 1525"/>
                <a:gd name="T18" fmla="*/ 168 w 2353"/>
                <a:gd name="T19" fmla="*/ 1404 h 1525"/>
                <a:gd name="T20" fmla="*/ 84 w 2353"/>
                <a:gd name="T21" fmla="*/ 1296 h 1525"/>
                <a:gd name="T22" fmla="*/ 48 w 2353"/>
                <a:gd name="T23" fmla="*/ 1188 h 1525"/>
                <a:gd name="T24" fmla="*/ 12 w 2353"/>
                <a:gd name="T25" fmla="*/ 1056 h 1525"/>
                <a:gd name="T26" fmla="*/ 0 w 2353"/>
                <a:gd name="T27" fmla="*/ 912 h 1525"/>
                <a:gd name="T28" fmla="*/ 0 w 2353"/>
                <a:gd name="T29" fmla="*/ 792 h 1525"/>
                <a:gd name="T30" fmla="*/ 0 w 2353"/>
                <a:gd name="T31" fmla="*/ 660 h 1525"/>
                <a:gd name="T32" fmla="*/ 0 w 2353"/>
                <a:gd name="T33" fmla="*/ 540 h 1525"/>
                <a:gd name="T34" fmla="*/ 24 w 2353"/>
                <a:gd name="T35" fmla="*/ 396 h 1525"/>
                <a:gd name="T36" fmla="*/ 72 w 2353"/>
                <a:gd name="T37" fmla="*/ 276 h 1525"/>
                <a:gd name="T38" fmla="*/ 144 w 2353"/>
                <a:gd name="T39" fmla="*/ 168 h 1525"/>
                <a:gd name="T40" fmla="*/ 240 w 2353"/>
                <a:gd name="T41" fmla="*/ 84 h 1525"/>
                <a:gd name="T42" fmla="*/ 348 w 2353"/>
                <a:gd name="T43" fmla="*/ 24 h 1525"/>
                <a:gd name="T44" fmla="*/ 456 w 2353"/>
                <a:gd name="T45" fmla="*/ 0 h 1525"/>
                <a:gd name="T46" fmla="*/ 588 w 2353"/>
                <a:gd name="T47" fmla="*/ 0 h 1525"/>
                <a:gd name="T48" fmla="*/ 732 w 2353"/>
                <a:gd name="T49" fmla="*/ 0 h 1525"/>
                <a:gd name="T50" fmla="*/ 852 w 2353"/>
                <a:gd name="T51" fmla="*/ 24 h 1525"/>
                <a:gd name="T52" fmla="*/ 972 w 2353"/>
                <a:gd name="T53" fmla="*/ 84 h 1525"/>
                <a:gd name="T54" fmla="*/ 1080 w 2353"/>
                <a:gd name="T55" fmla="*/ 168 h 1525"/>
                <a:gd name="T56" fmla="*/ 1128 w 2353"/>
                <a:gd name="T57" fmla="*/ 276 h 1525"/>
                <a:gd name="T58" fmla="*/ 1140 w 2353"/>
                <a:gd name="T59" fmla="*/ 384 h 1525"/>
                <a:gd name="T60" fmla="*/ 1188 w 2353"/>
                <a:gd name="T61" fmla="*/ 276 h 1525"/>
                <a:gd name="T62" fmla="*/ 1260 w 2353"/>
                <a:gd name="T63" fmla="*/ 168 h 1525"/>
                <a:gd name="T64" fmla="*/ 1356 w 2353"/>
                <a:gd name="T65" fmla="*/ 84 h 1525"/>
                <a:gd name="T66" fmla="*/ 1464 w 2353"/>
                <a:gd name="T67" fmla="*/ 36 h 1525"/>
                <a:gd name="T68" fmla="*/ 1608 w 2353"/>
                <a:gd name="T69" fmla="*/ 36 h 1525"/>
                <a:gd name="T70" fmla="*/ 1788 w 2353"/>
                <a:gd name="T71" fmla="*/ 24 h 1525"/>
                <a:gd name="T72" fmla="*/ 1908 w 2353"/>
                <a:gd name="T73" fmla="*/ 24 h 1525"/>
                <a:gd name="T74" fmla="*/ 2016 w 2353"/>
                <a:gd name="T75" fmla="*/ 60 h 1525"/>
                <a:gd name="T76" fmla="*/ 2124 w 2353"/>
                <a:gd name="T77" fmla="*/ 132 h 1525"/>
                <a:gd name="T78" fmla="*/ 2232 w 2353"/>
                <a:gd name="T79" fmla="*/ 240 h 1525"/>
                <a:gd name="T80" fmla="*/ 2304 w 2353"/>
                <a:gd name="T81" fmla="*/ 348 h 1525"/>
                <a:gd name="T82" fmla="*/ 2340 w 2353"/>
                <a:gd name="T83" fmla="*/ 456 h 1525"/>
                <a:gd name="T84" fmla="*/ 2352 w 2353"/>
                <a:gd name="T85" fmla="*/ 564 h 1525"/>
                <a:gd name="T86" fmla="*/ 2352 w 2353"/>
                <a:gd name="T87" fmla="*/ 684 h 1525"/>
                <a:gd name="T88" fmla="*/ 2352 w 2353"/>
                <a:gd name="T89" fmla="*/ 804 h 1525"/>
                <a:gd name="T90" fmla="*/ 2352 w 2353"/>
                <a:gd name="T91" fmla="*/ 912 h 1525"/>
                <a:gd name="T92" fmla="*/ 2328 w 2353"/>
                <a:gd name="T93" fmla="*/ 1020 h 1525"/>
                <a:gd name="T94" fmla="*/ 2304 w 2353"/>
                <a:gd name="T95" fmla="*/ 1128 h 1525"/>
                <a:gd name="T96" fmla="*/ 2268 w 2353"/>
                <a:gd name="T97" fmla="*/ 1236 h 1525"/>
                <a:gd name="T98" fmla="*/ 2208 w 2353"/>
                <a:gd name="T99" fmla="*/ 1332 h 1525"/>
                <a:gd name="T100" fmla="*/ 2124 w 2353"/>
                <a:gd name="T101" fmla="*/ 1428 h 1525"/>
                <a:gd name="T102" fmla="*/ 2016 w 2353"/>
                <a:gd name="T103" fmla="*/ 1476 h 1525"/>
                <a:gd name="T104" fmla="*/ 1908 w 2353"/>
                <a:gd name="T105" fmla="*/ 1488 h 1525"/>
                <a:gd name="T106" fmla="*/ 1788 w 2353"/>
                <a:gd name="T107" fmla="*/ 1500 h 1525"/>
                <a:gd name="T108" fmla="*/ 1680 w 2353"/>
                <a:gd name="T109" fmla="*/ 1500 h 1525"/>
                <a:gd name="T110" fmla="*/ 1560 w 2353"/>
                <a:gd name="T111" fmla="*/ 1500 h 1525"/>
                <a:gd name="T112" fmla="*/ 1452 w 2353"/>
                <a:gd name="T113" fmla="*/ 1500 h 1525"/>
                <a:gd name="T114" fmla="*/ 1344 w 2353"/>
                <a:gd name="T115" fmla="*/ 1488 h 1525"/>
                <a:gd name="T116" fmla="*/ 1236 w 2353"/>
                <a:gd name="T117" fmla="*/ 1440 h 1525"/>
                <a:gd name="T118" fmla="*/ 1176 w 2353"/>
                <a:gd name="T119" fmla="*/ 1332 h 1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53" h="1525">
                  <a:moveTo>
                    <a:pt x="1152" y="1260"/>
                  </a:moveTo>
                  <a:lnTo>
                    <a:pt x="1164" y="1296"/>
                  </a:lnTo>
                  <a:lnTo>
                    <a:pt x="1152" y="1332"/>
                  </a:lnTo>
                  <a:lnTo>
                    <a:pt x="1116" y="1356"/>
                  </a:lnTo>
                  <a:lnTo>
                    <a:pt x="1092" y="1392"/>
                  </a:lnTo>
                  <a:lnTo>
                    <a:pt x="1056" y="1404"/>
                  </a:lnTo>
                  <a:lnTo>
                    <a:pt x="1020" y="1428"/>
                  </a:lnTo>
                  <a:lnTo>
                    <a:pt x="972" y="1452"/>
                  </a:lnTo>
                  <a:lnTo>
                    <a:pt x="936" y="1464"/>
                  </a:lnTo>
                  <a:lnTo>
                    <a:pt x="900" y="1488"/>
                  </a:lnTo>
                  <a:lnTo>
                    <a:pt x="864" y="1488"/>
                  </a:lnTo>
                  <a:lnTo>
                    <a:pt x="828" y="1500"/>
                  </a:lnTo>
                  <a:lnTo>
                    <a:pt x="780" y="1512"/>
                  </a:lnTo>
                  <a:lnTo>
                    <a:pt x="744" y="1512"/>
                  </a:lnTo>
                  <a:lnTo>
                    <a:pt x="708" y="1512"/>
                  </a:lnTo>
                  <a:lnTo>
                    <a:pt x="672" y="1512"/>
                  </a:lnTo>
                  <a:lnTo>
                    <a:pt x="624" y="1524"/>
                  </a:lnTo>
                  <a:lnTo>
                    <a:pt x="588" y="1524"/>
                  </a:lnTo>
                  <a:lnTo>
                    <a:pt x="552" y="1524"/>
                  </a:lnTo>
                  <a:lnTo>
                    <a:pt x="516" y="1524"/>
                  </a:lnTo>
                  <a:lnTo>
                    <a:pt x="480" y="1524"/>
                  </a:lnTo>
                  <a:lnTo>
                    <a:pt x="444" y="1524"/>
                  </a:lnTo>
                  <a:lnTo>
                    <a:pt x="408" y="1524"/>
                  </a:lnTo>
                  <a:lnTo>
                    <a:pt x="372" y="1512"/>
                  </a:lnTo>
                  <a:lnTo>
                    <a:pt x="336" y="1512"/>
                  </a:lnTo>
                  <a:lnTo>
                    <a:pt x="300" y="1500"/>
                  </a:lnTo>
                  <a:lnTo>
                    <a:pt x="264" y="1476"/>
                  </a:lnTo>
                  <a:lnTo>
                    <a:pt x="228" y="1464"/>
                  </a:lnTo>
                  <a:lnTo>
                    <a:pt x="192" y="1440"/>
                  </a:lnTo>
                  <a:lnTo>
                    <a:pt x="168" y="1404"/>
                  </a:lnTo>
                  <a:lnTo>
                    <a:pt x="132" y="1368"/>
                  </a:lnTo>
                  <a:lnTo>
                    <a:pt x="108" y="1332"/>
                  </a:lnTo>
                  <a:lnTo>
                    <a:pt x="84" y="1296"/>
                  </a:lnTo>
                  <a:lnTo>
                    <a:pt x="72" y="1260"/>
                  </a:lnTo>
                  <a:lnTo>
                    <a:pt x="60" y="1224"/>
                  </a:lnTo>
                  <a:lnTo>
                    <a:pt x="48" y="1188"/>
                  </a:lnTo>
                  <a:lnTo>
                    <a:pt x="36" y="1152"/>
                  </a:lnTo>
                  <a:lnTo>
                    <a:pt x="24" y="1104"/>
                  </a:lnTo>
                  <a:lnTo>
                    <a:pt x="12" y="1056"/>
                  </a:lnTo>
                  <a:lnTo>
                    <a:pt x="12" y="1020"/>
                  </a:lnTo>
                  <a:lnTo>
                    <a:pt x="0" y="948"/>
                  </a:lnTo>
                  <a:lnTo>
                    <a:pt x="0" y="912"/>
                  </a:lnTo>
                  <a:lnTo>
                    <a:pt x="0" y="876"/>
                  </a:lnTo>
                  <a:lnTo>
                    <a:pt x="0" y="840"/>
                  </a:lnTo>
                  <a:lnTo>
                    <a:pt x="0" y="792"/>
                  </a:lnTo>
                  <a:lnTo>
                    <a:pt x="0" y="744"/>
                  </a:lnTo>
                  <a:lnTo>
                    <a:pt x="0" y="696"/>
                  </a:lnTo>
                  <a:lnTo>
                    <a:pt x="0" y="660"/>
                  </a:lnTo>
                  <a:lnTo>
                    <a:pt x="0" y="624"/>
                  </a:lnTo>
                  <a:lnTo>
                    <a:pt x="0" y="588"/>
                  </a:lnTo>
                  <a:lnTo>
                    <a:pt x="0" y="540"/>
                  </a:lnTo>
                  <a:lnTo>
                    <a:pt x="0" y="492"/>
                  </a:lnTo>
                  <a:lnTo>
                    <a:pt x="12" y="444"/>
                  </a:lnTo>
                  <a:lnTo>
                    <a:pt x="24" y="396"/>
                  </a:lnTo>
                  <a:lnTo>
                    <a:pt x="36" y="348"/>
                  </a:lnTo>
                  <a:lnTo>
                    <a:pt x="60" y="312"/>
                  </a:lnTo>
                  <a:lnTo>
                    <a:pt x="72" y="276"/>
                  </a:lnTo>
                  <a:lnTo>
                    <a:pt x="96" y="240"/>
                  </a:lnTo>
                  <a:lnTo>
                    <a:pt x="108" y="204"/>
                  </a:lnTo>
                  <a:lnTo>
                    <a:pt x="144" y="168"/>
                  </a:lnTo>
                  <a:lnTo>
                    <a:pt x="168" y="132"/>
                  </a:lnTo>
                  <a:lnTo>
                    <a:pt x="204" y="108"/>
                  </a:lnTo>
                  <a:lnTo>
                    <a:pt x="240" y="84"/>
                  </a:lnTo>
                  <a:lnTo>
                    <a:pt x="276" y="60"/>
                  </a:lnTo>
                  <a:lnTo>
                    <a:pt x="312" y="48"/>
                  </a:lnTo>
                  <a:lnTo>
                    <a:pt x="348" y="24"/>
                  </a:lnTo>
                  <a:lnTo>
                    <a:pt x="384" y="12"/>
                  </a:lnTo>
                  <a:lnTo>
                    <a:pt x="420" y="12"/>
                  </a:lnTo>
                  <a:lnTo>
                    <a:pt x="456" y="0"/>
                  </a:lnTo>
                  <a:lnTo>
                    <a:pt x="492" y="0"/>
                  </a:lnTo>
                  <a:lnTo>
                    <a:pt x="540" y="0"/>
                  </a:lnTo>
                  <a:lnTo>
                    <a:pt x="588" y="0"/>
                  </a:lnTo>
                  <a:lnTo>
                    <a:pt x="660" y="0"/>
                  </a:lnTo>
                  <a:lnTo>
                    <a:pt x="696" y="0"/>
                  </a:lnTo>
                  <a:lnTo>
                    <a:pt x="732" y="0"/>
                  </a:lnTo>
                  <a:lnTo>
                    <a:pt x="768" y="12"/>
                  </a:lnTo>
                  <a:lnTo>
                    <a:pt x="816" y="24"/>
                  </a:lnTo>
                  <a:lnTo>
                    <a:pt x="852" y="24"/>
                  </a:lnTo>
                  <a:lnTo>
                    <a:pt x="888" y="36"/>
                  </a:lnTo>
                  <a:lnTo>
                    <a:pt x="936" y="60"/>
                  </a:lnTo>
                  <a:lnTo>
                    <a:pt x="972" y="84"/>
                  </a:lnTo>
                  <a:lnTo>
                    <a:pt x="1008" y="108"/>
                  </a:lnTo>
                  <a:lnTo>
                    <a:pt x="1044" y="144"/>
                  </a:lnTo>
                  <a:lnTo>
                    <a:pt x="1080" y="168"/>
                  </a:lnTo>
                  <a:lnTo>
                    <a:pt x="1104" y="204"/>
                  </a:lnTo>
                  <a:lnTo>
                    <a:pt x="1116" y="240"/>
                  </a:lnTo>
                  <a:lnTo>
                    <a:pt x="1128" y="276"/>
                  </a:lnTo>
                  <a:lnTo>
                    <a:pt x="1140" y="312"/>
                  </a:lnTo>
                  <a:lnTo>
                    <a:pt x="1140" y="348"/>
                  </a:lnTo>
                  <a:lnTo>
                    <a:pt x="1140" y="384"/>
                  </a:lnTo>
                  <a:lnTo>
                    <a:pt x="1164" y="348"/>
                  </a:lnTo>
                  <a:lnTo>
                    <a:pt x="1176" y="312"/>
                  </a:lnTo>
                  <a:lnTo>
                    <a:pt x="1188" y="276"/>
                  </a:lnTo>
                  <a:lnTo>
                    <a:pt x="1212" y="240"/>
                  </a:lnTo>
                  <a:lnTo>
                    <a:pt x="1224" y="204"/>
                  </a:lnTo>
                  <a:lnTo>
                    <a:pt x="1260" y="168"/>
                  </a:lnTo>
                  <a:lnTo>
                    <a:pt x="1284" y="132"/>
                  </a:lnTo>
                  <a:lnTo>
                    <a:pt x="1320" y="108"/>
                  </a:lnTo>
                  <a:lnTo>
                    <a:pt x="1356" y="84"/>
                  </a:lnTo>
                  <a:lnTo>
                    <a:pt x="1392" y="60"/>
                  </a:lnTo>
                  <a:lnTo>
                    <a:pt x="1428" y="48"/>
                  </a:lnTo>
                  <a:lnTo>
                    <a:pt x="1464" y="36"/>
                  </a:lnTo>
                  <a:lnTo>
                    <a:pt x="1500" y="36"/>
                  </a:lnTo>
                  <a:lnTo>
                    <a:pt x="1536" y="36"/>
                  </a:lnTo>
                  <a:lnTo>
                    <a:pt x="1608" y="36"/>
                  </a:lnTo>
                  <a:lnTo>
                    <a:pt x="1680" y="24"/>
                  </a:lnTo>
                  <a:lnTo>
                    <a:pt x="1752" y="24"/>
                  </a:lnTo>
                  <a:lnTo>
                    <a:pt x="1788" y="24"/>
                  </a:lnTo>
                  <a:lnTo>
                    <a:pt x="1836" y="24"/>
                  </a:lnTo>
                  <a:lnTo>
                    <a:pt x="1872" y="24"/>
                  </a:lnTo>
                  <a:lnTo>
                    <a:pt x="1908" y="24"/>
                  </a:lnTo>
                  <a:lnTo>
                    <a:pt x="1944" y="36"/>
                  </a:lnTo>
                  <a:lnTo>
                    <a:pt x="1980" y="48"/>
                  </a:lnTo>
                  <a:lnTo>
                    <a:pt x="2016" y="60"/>
                  </a:lnTo>
                  <a:lnTo>
                    <a:pt x="2052" y="84"/>
                  </a:lnTo>
                  <a:lnTo>
                    <a:pt x="2088" y="108"/>
                  </a:lnTo>
                  <a:lnTo>
                    <a:pt x="2124" y="132"/>
                  </a:lnTo>
                  <a:lnTo>
                    <a:pt x="2160" y="168"/>
                  </a:lnTo>
                  <a:lnTo>
                    <a:pt x="2196" y="204"/>
                  </a:lnTo>
                  <a:lnTo>
                    <a:pt x="2232" y="240"/>
                  </a:lnTo>
                  <a:lnTo>
                    <a:pt x="2256" y="276"/>
                  </a:lnTo>
                  <a:lnTo>
                    <a:pt x="2280" y="312"/>
                  </a:lnTo>
                  <a:lnTo>
                    <a:pt x="2304" y="348"/>
                  </a:lnTo>
                  <a:lnTo>
                    <a:pt x="2316" y="384"/>
                  </a:lnTo>
                  <a:lnTo>
                    <a:pt x="2328" y="420"/>
                  </a:lnTo>
                  <a:lnTo>
                    <a:pt x="2340" y="456"/>
                  </a:lnTo>
                  <a:lnTo>
                    <a:pt x="2340" y="492"/>
                  </a:lnTo>
                  <a:lnTo>
                    <a:pt x="2340" y="528"/>
                  </a:lnTo>
                  <a:lnTo>
                    <a:pt x="2352" y="564"/>
                  </a:lnTo>
                  <a:lnTo>
                    <a:pt x="2352" y="612"/>
                  </a:lnTo>
                  <a:lnTo>
                    <a:pt x="2352" y="648"/>
                  </a:lnTo>
                  <a:lnTo>
                    <a:pt x="2352" y="684"/>
                  </a:lnTo>
                  <a:lnTo>
                    <a:pt x="2352" y="732"/>
                  </a:lnTo>
                  <a:lnTo>
                    <a:pt x="2352" y="768"/>
                  </a:lnTo>
                  <a:lnTo>
                    <a:pt x="2352" y="804"/>
                  </a:lnTo>
                  <a:lnTo>
                    <a:pt x="2352" y="840"/>
                  </a:lnTo>
                  <a:lnTo>
                    <a:pt x="2352" y="876"/>
                  </a:lnTo>
                  <a:lnTo>
                    <a:pt x="2352" y="912"/>
                  </a:lnTo>
                  <a:lnTo>
                    <a:pt x="2352" y="948"/>
                  </a:lnTo>
                  <a:lnTo>
                    <a:pt x="2340" y="984"/>
                  </a:lnTo>
                  <a:lnTo>
                    <a:pt x="2328" y="1020"/>
                  </a:lnTo>
                  <a:lnTo>
                    <a:pt x="2328" y="1056"/>
                  </a:lnTo>
                  <a:lnTo>
                    <a:pt x="2316" y="1092"/>
                  </a:lnTo>
                  <a:lnTo>
                    <a:pt x="2304" y="1128"/>
                  </a:lnTo>
                  <a:lnTo>
                    <a:pt x="2292" y="1164"/>
                  </a:lnTo>
                  <a:lnTo>
                    <a:pt x="2292" y="1200"/>
                  </a:lnTo>
                  <a:lnTo>
                    <a:pt x="2268" y="1236"/>
                  </a:lnTo>
                  <a:lnTo>
                    <a:pt x="2256" y="1272"/>
                  </a:lnTo>
                  <a:lnTo>
                    <a:pt x="2244" y="1308"/>
                  </a:lnTo>
                  <a:lnTo>
                    <a:pt x="2208" y="1332"/>
                  </a:lnTo>
                  <a:lnTo>
                    <a:pt x="2196" y="1368"/>
                  </a:lnTo>
                  <a:lnTo>
                    <a:pt x="2160" y="1392"/>
                  </a:lnTo>
                  <a:lnTo>
                    <a:pt x="2124" y="1428"/>
                  </a:lnTo>
                  <a:lnTo>
                    <a:pt x="2088" y="1440"/>
                  </a:lnTo>
                  <a:lnTo>
                    <a:pt x="2052" y="1464"/>
                  </a:lnTo>
                  <a:lnTo>
                    <a:pt x="2016" y="1476"/>
                  </a:lnTo>
                  <a:lnTo>
                    <a:pt x="1980" y="1476"/>
                  </a:lnTo>
                  <a:lnTo>
                    <a:pt x="1944" y="1488"/>
                  </a:lnTo>
                  <a:lnTo>
                    <a:pt x="1908" y="1488"/>
                  </a:lnTo>
                  <a:lnTo>
                    <a:pt x="1872" y="1500"/>
                  </a:lnTo>
                  <a:lnTo>
                    <a:pt x="1824" y="1500"/>
                  </a:lnTo>
                  <a:lnTo>
                    <a:pt x="1788" y="1500"/>
                  </a:lnTo>
                  <a:lnTo>
                    <a:pt x="1752" y="1500"/>
                  </a:lnTo>
                  <a:lnTo>
                    <a:pt x="1716" y="1500"/>
                  </a:lnTo>
                  <a:lnTo>
                    <a:pt x="1680" y="1500"/>
                  </a:lnTo>
                  <a:lnTo>
                    <a:pt x="1644" y="1500"/>
                  </a:lnTo>
                  <a:lnTo>
                    <a:pt x="1596" y="1500"/>
                  </a:lnTo>
                  <a:lnTo>
                    <a:pt x="1560" y="1500"/>
                  </a:lnTo>
                  <a:lnTo>
                    <a:pt x="1524" y="1500"/>
                  </a:lnTo>
                  <a:lnTo>
                    <a:pt x="1488" y="1500"/>
                  </a:lnTo>
                  <a:lnTo>
                    <a:pt x="1452" y="1500"/>
                  </a:lnTo>
                  <a:lnTo>
                    <a:pt x="1416" y="1500"/>
                  </a:lnTo>
                  <a:lnTo>
                    <a:pt x="1380" y="1488"/>
                  </a:lnTo>
                  <a:lnTo>
                    <a:pt x="1344" y="1488"/>
                  </a:lnTo>
                  <a:lnTo>
                    <a:pt x="1308" y="1476"/>
                  </a:lnTo>
                  <a:lnTo>
                    <a:pt x="1272" y="1464"/>
                  </a:lnTo>
                  <a:lnTo>
                    <a:pt x="1236" y="1440"/>
                  </a:lnTo>
                  <a:lnTo>
                    <a:pt x="1212" y="1404"/>
                  </a:lnTo>
                  <a:lnTo>
                    <a:pt x="1188" y="1368"/>
                  </a:lnTo>
                  <a:lnTo>
                    <a:pt x="1176" y="1332"/>
                  </a:lnTo>
                  <a:lnTo>
                    <a:pt x="1164" y="1296"/>
                  </a:lnTo>
                  <a:lnTo>
                    <a:pt x="1152" y="126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89" name="Freeform 57"/>
            <p:cNvSpPr>
              <a:spLocks/>
            </p:cNvSpPr>
            <p:nvPr/>
          </p:nvSpPr>
          <p:spPr bwMode="auto">
            <a:xfrm>
              <a:off x="2880" y="948"/>
              <a:ext cx="2353" cy="1525"/>
            </a:xfrm>
            <a:custGeom>
              <a:avLst/>
              <a:gdLst>
                <a:gd name="T0" fmla="*/ 1152 w 2353"/>
                <a:gd name="T1" fmla="*/ 1332 h 1525"/>
                <a:gd name="T2" fmla="*/ 1056 w 2353"/>
                <a:gd name="T3" fmla="*/ 1404 h 1525"/>
                <a:gd name="T4" fmla="*/ 936 w 2353"/>
                <a:gd name="T5" fmla="*/ 1464 h 1525"/>
                <a:gd name="T6" fmla="*/ 828 w 2353"/>
                <a:gd name="T7" fmla="*/ 1500 h 1525"/>
                <a:gd name="T8" fmla="*/ 708 w 2353"/>
                <a:gd name="T9" fmla="*/ 1512 h 1525"/>
                <a:gd name="T10" fmla="*/ 588 w 2353"/>
                <a:gd name="T11" fmla="*/ 1524 h 1525"/>
                <a:gd name="T12" fmla="*/ 480 w 2353"/>
                <a:gd name="T13" fmla="*/ 1524 h 1525"/>
                <a:gd name="T14" fmla="*/ 372 w 2353"/>
                <a:gd name="T15" fmla="*/ 1512 h 1525"/>
                <a:gd name="T16" fmla="*/ 264 w 2353"/>
                <a:gd name="T17" fmla="*/ 1476 h 1525"/>
                <a:gd name="T18" fmla="*/ 168 w 2353"/>
                <a:gd name="T19" fmla="*/ 1404 h 1525"/>
                <a:gd name="T20" fmla="*/ 84 w 2353"/>
                <a:gd name="T21" fmla="*/ 1296 h 1525"/>
                <a:gd name="T22" fmla="*/ 48 w 2353"/>
                <a:gd name="T23" fmla="*/ 1188 h 1525"/>
                <a:gd name="T24" fmla="*/ 12 w 2353"/>
                <a:gd name="T25" fmla="*/ 1056 h 1525"/>
                <a:gd name="T26" fmla="*/ 0 w 2353"/>
                <a:gd name="T27" fmla="*/ 912 h 1525"/>
                <a:gd name="T28" fmla="*/ 0 w 2353"/>
                <a:gd name="T29" fmla="*/ 792 h 1525"/>
                <a:gd name="T30" fmla="*/ 0 w 2353"/>
                <a:gd name="T31" fmla="*/ 660 h 1525"/>
                <a:gd name="T32" fmla="*/ 0 w 2353"/>
                <a:gd name="T33" fmla="*/ 540 h 1525"/>
                <a:gd name="T34" fmla="*/ 24 w 2353"/>
                <a:gd name="T35" fmla="*/ 396 h 1525"/>
                <a:gd name="T36" fmla="*/ 72 w 2353"/>
                <a:gd name="T37" fmla="*/ 276 h 1525"/>
                <a:gd name="T38" fmla="*/ 144 w 2353"/>
                <a:gd name="T39" fmla="*/ 168 h 1525"/>
                <a:gd name="T40" fmla="*/ 240 w 2353"/>
                <a:gd name="T41" fmla="*/ 84 h 1525"/>
                <a:gd name="T42" fmla="*/ 348 w 2353"/>
                <a:gd name="T43" fmla="*/ 24 h 1525"/>
                <a:gd name="T44" fmla="*/ 456 w 2353"/>
                <a:gd name="T45" fmla="*/ 0 h 1525"/>
                <a:gd name="T46" fmla="*/ 588 w 2353"/>
                <a:gd name="T47" fmla="*/ 0 h 1525"/>
                <a:gd name="T48" fmla="*/ 732 w 2353"/>
                <a:gd name="T49" fmla="*/ 0 h 1525"/>
                <a:gd name="T50" fmla="*/ 852 w 2353"/>
                <a:gd name="T51" fmla="*/ 24 h 1525"/>
                <a:gd name="T52" fmla="*/ 972 w 2353"/>
                <a:gd name="T53" fmla="*/ 84 h 1525"/>
                <a:gd name="T54" fmla="*/ 1080 w 2353"/>
                <a:gd name="T55" fmla="*/ 168 h 1525"/>
                <a:gd name="T56" fmla="*/ 1128 w 2353"/>
                <a:gd name="T57" fmla="*/ 276 h 1525"/>
                <a:gd name="T58" fmla="*/ 1140 w 2353"/>
                <a:gd name="T59" fmla="*/ 384 h 1525"/>
                <a:gd name="T60" fmla="*/ 1188 w 2353"/>
                <a:gd name="T61" fmla="*/ 276 h 1525"/>
                <a:gd name="T62" fmla="*/ 1260 w 2353"/>
                <a:gd name="T63" fmla="*/ 168 h 1525"/>
                <a:gd name="T64" fmla="*/ 1356 w 2353"/>
                <a:gd name="T65" fmla="*/ 84 h 1525"/>
                <a:gd name="T66" fmla="*/ 1464 w 2353"/>
                <a:gd name="T67" fmla="*/ 36 h 1525"/>
                <a:gd name="T68" fmla="*/ 1608 w 2353"/>
                <a:gd name="T69" fmla="*/ 36 h 1525"/>
                <a:gd name="T70" fmla="*/ 1788 w 2353"/>
                <a:gd name="T71" fmla="*/ 24 h 1525"/>
                <a:gd name="T72" fmla="*/ 1908 w 2353"/>
                <a:gd name="T73" fmla="*/ 24 h 1525"/>
                <a:gd name="T74" fmla="*/ 2016 w 2353"/>
                <a:gd name="T75" fmla="*/ 60 h 1525"/>
                <a:gd name="T76" fmla="*/ 2124 w 2353"/>
                <a:gd name="T77" fmla="*/ 132 h 1525"/>
                <a:gd name="T78" fmla="*/ 2232 w 2353"/>
                <a:gd name="T79" fmla="*/ 240 h 1525"/>
                <a:gd name="T80" fmla="*/ 2304 w 2353"/>
                <a:gd name="T81" fmla="*/ 348 h 1525"/>
                <a:gd name="T82" fmla="*/ 2340 w 2353"/>
                <a:gd name="T83" fmla="*/ 456 h 1525"/>
                <a:gd name="T84" fmla="*/ 2352 w 2353"/>
                <a:gd name="T85" fmla="*/ 564 h 1525"/>
                <a:gd name="T86" fmla="*/ 2352 w 2353"/>
                <a:gd name="T87" fmla="*/ 684 h 1525"/>
                <a:gd name="T88" fmla="*/ 2352 w 2353"/>
                <a:gd name="T89" fmla="*/ 804 h 1525"/>
                <a:gd name="T90" fmla="*/ 2352 w 2353"/>
                <a:gd name="T91" fmla="*/ 912 h 1525"/>
                <a:gd name="T92" fmla="*/ 2328 w 2353"/>
                <a:gd name="T93" fmla="*/ 1020 h 1525"/>
                <a:gd name="T94" fmla="*/ 2304 w 2353"/>
                <a:gd name="T95" fmla="*/ 1128 h 1525"/>
                <a:gd name="T96" fmla="*/ 2268 w 2353"/>
                <a:gd name="T97" fmla="*/ 1236 h 1525"/>
                <a:gd name="T98" fmla="*/ 2208 w 2353"/>
                <a:gd name="T99" fmla="*/ 1332 h 1525"/>
                <a:gd name="T100" fmla="*/ 2124 w 2353"/>
                <a:gd name="T101" fmla="*/ 1428 h 1525"/>
                <a:gd name="T102" fmla="*/ 2016 w 2353"/>
                <a:gd name="T103" fmla="*/ 1476 h 1525"/>
                <a:gd name="T104" fmla="*/ 1908 w 2353"/>
                <a:gd name="T105" fmla="*/ 1488 h 1525"/>
                <a:gd name="T106" fmla="*/ 1788 w 2353"/>
                <a:gd name="T107" fmla="*/ 1500 h 1525"/>
                <a:gd name="T108" fmla="*/ 1680 w 2353"/>
                <a:gd name="T109" fmla="*/ 1500 h 1525"/>
                <a:gd name="T110" fmla="*/ 1560 w 2353"/>
                <a:gd name="T111" fmla="*/ 1500 h 1525"/>
                <a:gd name="T112" fmla="*/ 1452 w 2353"/>
                <a:gd name="T113" fmla="*/ 1500 h 1525"/>
                <a:gd name="T114" fmla="*/ 1344 w 2353"/>
                <a:gd name="T115" fmla="*/ 1488 h 1525"/>
                <a:gd name="T116" fmla="*/ 1236 w 2353"/>
                <a:gd name="T117" fmla="*/ 1440 h 1525"/>
                <a:gd name="T118" fmla="*/ 1176 w 2353"/>
                <a:gd name="T119" fmla="*/ 1332 h 1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53" h="1525">
                  <a:moveTo>
                    <a:pt x="1152" y="1260"/>
                  </a:moveTo>
                  <a:lnTo>
                    <a:pt x="1164" y="1296"/>
                  </a:lnTo>
                  <a:lnTo>
                    <a:pt x="1152" y="1332"/>
                  </a:lnTo>
                  <a:lnTo>
                    <a:pt x="1116" y="1356"/>
                  </a:lnTo>
                  <a:lnTo>
                    <a:pt x="1092" y="1392"/>
                  </a:lnTo>
                  <a:lnTo>
                    <a:pt x="1056" y="1404"/>
                  </a:lnTo>
                  <a:lnTo>
                    <a:pt x="1020" y="1428"/>
                  </a:lnTo>
                  <a:lnTo>
                    <a:pt x="972" y="1452"/>
                  </a:lnTo>
                  <a:lnTo>
                    <a:pt x="936" y="1464"/>
                  </a:lnTo>
                  <a:lnTo>
                    <a:pt x="900" y="1488"/>
                  </a:lnTo>
                  <a:lnTo>
                    <a:pt x="864" y="1488"/>
                  </a:lnTo>
                  <a:lnTo>
                    <a:pt x="828" y="1500"/>
                  </a:lnTo>
                  <a:lnTo>
                    <a:pt x="780" y="1512"/>
                  </a:lnTo>
                  <a:lnTo>
                    <a:pt x="744" y="1512"/>
                  </a:lnTo>
                  <a:lnTo>
                    <a:pt x="708" y="1512"/>
                  </a:lnTo>
                  <a:lnTo>
                    <a:pt x="672" y="1512"/>
                  </a:lnTo>
                  <a:lnTo>
                    <a:pt x="624" y="1524"/>
                  </a:lnTo>
                  <a:lnTo>
                    <a:pt x="588" y="1524"/>
                  </a:lnTo>
                  <a:lnTo>
                    <a:pt x="552" y="1524"/>
                  </a:lnTo>
                  <a:lnTo>
                    <a:pt x="516" y="1524"/>
                  </a:lnTo>
                  <a:lnTo>
                    <a:pt x="480" y="1524"/>
                  </a:lnTo>
                  <a:lnTo>
                    <a:pt x="444" y="1524"/>
                  </a:lnTo>
                  <a:lnTo>
                    <a:pt x="408" y="1524"/>
                  </a:lnTo>
                  <a:lnTo>
                    <a:pt x="372" y="1512"/>
                  </a:lnTo>
                  <a:lnTo>
                    <a:pt x="336" y="1512"/>
                  </a:lnTo>
                  <a:lnTo>
                    <a:pt x="300" y="1500"/>
                  </a:lnTo>
                  <a:lnTo>
                    <a:pt x="264" y="1476"/>
                  </a:lnTo>
                  <a:lnTo>
                    <a:pt x="228" y="1464"/>
                  </a:lnTo>
                  <a:lnTo>
                    <a:pt x="192" y="1440"/>
                  </a:lnTo>
                  <a:lnTo>
                    <a:pt x="168" y="1404"/>
                  </a:lnTo>
                  <a:lnTo>
                    <a:pt x="132" y="1368"/>
                  </a:lnTo>
                  <a:lnTo>
                    <a:pt x="108" y="1332"/>
                  </a:lnTo>
                  <a:lnTo>
                    <a:pt x="84" y="1296"/>
                  </a:lnTo>
                  <a:lnTo>
                    <a:pt x="72" y="1260"/>
                  </a:lnTo>
                  <a:lnTo>
                    <a:pt x="60" y="1224"/>
                  </a:lnTo>
                  <a:lnTo>
                    <a:pt x="48" y="1188"/>
                  </a:lnTo>
                  <a:lnTo>
                    <a:pt x="36" y="1152"/>
                  </a:lnTo>
                  <a:lnTo>
                    <a:pt x="24" y="1104"/>
                  </a:lnTo>
                  <a:lnTo>
                    <a:pt x="12" y="1056"/>
                  </a:lnTo>
                  <a:lnTo>
                    <a:pt x="12" y="1020"/>
                  </a:lnTo>
                  <a:lnTo>
                    <a:pt x="0" y="948"/>
                  </a:lnTo>
                  <a:lnTo>
                    <a:pt x="0" y="912"/>
                  </a:lnTo>
                  <a:lnTo>
                    <a:pt x="0" y="876"/>
                  </a:lnTo>
                  <a:lnTo>
                    <a:pt x="0" y="840"/>
                  </a:lnTo>
                  <a:lnTo>
                    <a:pt x="0" y="792"/>
                  </a:lnTo>
                  <a:lnTo>
                    <a:pt x="0" y="744"/>
                  </a:lnTo>
                  <a:lnTo>
                    <a:pt x="0" y="696"/>
                  </a:lnTo>
                  <a:lnTo>
                    <a:pt x="0" y="660"/>
                  </a:lnTo>
                  <a:lnTo>
                    <a:pt x="0" y="624"/>
                  </a:lnTo>
                  <a:lnTo>
                    <a:pt x="0" y="588"/>
                  </a:lnTo>
                  <a:lnTo>
                    <a:pt x="0" y="540"/>
                  </a:lnTo>
                  <a:lnTo>
                    <a:pt x="0" y="492"/>
                  </a:lnTo>
                  <a:lnTo>
                    <a:pt x="12" y="444"/>
                  </a:lnTo>
                  <a:lnTo>
                    <a:pt x="24" y="396"/>
                  </a:lnTo>
                  <a:lnTo>
                    <a:pt x="36" y="348"/>
                  </a:lnTo>
                  <a:lnTo>
                    <a:pt x="60" y="312"/>
                  </a:lnTo>
                  <a:lnTo>
                    <a:pt x="72" y="276"/>
                  </a:lnTo>
                  <a:lnTo>
                    <a:pt x="96" y="240"/>
                  </a:lnTo>
                  <a:lnTo>
                    <a:pt x="108" y="204"/>
                  </a:lnTo>
                  <a:lnTo>
                    <a:pt x="144" y="168"/>
                  </a:lnTo>
                  <a:lnTo>
                    <a:pt x="168" y="132"/>
                  </a:lnTo>
                  <a:lnTo>
                    <a:pt x="204" y="108"/>
                  </a:lnTo>
                  <a:lnTo>
                    <a:pt x="240" y="84"/>
                  </a:lnTo>
                  <a:lnTo>
                    <a:pt x="276" y="60"/>
                  </a:lnTo>
                  <a:lnTo>
                    <a:pt x="312" y="48"/>
                  </a:lnTo>
                  <a:lnTo>
                    <a:pt x="348" y="24"/>
                  </a:lnTo>
                  <a:lnTo>
                    <a:pt x="384" y="12"/>
                  </a:lnTo>
                  <a:lnTo>
                    <a:pt x="420" y="12"/>
                  </a:lnTo>
                  <a:lnTo>
                    <a:pt x="456" y="0"/>
                  </a:lnTo>
                  <a:lnTo>
                    <a:pt x="492" y="0"/>
                  </a:lnTo>
                  <a:lnTo>
                    <a:pt x="540" y="0"/>
                  </a:lnTo>
                  <a:lnTo>
                    <a:pt x="588" y="0"/>
                  </a:lnTo>
                  <a:lnTo>
                    <a:pt x="660" y="0"/>
                  </a:lnTo>
                  <a:lnTo>
                    <a:pt x="696" y="0"/>
                  </a:lnTo>
                  <a:lnTo>
                    <a:pt x="732" y="0"/>
                  </a:lnTo>
                  <a:lnTo>
                    <a:pt x="768" y="12"/>
                  </a:lnTo>
                  <a:lnTo>
                    <a:pt x="816" y="24"/>
                  </a:lnTo>
                  <a:lnTo>
                    <a:pt x="852" y="24"/>
                  </a:lnTo>
                  <a:lnTo>
                    <a:pt x="888" y="36"/>
                  </a:lnTo>
                  <a:lnTo>
                    <a:pt x="936" y="60"/>
                  </a:lnTo>
                  <a:lnTo>
                    <a:pt x="972" y="84"/>
                  </a:lnTo>
                  <a:lnTo>
                    <a:pt x="1008" y="108"/>
                  </a:lnTo>
                  <a:lnTo>
                    <a:pt x="1044" y="144"/>
                  </a:lnTo>
                  <a:lnTo>
                    <a:pt x="1080" y="168"/>
                  </a:lnTo>
                  <a:lnTo>
                    <a:pt x="1104" y="204"/>
                  </a:lnTo>
                  <a:lnTo>
                    <a:pt x="1116" y="240"/>
                  </a:lnTo>
                  <a:lnTo>
                    <a:pt x="1128" y="276"/>
                  </a:lnTo>
                  <a:lnTo>
                    <a:pt x="1140" y="312"/>
                  </a:lnTo>
                  <a:lnTo>
                    <a:pt x="1140" y="348"/>
                  </a:lnTo>
                  <a:lnTo>
                    <a:pt x="1140" y="384"/>
                  </a:lnTo>
                  <a:lnTo>
                    <a:pt x="1164" y="348"/>
                  </a:lnTo>
                  <a:lnTo>
                    <a:pt x="1176" y="312"/>
                  </a:lnTo>
                  <a:lnTo>
                    <a:pt x="1188" y="276"/>
                  </a:lnTo>
                  <a:lnTo>
                    <a:pt x="1212" y="240"/>
                  </a:lnTo>
                  <a:lnTo>
                    <a:pt x="1224" y="204"/>
                  </a:lnTo>
                  <a:lnTo>
                    <a:pt x="1260" y="168"/>
                  </a:lnTo>
                  <a:lnTo>
                    <a:pt x="1284" y="132"/>
                  </a:lnTo>
                  <a:lnTo>
                    <a:pt x="1320" y="108"/>
                  </a:lnTo>
                  <a:lnTo>
                    <a:pt x="1356" y="84"/>
                  </a:lnTo>
                  <a:lnTo>
                    <a:pt x="1392" y="60"/>
                  </a:lnTo>
                  <a:lnTo>
                    <a:pt x="1428" y="48"/>
                  </a:lnTo>
                  <a:lnTo>
                    <a:pt x="1464" y="36"/>
                  </a:lnTo>
                  <a:lnTo>
                    <a:pt x="1500" y="36"/>
                  </a:lnTo>
                  <a:lnTo>
                    <a:pt x="1536" y="36"/>
                  </a:lnTo>
                  <a:lnTo>
                    <a:pt x="1608" y="36"/>
                  </a:lnTo>
                  <a:lnTo>
                    <a:pt x="1680" y="24"/>
                  </a:lnTo>
                  <a:lnTo>
                    <a:pt x="1752" y="24"/>
                  </a:lnTo>
                  <a:lnTo>
                    <a:pt x="1788" y="24"/>
                  </a:lnTo>
                  <a:lnTo>
                    <a:pt x="1836" y="24"/>
                  </a:lnTo>
                  <a:lnTo>
                    <a:pt x="1872" y="24"/>
                  </a:lnTo>
                  <a:lnTo>
                    <a:pt x="1908" y="24"/>
                  </a:lnTo>
                  <a:lnTo>
                    <a:pt x="1944" y="36"/>
                  </a:lnTo>
                  <a:lnTo>
                    <a:pt x="1980" y="48"/>
                  </a:lnTo>
                  <a:lnTo>
                    <a:pt x="2016" y="60"/>
                  </a:lnTo>
                  <a:lnTo>
                    <a:pt x="2052" y="84"/>
                  </a:lnTo>
                  <a:lnTo>
                    <a:pt x="2088" y="108"/>
                  </a:lnTo>
                  <a:lnTo>
                    <a:pt x="2124" y="132"/>
                  </a:lnTo>
                  <a:lnTo>
                    <a:pt x="2160" y="168"/>
                  </a:lnTo>
                  <a:lnTo>
                    <a:pt x="2196" y="204"/>
                  </a:lnTo>
                  <a:lnTo>
                    <a:pt x="2232" y="240"/>
                  </a:lnTo>
                  <a:lnTo>
                    <a:pt x="2256" y="276"/>
                  </a:lnTo>
                  <a:lnTo>
                    <a:pt x="2280" y="312"/>
                  </a:lnTo>
                  <a:lnTo>
                    <a:pt x="2304" y="348"/>
                  </a:lnTo>
                  <a:lnTo>
                    <a:pt x="2316" y="384"/>
                  </a:lnTo>
                  <a:lnTo>
                    <a:pt x="2328" y="420"/>
                  </a:lnTo>
                  <a:lnTo>
                    <a:pt x="2340" y="456"/>
                  </a:lnTo>
                  <a:lnTo>
                    <a:pt x="2340" y="492"/>
                  </a:lnTo>
                  <a:lnTo>
                    <a:pt x="2340" y="528"/>
                  </a:lnTo>
                  <a:lnTo>
                    <a:pt x="2352" y="564"/>
                  </a:lnTo>
                  <a:lnTo>
                    <a:pt x="2352" y="612"/>
                  </a:lnTo>
                  <a:lnTo>
                    <a:pt x="2352" y="648"/>
                  </a:lnTo>
                  <a:lnTo>
                    <a:pt x="2352" y="684"/>
                  </a:lnTo>
                  <a:lnTo>
                    <a:pt x="2352" y="732"/>
                  </a:lnTo>
                  <a:lnTo>
                    <a:pt x="2352" y="768"/>
                  </a:lnTo>
                  <a:lnTo>
                    <a:pt x="2352" y="804"/>
                  </a:lnTo>
                  <a:lnTo>
                    <a:pt x="2352" y="840"/>
                  </a:lnTo>
                  <a:lnTo>
                    <a:pt x="2352" y="876"/>
                  </a:lnTo>
                  <a:lnTo>
                    <a:pt x="2352" y="912"/>
                  </a:lnTo>
                  <a:lnTo>
                    <a:pt x="2352" y="948"/>
                  </a:lnTo>
                  <a:lnTo>
                    <a:pt x="2340" y="984"/>
                  </a:lnTo>
                  <a:lnTo>
                    <a:pt x="2328" y="1020"/>
                  </a:lnTo>
                  <a:lnTo>
                    <a:pt x="2328" y="1056"/>
                  </a:lnTo>
                  <a:lnTo>
                    <a:pt x="2316" y="1092"/>
                  </a:lnTo>
                  <a:lnTo>
                    <a:pt x="2304" y="1128"/>
                  </a:lnTo>
                  <a:lnTo>
                    <a:pt x="2292" y="1164"/>
                  </a:lnTo>
                  <a:lnTo>
                    <a:pt x="2292" y="1200"/>
                  </a:lnTo>
                  <a:lnTo>
                    <a:pt x="2268" y="1236"/>
                  </a:lnTo>
                  <a:lnTo>
                    <a:pt x="2256" y="1272"/>
                  </a:lnTo>
                  <a:lnTo>
                    <a:pt x="2244" y="1308"/>
                  </a:lnTo>
                  <a:lnTo>
                    <a:pt x="2208" y="1332"/>
                  </a:lnTo>
                  <a:lnTo>
                    <a:pt x="2196" y="1368"/>
                  </a:lnTo>
                  <a:lnTo>
                    <a:pt x="2160" y="1392"/>
                  </a:lnTo>
                  <a:lnTo>
                    <a:pt x="2124" y="1428"/>
                  </a:lnTo>
                  <a:lnTo>
                    <a:pt x="2088" y="1440"/>
                  </a:lnTo>
                  <a:lnTo>
                    <a:pt x="2052" y="1464"/>
                  </a:lnTo>
                  <a:lnTo>
                    <a:pt x="2016" y="1476"/>
                  </a:lnTo>
                  <a:lnTo>
                    <a:pt x="1980" y="1476"/>
                  </a:lnTo>
                  <a:lnTo>
                    <a:pt x="1944" y="1488"/>
                  </a:lnTo>
                  <a:lnTo>
                    <a:pt x="1908" y="1488"/>
                  </a:lnTo>
                  <a:lnTo>
                    <a:pt x="1872" y="1500"/>
                  </a:lnTo>
                  <a:lnTo>
                    <a:pt x="1824" y="1500"/>
                  </a:lnTo>
                  <a:lnTo>
                    <a:pt x="1788" y="1500"/>
                  </a:lnTo>
                  <a:lnTo>
                    <a:pt x="1752" y="1500"/>
                  </a:lnTo>
                  <a:lnTo>
                    <a:pt x="1716" y="1500"/>
                  </a:lnTo>
                  <a:lnTo>
                    <a:pt x="1680" y="1500"/>
                  </a:lnTo>
                  <a:lnTo>
                    <a:pt x="1644" y="1500"/>
                  </a:lnTo>
                  <a:lnTo>
                    <a:pt x="1596" y="1500"/>
                  </a:lnTo>
                  <a:lnTo>
                    <a:pt x="1560" y="1500"/>
                  </a:lnTo>
                  <a:lnTo>
                    <a:pt x="1524" y="1500"/>
                  </a:lnTo>
                  <a:lnTo>
                    <a:pt x="1488" y="1500"/>
                  </a:lnTo>
                  <a:lnTo>
                    <a:pt x="1452" y="1500"/>
                  </a:lnTo>
                  <a:lnTo>
                    <a:pt x="1416" y="1500"/>
                  </a:lnTo>
                  <a:lnTo>
                    <a:pt x="1380" y="1488"/>
                  </a:lnTo>
                  <a:lnTo>
                    <a:pt x="1344" y="1488"/>
                  </a:lnTo>
                  <a:lnTo>
                    <a:pt x="1308" y="1476"/>
                  </a:lnTo>
                  <a:lnTo>
                    <a:pt x="1272" y="1464"/>
                  </a:lnTo>
                  <a:lnTo>
                    <a:pt x="1236" y="1440"/>
                  </a:lnTo>
                  <a:lnTo>
                    <a:pt x="1212" y="1404"/>
                  </a:lnTo>
                  <a:lnTo>
                    <a:pt x="1188" y="1368"/>
                  </a:lnTo>
                  <a:lnTo>
                    <a:pt x="1176" y="1332"/>
                  </a:lnTo>
                  <a:lnTo>
                    <a:pt x="1164" y="1296"/>
                  </a:lnTo>
                  <a:lnTo>
                    <a:pt x="1152" y="126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090" name="Group 58"/>
          <p:cNvGrpSpPr>
            <a:grpSpLocks/>
          </p:cNvGrpSpPr>
          <p:nvPr/>
        </p:nvGrpSpPr>
        <p:grpSpPr bwMode="auto">
          <a:xfrm>
            <a:off x="241300" y="3975100"/>
            <a:ext cx="8509000" cy="2641600"/>
            <a:chOff x="152" y="2504"/>
            <a:chExt cx="5360" cy="1664"/>
          </a:xfrm>
        </p:grpSpPr>
        <p:sp>
          <p:nvSpPr>
            <p:cNvPr id="44091" name="Oval 59"/>
            <p:cNvSpPr>
              <a:spLocks noChangeArrowheads="1"/>
            </p:cNvSpPr>
            <p:nvPr/>
          </p:nvSpPr>
          <p:spPr bwMode="auto">
            <a:xfrm>
              <a:off x="152" y="2792"/>
              <a:ext cx="1232" cy="132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92" name="Oval 60"/>
            <p:cNvSpPr>
              <a:spLocks noChangeArrowheads="1"/>
            </p:cNvSpPr>
            <p:nvPr/>
          </p:nvSpPr>
          <p:spPr bwMode="auto">
            <a:xfrm>
              <a:off x="1496" y="2840"/>
              <a:ext cx="1232" cy="132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93" name="Oval 61"/>
            <p:cNvSpPr>
              <a:spLocks noChangeArrowheads="1"/>
            </p:cNvSpPr>
            <p:nvPr/>
          </p:nvSpPr>
          <p:spPr bwMode="auto">
            <a:xfrm>
              <a:off x="2936" y="2840"/>
              <a:ext cx="1232" cy="132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94" name="Oval 62"/>
            <p:cNvSpPr>
              <a:spLocks noChangeArrowheads="1"/>
            </p:cNvSpPr>
            <p:nvPr/>
          </p:nvSpPr>
          <p:spPr bwMode="auto">
            <a:xfrm>
              <a:off x="4280" y="2840"/>
              <a:ext cx="1232" cy="132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95" name="Freeform 63"/>
            <p:cNvSpPr>
              <a:spLocks/>
            </p:cNvSpPr>
            <p:nvPr/>
          </p:nvSpPr>
          <p:spPr bwMode="auto">
            <a:xfrm>
              <a:off x="756" y="3252"/>
              <a:ext cx="157" cy="481"/>
            </a:xfrm>
            <a:custGeom>
              <a:avLst/>
              <a:gdLst>
                <a:gd name="T0" fmla="*/ 156 w 157"/>
                <a:gd name="T1" fmla="*/ 252 h 481"/>
                <a:gd name="T2" fmla="*/ 120 w 157"/>
                <a:gd name="T3" fmla="*/ 240 h 481"/>
                <a:gd name="T4" fmla="*/ 120 w 157"/>
                <a:gd name="T5" fmla="*/ 204 h 481"/>
                <a:gd name="T6" fmla="*/ 120 w 157"/>
                <a:gd name="T7" fmla="*/ 168 h 481"/>
                <a:gd name="T8" fmla="*/ 120 w 157"/>
                <a:gd name="T9" fmla="*/ 132 h 481"/>
                <a:gd name="T10" fmla="*/ 120 w 157"/>
                <a:gd name="T11" fmla="*/ 96 h 481"/>
                <a:gd name="T12" fmla="*/ 120 w 157"/>
                <a:gd name="T13" fmla="*/ 60 h 481"/>
                <a:gd name="T14" fmla="*/ 120 w 157"/>
                <a:gd name="T15" fmla="*/ 24 h 481"/>
                <a:gd name="T16" fmla="*/ 84 w 157"/>
                <a:gd name="T17" fmla="*/ 0 h 481"/>
                <a:gd name="T18" fmla="*/ 48 w 157"/>
                <a:gd name="T19" fmla="*/ 12 h 481"/>
                <a:gd name="T20" fmla="*/ 24 w 157"/>
                <a:gd name="T21" fmla="*/ 48 h 481"/>
                <a:gd name="T22" fmla="*/ 0 w 157"/>
                <a:gd name="T23" fmla="*/ 84 h 481"/>
                <a:gd name="T24" fmla="*/ 0 w 157"/>
                <a:gd name="T25" fmla="*/ 120 h 481"/>
                <a:gd name="T26" fmla="*/ 0 w 157"/>
                <a:gd name="T27" fmla="*/ 156 h 481"/>
                <a:gd name="T28" fmla="*/ 36 w 157"/>
                <a:gd name="T29" fmla="*/ 180 h 481"/>
                <a:gd name="T30" fmla="*/ 72 w 157"/>
                <a:gd name="T31" fmla="*/ 204 h 481"/>
                <a:gd name="T32" fmla="*/ 108 w 157"/>
                <a:gd name="T33" fmla="*/ 228 h 481"/>
                <a:gd name="T34" fmla="*/ 108 w 157"/>
                <a:gd name="T35" fmla="*/ 264 h 481"/>
                <a:gd name="T36" fmla="*/ 84 w 157"/>
                <a:gd name="T37" fmla="*/ 300 h 481"/>
                <a:gd name="T38" fmla="*/ 72 w 157"/>
                <a:gd name="T39" fmla="*/ 336 h 481"/>
                <a:gd name="T40" fmla="*/ 72 w 157"/>
                <a:gd name="T41" fmla="*/ 372 h 481"/>
                <a:gd name="T42" fmla="*/ 60 w 157"/>
                <a:gd name="T43" fmla="*/ 408 h 481"/>
                <a:gd name="T44" fmla="*/ 60 w 157"/>
                <a:gd name="T45" fmla="*/ 444 h 481"/>
                <a:gd name="T46" fmla="*/ 60 w 157"/>
                <a:gd name="T47" fmla="*/ 480 h 481"/>
                <a:gd name="T48" fmla="*/ 96 w 157"/>
                <a:gd name="T49" fmla="*/ 480 h 481"/>
                <a:gd name="T50" fmla="*/ 120 w 157"/>
                <a:gd name="T51" fmla="*/ 444 h 481"/>
                <a:gd name="T52" fmla="*/ 132 w 157"/>
                <a:gd name="T53" fmla="*/ 408 h 481"/>
                <a:gd name="T54" fmla="*/ 144 w 157"/>
                <a:gd name="T55" fmla="*/ 372 h 481"/>
                <a:gd name="T56" fmla="*/ 144 w 157"/>
                <a:gd name="T57" fmla="*/ 336 h 481"/>
                <a:gd name="T58" fmla="*/ 144 w 157"/>
                <a:gd name="T59" fmla="*/ 300 h 481"/>
                <a:gd name="T60" fmla="*/ 144 w 157"/>
                <a:gd name="T61" fmla="*/ 264 h 481"/>
                <a:gd name="T62" fmla="*/ 156 w 157"/>
                <a:gd name="T63" fmla="*/ 252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7" h="481">
                  <a:moveTo>
                    <a:pt x="156" y="252"/>
                  </a:moveTo>
                  <a:lnTo>
                    <a:pt x="120" y="240"/>
                  </a:lnTo>
                  <a:lnTo>
                    <a:pt x="120" y="204"/>
                  </a:lnTo>
                  <a:lnTo>
                    <a:pt x="120" y="168"/>
                  </a:lnTo>
                  <a:lnTo>
                    <a:pt x="120" y="132"/>
                  </a:lnTo>
                  <a:lnTo>
                    <a:pt x="120" y="96"/>
                  </a:lnTo>
                  <a:lnTo>
                    <a:pt x="120" y="60"/>
                  </a:lnTo>
                  <a:lnTo>
                    <a:pt x="120" y="24"/>
                  </a:lnTo>
                  <a:lnTo>
                    <a:pt x="84" y="0"/>
                  </a:lnTo>
                  <a:lnTo>
                    <a:pt x="48" y="12"/>
                  </a:lnTo>
                  <a:lnTo>
                    <a:pt x="24" y="48"/>
                  </a:lnTo>
                  <a:lnTo>
                    <a:pt x="0" y="84"/>
                  </a:lnTo>
                  <a:lnTo>
                    <a:pt x="0" y="120"/>
                  </a:lnTo>
                  <a:lnTo>
                    <a:pt x="0" y="156"/>
                  </a:lnTo>
                  <a:lnTo>
                    <a:pt x="36" y="180"/>
                  </a:lnTo>
                  <a:lnTo>
                    <a:pt x="72" y="204"/>
                  </a:lnTo>
                  <a:lnTo>
                    <a:pt x="108" y="228"/>
                  </a:lnTo>
                  <a:lnTo>
                    <a:pt x="108" y="264"/>
                  </a:lnTo>
                  <a:lnTo>
                    <a:pt x="84" y="300"/>
                  </a:lnTo>
                  <a:lnTo>
                    <a:pt x="72" y="336"/>
                  </a:lnTo>
                  <a:lnTo>
                    <a:pt x="72" y="372"/>
                  </a:lnTo>
                  <a:lnTo>
                    <a:pt x="60" y="408"/>
                  </a:lnTo>
                  <a:lnTo>
                    <a:pt x="60" y="444"/>
                  </a:lnTo>
                  <a:lnTo>
                    <a:pt x="60" y="480"/>
                  </a:lnTo>
                  <a:lnTo>
                    <a:pt x="96" y="480"/>
                  </a:lnTo>
                  <a:lnTo>
                    <a:pt x="120" y="444"/>
                  </a:lnTo>
                  <a:lnTo>
                    <a:pt x="132" y="408"/>
                  </a:lnTo>
                  <a:lnTo>
                    <a:pt x="144" y="372"/>
                  </a:lnTo>
                  <a:lnTo>
                    <a:pt x="144" y="336"/>
                  </a:lnTo>
                  <a:lnTo>
                    <a:pt x="144" y="300"/>
                  </a:lnTo>
                  <a:lnTo>
                    <a:pt x="144" y="264"/>
                  </a:lnTo>
                  <a:lnTo>
                    <a:pt x="156" y="252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96" name="Freeform 64"/>
            <p:cNvSpPr>
              <a:spLocks/>
            </p:cNvSpPr>
            <p:nvPr/>
          </p:nvSpPr>
          <p:spPr bwMode="auto">
            <a:xfrm>
              <a:off x="564" y="3108"/>
              <a:ext cx="157" cy="481"/>
            </a:xfrm>
            <a:custGeom>
              <a:avLst/>
              <a:gdLst>
                <a:gd name="T0" fmla="*/ 156 w 157"/>
                <a:gd name="T1" fmla="*/ 252 h 481"/>
                <a:gd name="T2" fmla="*/ 120 w 157"/>
                <a:gd name="T3" fmla="*/ 240 h 481"/>
                <a:gd name="T4" fmla="*/ 120 w 157"/>
                <a:gd name="T5" fmla="*/ 204 h 481"/>
                <a:gd name="T6" fmla="*/ 120 w 157"/>
                <a:gd name="T7" fmla="*/ 168 h 481"/>
                <a:gd name="T8" fmla="*/ 120 w 157"/>
                <a:gd name="T9" fmla="*/ 132 h 481"/>
                <a:gd name="T10" fmla="*/ 120 w 157"/>
                <a:gd name="T11" fmla="*/ 96 h 481"/>
                <a:gd name="T12" fmla="*/ 120 w 157"/>
                <a:gd name="T13" fmla="*/ 60 h 481"/>
                <a:gd name="T14" fmla="*/ 120 w 157"/>
                <a:gd name="T15" fmla="*/ 24 h 481"/>
                <a:gd name="T16" fmla="*/ 84 w 157"/>
                <a:gd name="T17" fmla="*/ 0 h 481"/>
                <a:gd name="T18" fmla="*/ 48 w 157"/>
                <a:gd name="T19" fmla="*/ 12 h 481"/>
                <a:gd name="T20" fmla="*/ 24 w 157"/>
                <a:gd name="T21" fmla="*/ 48 h 481"/>
                <a:gd name="T22" fmla="*/ 0 w 157"/>
                <a:gd name="T23" fmla="*/ 84 h 481"/>
                <a:gd name="T24" fmla="*/ 0 w 157"/>
                <a:gd name="T25" fmla="*/ 120 h 481"/>
                <a:gd name="T26" fmla="*/ 0 w 157"/>
                <a:gd name="T27" fmla="*/ 156 h 481"/>
                <a:gd name="T28" fmla="*/ 36 w 157"/>
                <a:gd name="T29" fmla="*/ 180 h 481"/>
                <a:gd name="T30" fmla="*/ 72 w 157"/>
                <a:gd name="T31" fmla="*/ 204 h 481"/>
                <a:gd name="T32" fmla="*/ 108 w 157"/>
                <a:gd name="T33" fmla="*/ 228 h 481"/>
                <a:gd name="T34" fmla="*/ 108 w 157"/>
                <a:gd name="T35" fmla="*/ 264 h 481"/>
                <a:gd name="T36" fmla="*/ 84 w 157"/>
                <a:gd name="T37" fmla="*/ 300 h 481"/>
                <a:gd name="T38" fmla="*/ 72 w 157"/>
                <a:gd name="T39" fmla="*/ 336 h 481"/>
                <a:gd name="T40" fmla="*/ 72 w 157"/>
                <a:gd name="T41" fmla="*/ 372 h 481"/>
                <a:gd name="T42" fmla="*/ 60 w 157"/>
                <a:gd name="T43" fmla="*/ 408 h 481"/>
                <a:gd name="T44" fmla="*/ 60 w 157"/>
                <a:gd name="T45" fmla="*/ 444 h 481"/>
                <a:gd name="T46" fmla="*/ 60 w 157"/>
                <a:gd name="T47" fmla="*/ 480 h 481"/>
                <a:gd name="T48" fmla="*/ 96 w 157"/>
                <a:gd name="T49" fmla="*/ 480 h 481"/>
                <a:gd name="T50" fmla="*/ 120 w 157"/>
                <a:gd name="T51" fmla="*/ 444 h 481"/>
                <a:gd name="T52" fmla="*/ 132 w 157"/>
                <a:gd name="T53" fmla="*/ 408 h 481"/>
                <a:gd name="T54" fmla="*/ 144 w 157"/>
                <a:gd name="T55" fmla="*/ 372 h 481"/>
                <a:gd name="T56" fmla="*/ 144 w 157"/>
                <a:gd name="T57" fmla="*/ 336 h 481"/>
                <a:gd name="T58" fmla="*/ 144 w 157"/>
                <a:gd name="T59" fmla="*/ 300 h 481"/>
                <a:gd name="T60" fmla="*/ 144 w 157"/>
                <a:gd name="T61" fmla="*/ 264 h 481"/>
                <a:gd name="T62" fmla="*/ 156 w 157"/>
                <a:gd name="T63" fmla="*/ 252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7" h="481">
                  <a:moveTo>
                    <a:pt x="156" y="252"/>
                  </a:moveTo>
                  <a:lnTo>
                    <a:pt x="120" y="240"/>
                  </a:lnTo>
                  <a:lnTo>
                    <a:pt x="120" y="204"/>
                  </a:lnTo>
                  <a:lnTo>
                    <a:pt x="120" y="168"/>
                  </a:lnTo>
                  <a:lnTo>
                    <a:pt x="120" y="132"/>
                  </a:lnTo>
                  <a:lnTo>
                    <a:pt x="120" y="96"/>
                  </a:lnTo>
                  <a:lnTo>
                    <a:pt x="120" y="60"/>
                  </a:lnTo>
                  <a:lnTo>
                    <a:pt x="120" y="24"/>
                  </a:lnTo>
                  <a:lnTo>
                    <a:pt x="84" y="0"/>
                  </a:lnTo>
                  <a:lnTo>
                    <a:pt x="48" y="12"/>
                  </a:lnTo>
                  <a:lnTo>
                    <a:pt x="24" y="48"/>
                  </a:lnTo>
                  <a:lnTo>
                    <a:pt x="0" y="84"/>
                  </a:lnTo>
                  <a:lnTo>
                    <a:pt x="0" y="120"/>
                  </a:lnTo>
                  <a:lnTo>
                    <a:pt x="0" y="156"/>
                  </a:lnTo>
                  <a:lnTo>
                    <a:pt x="36" y="180"/>
                  </a:lnTo>
                  <a:lnTo>
                    <a:pt x="72" y="204"/>
                  </a:lnTo>
                  <a:lnTo>
                    <a:pt x="108" y="228"/>
                  </a:lnTo>
                  <a:lnTo>
                    <a:pt x="108" y="264"/>
                  </a:lnTo>
                  <a:lnTo>
                    <a:pt x="84" y="300"/>
                  </a:lnTo>
                  <a:lnTo>
                    <a:pt x="72" y="336"/>
                  </a:lnTo>
                  <a:lnTo>
                    <a:pt x="72" y="372"/>
                  </a:lnTo>
                  <a:lnTo>
                    <a:pt x="60" y="408"/>
                  </a:lnTo>
                  <a:lnTo>
                    <a:pt x="60" y="444"/>
                  </a:lnTo>
                  <a:lnTo>
                    <a:pt x="60" y="480"/>
                  </a:lnTo>
                  <a:lnTo>
                    <a:pt x="96" y="480"/>
                  </a:lnTo>
                  <a:lnTo>
                    <a:pt x="120" y="444"/>
                  </a:lnTo>
                  <a:lnTo>
                    <a:pt x="132" y="408"/>
                  </a:lnTo>
                  <a:lnTo>
                    <a:pt x="144" y="372"/>
                  </a:lnTo>
                  <a:lnTo>
                    <a:pt x="144" y="336"/>
                  </a:lnTo>
                  <a:lnTo>
                    <a:pt x="144" y="300"/>
                  </a:lnTo>
                  <a:lnTo>
                    <a:pt x="144" y="264"/>
                  </a:lnTo>
                  <a:lnTo>
                    <a:pt x="156" y="252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97" name="Oval 65"/>
            <p:cNvSpPr>
              <a:spLocks noChangeArrowheads="1"/>
            </p:cNvSpPr>
            <p:nvPr/>
          </p:nvSpPr>
          <p:spPr bwMode="auto">
            <a:xfrm>
              <a:off x="680" y="3320"/>
              <a:ext cx="32" cy="80"/>
            </a:xfrm>
            <a:prstGeom prst="ellipse">
              <a:avLst/>
            </a:prstGeom>
            <a:solidFill>
              <a:srgbClr val="D93192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98" name="Oval 66"/>
            <p:cNvSpPr>
              <a:spLocks noChangeArrowheads="1"/>
            </p:cNvSpPr>
            <p:nvPr/>
          </p:nvSpPr>
          <p:spPr bwMode="auto">
            <a:xfrm>
              <a:off x="872" y="3464"/>
              <a:ext cx="32" cy="80"/>
            </a:xfrm>
            <a:prstGeom prst="ellipse">
              <a:avLst/>
            </a:prstGeom>
            <a:solidFill>
              <a:srgbClr val="D93192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99" name="Freeform 67"/>
            <p:cNvSpPr>
              <a:spLocks/>
            </p:cNvSpPr>
            <p:nvPr/>
          </p:nvSpPr>
          <p:spPr bwMode="auto">
            <a:xfrm>
              <a:off x="1956" y="3348"/>
              <a:ext cx="121" cy="481"/>
            </a:xfrm>
            <a:custGeom>
              <a:avLst/>
              <a:gdLst>
                <a:gd name="T0" fmla="*/ 12 w 121"/>
                <a:gd name="T1" fmla="*/ 252 h 481"/>
                <a:gd name="T2" fmla="*/ 0 w 121"/>
                <a:gd name="T3" fmla="*/ 216 h 481"/>
                <a:gd name="T4" fmla="*/ 0 w 121"/>
                <a:gd name="T5" fmla="*/ 180 h 481"/>
                <a:gd name="T6" fmla="*/ 0 w 121"/>
                <a:gd name="T7" fmla="*/ 144 h 481"/>
                <a:gd name="T8" fmla="*/ 0 w 121"/>
                <a:gd name="T9" fmla="*/ 108 h 481"/>
                <a:gd name="T10" fmla="*/ 12 w 121"/>
                <a:gd name="T11" fmla="*/ 72 h 481"/>
                <a:gd name="T12" fmla="*/ 12 w 121"/>
                <a:gd name="T13" fmla="*/ 36 h 481"/>
                <a:gd name="T14" fmla="*/ 0 w 121"/>
                <a:gd name="T15" fmla="*/ 0 h 481"/>
                <a:gd name="T16" fmla="*/ 36 w 121"/>
                <a:gd name="T17" fmla="*/ 0 h 481"/>
                <a:gd name="T18" fmla="*/ 72 w 121"/>
                <a:gd name="T19" fmla="*/ 0 h 481"/>
                <a:gd name="T20" fmla="*/ 84 w 121"/>
                <a:gd name="T21" fmla="*/ 36 h 481"/>
                <a:gd name="T22" fmla="*/ 84 w 121"/>
                <a:gd name="T23" fmla="*/ 72 h 481"/>
                <a:gd name="T24" fmla="*/ 84 w 121"/>
                <a:gd name="T25" fmla="*/ 108 h 481"/>
                <a:gd name="T26" fmla="*/ 60 w 121"/>
                <a:gd name="T27" fmla="*/ 144 h 481"/>
                <a:gd name="T28" fmla="*/ 48 w 121"/>
                <a:gd name="T29" fmla="*/ 180 h 481"/>
                <a:gd name="T30" fmla="*/ 24 w 121"/>
                <a:gd name="T31" fmla="*/ 216 h 481"/>
                <a:gd name="T32" fmla="*/ 12 w 121"/>
                <a:gd name="T33" fmla="*/ 252 h 481"/>
                <a:gd name="T34" fmla="*/ 48 w 121"/>
                <a:gd name="T35" fmla="*/ 276 h 481"/>
                <a:gd name="T36" fmla="*/ 84 w 121"/>
                <a:gd name="T37" fmla="*/ 300 h 481"/>
                <a:gd name="T38" fmla="*/ 96 w 121"/>
                <a:gd name="T39" fmla="*/ 336 h 481"/>
                <a:gd name="T40" fmla="*/ 108 w 121"/>
                <a:gd name="T41" fmla="*/ 372 h 481"/>
                <a:gd name="T42" fmla="*/ 120 w 121"/>
                <a:gd name="T43" fmla="*/ 408 h 481"/>
                <a:gd name="T44" fmla="*/ 120 w 121"/>
                <a:gd name="T45" fmla="*/ 444 h 481"/>
                <a:gd name="T46" fmla="*/ 96 w 121"/>
                <a:gd name="T47" fmla="*/ 480 h 481"/>
                <a:gd name="T48" fmla="*/ 60 w 121"/>
                <a:gd name="T49" fmla="*/ 480 h 481"/>
                <a:gd name="T50" fmla="*/ 60 w 121"/>
                <a:gd name="T51" fmla="*/ 444 h 481"/>
                <a:gd name="T52" fmla="*/ 60 w 121"/>
                <a:gd name="T53" fmla="*/ 408 h 481"/>
                <a:gd name="T54" fmla="*/ 60 w 121"/>
                <a:gd name="T55" fmla="*/ 372 h 481"/>
                <a:gd name="T56" fmla="*/ 48 w 121"/>
                <a:gd name="T57" fmla="*/ 336 h 481"/>
                <a:gd name="T58" fmla="*/ 12 w 121"/>
                <a:gd name="T59" fmla="*/ 336 h 481"/>
                <a:gd name="T60" fmla="*/ 0 w 121"/>
                <a:gd name="T61" fmla="*/ 300 h 481"/>
                <a:gd name="T62" fmla="*/ 0 w 121"/>
                <a:gd name="T63" fmla="*/ 264 h 481"/>
                <a:gd name="T64" fmla="*/ 12 w 121"/>
                <a:gd name="T65" fmla="*/ 252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1" h="481">
                  <a:moveTo>
                    <a:pt x="12" y="252"/>
                  </a:moveTo>
                  <a:lnTo>
                    <a:pt x="0" y="216"/>
                  </a:lnTo>
                  <a:lnTo>
                    <a:pt x="0" y="180"/>
                  </a:lnTo>
                  <a:lnTo>
                    <a:pt x="0" y="144"/>
                  </a:lnTo>
                  <a:lnTo>
                    <a:pt x="0" y="108"/>
                  </a:lnTo>
                  <a:lnTo>
                    <a:pt x="12" y="72"/>
                  </a:lnTo>
                  <a:lnTo>
                    <a:pt x="12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72" y="0"/>
                  </a:lnTo>
                  <a:lnTo>
                    <a:pt x="84" y="36"/>
                  </a:lnTo>
                  <a:lnTo>
                    <a:pt x="84" y="72"/>
                  </a:lnTo>
                  <a:lnTo>
                    <a:pt x="84" y="108"/>
                  </a:lnTo>
                  <a:lnTo>
                    <a:pt x="60" y="144"/>
                  </a:lnTo>
                  <a:lnTo>
                    <a:pt x="48" y="180"/>
                  </a:lnTo>
                  <a:lnTo>
                    <a:pt x="24" y="216"/>
                  </a:lnTo>
                  <a:lnTo>
                    <a:pt x="12" y="252"/>
                  </a:lnTo>
                  <a:lnTo>
                    <a:pt x="48" y="276"/>
                  </a:lnTo>
                  <a:lnTo>
                    <a:pt x="84" y="300"/>
                  </a:lnTo>
                  <a:lnTo>
                    <a:pt x="96" y="336"/>
                  </a:lnTo>
                  <a:lnTo>
                    <a:pt x="108" y="372"/>
                  </a:lnTo>
                  <a:lnTo>
                    <a:pt x="120" y="408"/>
                  </a:lnTo>
                  <a:lnTo>
                    <a:pt x="120" y="444"/>
                  </a:lnTo>
                  <a:lnTo>
                    <a:pt x="96" y="480"/>
                  </a:lnTo>
                  <a:lnTo>
                    <a:pt x="60" y="480"/>
                  </a:lnTo>
                  <a:lnTo>
                    <a:pt x="60" y="444"/>
                  </a:lnTo>
                  <a:lnTo>
                    <a:pt x="60" y="408"/>
                  </a:lnTo>
                  <a:lnTo>
                    <a:pt x="60" y="372"/>
                  </a:lnTo>
                  <a:lnTo>
                    <a:pt x="48" y="336"/>
                  </a:lnTo>
                  <a:lnTo>
                    <a:pt x="12" y="336"/>
                  </a:lnTo>
                  <a:lnTo>
                    <a:pt x="0" y="300"/>
                  </a:lnTo>
                  <a:lnTo>
                    <a:pt x="0" y="264"/>
                  </a:lnTo>
                  <a:lnTo>
                    <a:pt x="12" y="252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00" name="Freeform 68"/>
            <p:cNvSpPr>
              <a:spLocks/>
            </p:cNvSpPr>
            <p:nvPr/>
          </p:nvSpPr>
          <p:spPr bwMode="auto">
            <a:xfrm>
              <a:off x="2100" y="3156"/>
              <a:ext cx="121" cy="481"/>
            </a:xfrm>
            <a:custGeom>
              <a:avLst/>
              <a:gdLst>
                <a:gd name="T0" fmla="*/ 12 w 121"/>
                <a:gd name="T1" fmla="*/ 252 h 481"/>
                <a:gd name="T2" fmla="*/ 0 w 121"/>
                <a:gd name="T3" fmla="*/ 216 h 481"/>
                <a:gd name="T4" fmla="*/ 0 w 121"/>
                <a:gd name="T5" fmla="*/ 180 h 481"/>
                <a:gd name="T6" fmla="*/ 0 w 121"/>
                <a:gd name="T7" fmla="*/ 144 h 481"/>
                <a:gd name="T8" fmla="*/ 0 w 121"/>
                <a:gd name="T9" fmla="*/ 108 h 481"/>
                <a:gd name="T10" fmla="*/ 12 w 121"/>
                <a:gd name="T11" fmla="*/ 72 h 481"/>
                <a:gd name="T12" fmla="*/ 12 w 121"/>
                <a:gd name="T13" fmla="*/ 36 h 481"/>
                <a:gd name="T14" fmla="*/ 0 w 121"/>
                <a:gd name="T15" fmla="*/ 0 h 481"/>
                <a:gd name="T16" fmla="*/ 36 w 121"/>
                <a:gd name="T17" fmla="*/ 0 h 481"/>
                <a:gd name="T18" fmla="*/ 72 w 121"/>
                <a:gd name="T19" fmla="*/ 0 h 481"/>
                <a:gd name="T20" fmla="*/ 84 w 121"/>
                <a:gd name="T21" fmla="*/ 36 h 481"/>
                <a:gd name="T22" fmla="*/ 84 w 121"/>
                <a:gd name="T23" fmla="*/ 72 h 481"/>
                <a:gd name="T24" fmla="*/ 84 w 121"/>
                <a:gd name="T25" fmla="*/ 108 h 481"/>
                <a:gd name="T26" fmla="*/ 60 w 121"/>
                <a:gd name="T27" fmla="*/ 144 h 481"/>
                <a:gd name="T28" fmla="*/ 48 w 121"/>
                <a:gd name="T29" fmla="*/ 180 h 481"/>
                <a:gd name="T30" fmla="*/ 24 w 121"/>
                <a:gd name="T31" fmla="*/ 216 h 481"/>
                <a:gd name="T32" fmla="*/ 12 w 121"/>
                <a:gd name="T33" fmla="*/ 252 h 481"/>
                <a:gd name="T34" fmla="*/ 48 w 121"/>
                <a:gd name="T35" fmla="*/ 276 h 481"/>
                <a:gd name="T36" fmla="*/ 84 w 121"/>
                <a:gd name="T37" fmla="*/ 300 h 481"/>
                <a:gd name="T38" fmla="*/ 96 w 121"/>
                <a:gd name="T39" fmla="*/ 336 h 481"/>
                <a:gd name="T40" fmla="*/ 108 w 121"/>
                <a:gd name="T41" fmla="*/ 372 h 481"/>
                <a:gd name="T42" fmla="*/ 120 w 121"/>
                <a:gd name="T43" fmla="*/ 408 h 481"/>
                <a:gd name="T44" fmla="*/ 120 w 121"/>
                <a:gd name="T45" fmla="*/ 444 h 481"/>
                <a:gd name="T46" fmla="*/ 96 w 121"/>
                <a:gd name="T47" fmla="*/ 480 h 481"/>
                <a:gd name="T48" fmla="*/ 60 w 121"/>
                <a:gd name="T49" fmla="*/ 480 h 481"/>
                <a:gd name="T50" fmla="*/ 60 w 121"/>
                <a:gd name="T51" fmla="*/ 444 h 481"/>
                <a:gd name="T52" fmla="*/ 60 w 121"/>
                <a:gd name="T53" fmla="*/ 408 h 481"/>
                <a:gd name="T54" fmla="*/ 60 w 121"/>
                <a:gd name="T55" fmla="*/ 372 h 481"/>
                <a:gd name="T56" fmla="*/ 48 w 121"/>
                <a:gd name="T57" fmla="*/ 336 h 481"/>
                <a:gd name="T58" fmla="*/ 12 w 121"/>
                <a:gd name="T59" fmla="*/ 336 h 481"/>
                <a:gd name="T60" fmla="*/ 0 w 121"/>
                <a:gd name="T61" fmla="*/ 300 h 481"/>
                <a:gd name="T62" fmla="*/ 0 w 121"/>
                <a:gd name="T63" fmla="*/ 264 h 481"/>
                <a:gd name="T64" fmla="*/ 12 w 121"/>
                <a:gd name="T65" fmla="*/ 252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1" h="481">
                  <a:moveTo>
                    <a:pt x="12" y="252"/>
                  </a:moveTo>
                  <a:lnTo>
                    <a:pt x="0" y="216"/>
                  </a:lnTo>
                  <a:lnTo>
                    <a:pt x="0" y="180"/>
                  </a:lnTo>
                  <a:lnTo>
                    <a:pt x="0" y="144"/>
                  </a:lnTo>
                  <a:lnTo>
                    <a:pt x="0" y="108"/>
                  </a:lnTo>
                  <a:lnTo>
                    <a:pt x="12" y="72"/>
                  </a:lnTo>
                  <a:lnTo>
                    <a:pt x="12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72" y="0"/>
                  </a:lnTo>
                  <a:lnTo>
                    <a:pt x="84" y="36"/>
                  </a:lnTo>
                  <a:lnTo>
                    <a:pt x="84" y="72"/>
                  </a:lnTo>
                  <a:lnTo>
                    <a:pt x="84" y="108"/>
                  </a:lnTo>
                  <a:lnTo>
                    <a:pt x="60" y="144"/>
                  </a:lnTo>
                  <a:lnTo>
                    <a:pt x="48" y="180"/>
                  </a:lnTo>
                  <a:lnTo>
                    <a:pt x="24" y="216"/>
                  </a:lnTo>
                  <a:lnTo>
                    <a:pt x="12" y="252"/>
                  </a:lnTo>
                  <a:lnTo>
                    <a:pt x="48" y="276"/>
                  </a:lnTo>
                  <a:lnTo>
                    <a:pt x="84" y="300"/>
                  </a:lnTo>
                  <a:lnTo>
                    <a:pt x="96" y="336"/>
                  </a:lnTo>
                  <a:lnTo>
                    <a:pt x="108" y="372"/>
                  </a:lnTo>
                  <a:lnTo>
                    <a:pt x="120" y="408"/>
                  </a:lnTo>
                  <a:lnTo>
                    <a:pt x="120" y="444"/>
                  </a:lnTo>
                  <a:lnTo>
                    <a:pt x="96" y="480"/>
                  </a:lnTo>
                  <a:lnTo>
                    <a:pt x="60" y="480"/>
                  </a:lnTo>
                  <a:lnTo>
                    <a:pt x="60" y="444"/>
                  </a:lnTo>
                  <a:lnTo>
                    <a:pt x="60" y="408"/>
                  </a:lnTo>
                  <a:lnTo>
                    <a:pt x="60" y="372"/>
                  </a:lnTo>
                  <a:lnTo>
                    <a:pt x="48" y="336"/>
                  </a:lnTo>
                  <a:lnTo>
                    <a:pt x="12" y="336"/>
                  </a:lnTo>
                  <a:lnTo>
                    <a:pt x="0" y="300"/>
                  </a:lnTo>
                  <a:lnTo>
                    <a:pt x="0" y="264"/>
                  </a:lnTo>
                  <a:lnTo>
                    <a:pt x="12" y="252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01" name="Oval 69"/>
            <p:cNvSpPr>
              <a:spLocks noChangeArrowheads="1"/>
            </p:cNvSpPr>
            <p:nvPr/>
          </p:nvSpPr>
          <p:spPr bwMode="auto">
            <a:xfrm>
              <a:off x="2072" y="3368"/>
              <a:ext cx="32" cy="80"/>
            </a:xfrm>
            <a:prstGeom prst="ellipse">
              <a:avLst/>
            </a:prstGeom>
            <a:solidFill>
              <a:srgbClr val="D93192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02" name="Oval 70"/>
            <p:cNvSpPr>
              <a:spLocks noChangeArrowheads="1"/>
            </p:cNvSpPr>
            <p:nvPr/>
          </p:nvSpPr>
          <p:spPr bwMode="auto">
            <a:xfrm>
              <a:off x="1928" y="3560"/>
              <a:ext cx="32" cy="80"/>
            </a:xfrm>
            <a:prstGeom prst="ellipse">
              <a:avLst/>
            </a:prstGeom>
            <a:solidFill>
              <a:srgbClr val="D93192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03" name="Freeform 71"/>
            <p:cNvSpPr>
              <a:spLocks/>
            </p:cNvSpPr>
            <p:nvPr/>
          </p:nvSpPr>
          <p:spPr bwMode="auto">
            <a:xfrm>
              <a:off x="3540" y="3300"/>
              <a:ext cx="157" cy="481"/>
            </a:xfrm>
            <a:custGeom>
              <a:avLst/>
              <a:gdLst>
                <a:gd name="T0" fmla="*/ 156 w 157"/>
                <a:gd name="T1" fmla="*/ 252 h 481"/>
                <a:gd name="T2" fmla="*/ 120 w 157"/>
                <a:gd name="T3" fmla="*/ 240 h 481"/>
                <a:gd name="T4" fmla="*/ 120 w 157"/>
                <a:gd name="T5" fmla="*/ 204 h 481"/>
                <a:gd name="T6" fmla="*/ 120 w 157"/>
                <a:gd name="T7" fmla="*/ 168 h 481"/>
                <a:gd name="T8" fmla="*/ 120 w 157"/>
                <a:gd name="T9" fmla="*/ 132 h 481"/>
                <a:gd name="T10" fmla="*/ 120 w 157"/>
                <a:gd name="T11" fmla="*/ 96 h 481"/>
                <a:gd name="T12" fmla="*/ 120 w 157"/>
                <a:gd name="T13" fmla="*/ 60 h 481"/>
                <a:gd name="T14" fmla="*/ 120 w 157"/>
                <a:gd name="T15" fmla="*/ 24 h 481"/>
                <a:gd name="T16" fmla="*/ 84 w 157"/>
                <a:gd name="T17" fmla="*/ 0 h 481"/>
                <a:gd name="T18" fmla="*/ 48 w 157"/>
                <a:gd name="T19" fmla="*/ 12 h 481"/>
                <a:gd name="T20" fmla="*/ 24 w 157"/>
                <a:gd name="T21" fmla="*/ 48 h 481"/>
                <a:gd name="T22" fmla="*/ 0 w 157"/>
                <a:gd name="T23" fmla="*/ 84 h 481"/>
                <a:gd name="T24" fmla="*/ 0 w 157"/>
                <a:gd name="T25" fmla="*/ 120 h 481"/>
                <a:gd name="T26" fmla="*/ 0 w 157"/>
                <a:gd name="T27" fmla="*/ 156 h 481"/>
                <a:gd name="T28" fmla="*/ 36 w 157"/>
                <a:gd name="T29" fmla="*/ 180 h 481"/>
                <a:gd name="T30" fmla="*/ 72 w 157"/>
                <a:gd name="T31" fmla="*/ 204 h 481"/>
                <a:gd name="T32" fmla="*/ 108 w 157"/>
                <a:gd name="T33" fmla="*/ 228 h 481"/>
                <a:gd name="T34" fmla="*/ 108 w 157"/>
                <a:gd name="T35" fmla="*/ 264 h 481"/>
                <a:gd name="T36" fmla="*/ 84 w 157"/>
                <a:gd name="T37" fmla="*/ 300 h 481"/>
                <a:gd name="T38" fmla="*/ 72 w 157"/>
                <a:gd name="T39" fmla="*/ 336 h 481"/>
                <a:gd name="T40" fmla="*/ 72 w 157"/>
                <a:gd name="T41" fmla="*/ 372 h 481"/>
                <a:gd name="T42" fmla="*/ 60 w 157"/>
                <a:gd name="T43" fmla="*/ 408 h 481"/>
                <a:gd name="T44" fmla="*/ 60 w 157"/>
                <a:gd name="T45" fmla="*/ 444 h 481"/>
                <a:gd name="T46" fmla="*/ 60 w 157"/>
                <a:gd name="T47" fmla="*/ 480 h 481"/>
                <a:gd name="T48" fmla="*/ 96 w 157"/>
                <a:gd name="T49" fmla="*/ 480 h 481"/>
                <a:gd name="T50" fmla="*/ 120 w 157"/>
                <a:gd name="T51" fmla="*/ 444 h 481"/>
                <a:gd name="T52" fmla="*/ 132 w 157"/>
                <a:gd name="T53" fmla="*/ 408 h 481"/>
                <a:gd name="T54" fmla="*/ 144 w 157"/>
                <a:gd name="T55" fmla="*/ 372 h 481"/>
                <a:gd name="T56" fmla="*/ 144 w 157"/>
                <a:gd name="T57" fmla="*/ 336 h 481"/>
                <a:gd name="T58" fmla="*/ 144 w 157"/>
                <a:gd name="T59" fmla="*/ 300 h 481"/>
                <a:gd name="T60" fmla="*/ 144 w 157"/>
                <a:gd name="T61" fmla="*/ 264 h 481"/>
                <a:gd name="T62" fmla="*/ 156 w 157"/>
                <a:gd name="T63" fmla="*/ 252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7" h="481">
                  <a:moveTo>
                    <a:pt x="156" y="252"/>
                  </a:moveTo>
                  <a:lnTo>
                    <a:pt x="120" y="240"/>
                  </a:lnTo>
                  <a:lnTo>
                    <a:pt x="120" y="204"/>
                  </a:lnTo>
                  <a:lnTo>
                    <a:pt x="120" y="168"/>
                  </a:lnTo>
                  <a:lnTo>
                    <a:pt x="120" y="132"/>
                  </a:lnTo>
                  <a:lnTo>
                    <a:pt x="120" y="96"/>
                  </a:lnTo>
                  <a:lnTo>
                    <a:pt x="120" y="60"/>
                  </a:lnTo>
                  <a:lnTo>
                    <a:pt x="120" y="24"/>
                  </a:lnTo>
                  <a:lnTo>
                    <a:pt x="84" y="0"/>
                  </a:lnTo>
                  <a:lnTo>
                    <a:pt x="48" y="12"/>
                  </a:lnTo>
                  <a:lnTo>
                    <a:pt x="24" y="48"/>
                  </a:lnTo>
                  <a:lnTo>
                    <a:pt x="0" y="84"/>
                  </a:lnTo>
                  <a:lnTo>
                    <a:pt x="0" y="120"/>
                  </a:lnTo>
                  <a:lnTo>
                    <a:pt x="0" y="156"/>
                  </a:lnTo>
                  <a:lnTo>
                    <a:pt x="36" y="180"/>
                  </a:lnTo>
                  <a:lnTo>
                    <a:pt x="72" y="204"/>
                  </a:lnTo>
                  <a:lnTo>
                    <a:pt x="108" y="228"/>
                  </a:lnTo>
                  <a:lnTo>
                    <a:pt x="108" y="264"/>
                  </a:lnTo>
                  <a:lnTo>
                    <a:pt x="84" y="300"/>
                  </a:lnTo>
                  <a:lnTo>
                    <a:pt x="72" y="336"/>
                  </a:lnTo>
                  <a:lnTo>
                    <a:pt x="72" y="372"/>
                  </a:lnTo>
                  <a:lnTo>
                    <a:pt x="60" y="408"/>
                  </a:lnTo>
                  <a:lnTo>
                    <a:pt x="60" y="444"/>
                  </a:lnTo>
                  <a:lnTo>
                    <a:pt x="60" y="480"/>
                  </a:lnTo>
                  <a:lnTo>
                    <a:pt x="96" y="480"/>
                  </a:lnTo>
                  <a:lnTo>
                    <a:pt x="120" y="444"/>
                  </a:lnTo>
                  <a:lnTo>
                    <a:pt x="132" y="408"/>
                  </a:lnTo>
                  <a:lnTo>
                    <a:pt x="144" y="372"/>
                  </a:lnTo>
                  <a:lnTo>
                    <a:pt x="144" y="336"/>
                  </a:lnTo>
                  <a:lnTo>
                    <a:pt x="144" y="300"/>
                  </a:lnTo>
                  <a:lnTo>
                    <a:pt x="144" y="264"/>
                  </a:lnTo>
                  <a:lnTo>
                    <a:pt x="156" y="252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04" name="Freeform 72"/>
            <p:cNvSpPr>
              <a:spLocks/>
            </p:cNvSpPr>
            <p:nvPr/>
          </p:nvSpPr>
          <p:spPr bwMode="auto">
            <a:xfrm>
              <a:off x="3348" y="3348"/>
              <a:ext cx="157" cy="481"/>
            </a:xfrm>
            <a:custGeom>
              <a:avLst/>
              <a:gdLst>
                <a:gd name="T0" fmla="*/ 156 w 157"/>
                <a:gd name="T1" fmla="*/ 252 h 481"/>
                <a:gd name="T2" fmla="*/ 120 w 157"/>
                <a:gd name="T3" fmla="*/ 240 h 481"/>
                <a:gd name="T4" fmla="*/ 120 w 157"/>
                <a:gd name="T5" fmla="*/ 204 h 481"/>
                <a:gd name="T6" fmla="*/ 120 w 157"/>
                <a:gd name="T7" fmla="*/ 168 h 481"/>
                <a:gd name="T8" fmla="*/ 120 w 157"/>
                <a:gd name="T9" fmla="*/ 132 h 481"/>
                <a:gd name="T10" fmla="*/ 120 w 157"/>
                <a:gd name="T11" fmla="*/ 96 h 481"/>
                <a:gd name="T12" fmla="*/ 120 w 157"/>
                <a:gd name="T13" fmla="*/ 60 h 481"/>
                <a:gd name="T14" fmla="*/ 120 w 157"/>
                <a:gd name="T15" fmla="*/ 24 h 481"/>
                <a:gd name="T16" fmla="*/ 84 w 157"/>
                <a:gd name="T17" fmla="*/ 0 h 481"/>
                <a:gd name="T18" fmla="*/ 48 w 157"/>
                <a:gd name="T19" fmla="*/ 12 h 481"/>
                <a:gd name="T20" fmla="*/ 24 w 157"/>
                <a:gd name="T21" fmla="*/ 48 h 481"/>
                <a:gd name="T22" fmla="*/ 0 w 157"/>
                <a:gd name="T23" fmla="*/ 84 h 481"/>
                <a:gd name="T24" fmla="*/ 0 w 157"/>
                <a:gd name="T25" fmla="*/ 120 h 481"/>
                <a:gd name="T26" fmla="*/ 0 w 157"/>
                <a:gd name="T27" fmla="*/ 156 h 481"/>
                <a:gd name="T28" fmla="*/ 36 w 157"/>
                <a:gd name="T29" fmla="*/ 180 h 481"/>
                <a:gd name="T30" fmla="*/ 72 w 157"/>
                <a:gd name="T31" fmla="*/ 204 h 481"/>
                <a:gd name="T32" fmla="*/ 108 w 157"/>
                <a:gd name="T33" fmla="*/ 228 h 481"/>
                <a:gd name="T34" fmla="*/ 108 w 157"/>
                <a:gd name="T35" fmla="*/ 264 h 481"/>
                <a:gd name="T36" fmla="*/ 84 w 157"/>
                <a:gd name="T37" fmla="*/ 300 h 481"/>
                <a:gd name="T38" fmla="*/ 72 w 157"/>
                <a:gd name="T39" fmla="*/ 336 h 481"/>
                <a:gd name="T40" fmla="*/ 72 w 157"/>
                <a:gd name="T41" fmla="*/ 372 h 481"/>
                <a:gd name="T42" fmla="*/ 60 w 157"/>
                <a:gd name="T43" fmla="*/ 408 h 481"/>
                <a:gd name="T44" fmla="*/ 60 w 157"/>
                <a:gd name="T45" fmla="*/ 444 h 481"/>
                <a:gd name="T46" fmla="*/ 60 w 157"/>
                <a:gd name="T47" fmla="*/ 480 h 481"/>
                <a:gd name="T48" fmla="*/ 96 w 157"/>
                <a:gd name="T49" fmla="*/ 480 h 481"/>
                <a:gd name="T50" fmla="*/ 120 w 157"/>
                <a:gd name="T51" fmla="*/ 444 h 481"/>
                <a:gd name="T52" fmla="*/ 132 w 157"/>
                <a:gd name="T53" fmla="*/ 408 h 481"/>
                <a:gd name="T54" fmla="*/ 144 w 157"/>
                <a:gd name="T55" fmla="*/ 372 h 481"/>
                <a:gd name="T56" fmla="*/ 144 w 157"/>
                <a:gd name="T57" fmla="*/ 336 h 481"/>
                <a:gd name="T58" fmla="*/ 144 w 157"/>
                <a:gd name="T59" fmla="*/ 300 h 481"/>
                <a:gd name="T60" fmla="*/ 144 w 157"/>
                <a:gd name="T61" fmla="*/ 264 h 481"/>
                <a:gd name="T62" fmla="*/ 156 w 157"/>
                <a:gd name="T63" fmla="*/ 252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7" h="481">
                  <a:moveTo>
                    <a:pt x="156" y="252"/>
                  </a:moveTo>
                  <a:lnTo>
                    <a:pt x="120" y="240"/>
                  </a:lnTo>
                  <a:lnTo>
                    <a:pt x="120" y="204"/>
                  </a:lnTo>
                  <a:lnTo>
                    <a:pt x="120" y="168"/>
                  </a:lnTo>
                  <a:lnTo>
                    <a:pt x="120" y="132"/>
                  </a:lnTo>
                  <a:lnTo>
                    <a:pt x="120" y="96"/>
                  </a:lnTo>
                  <a:lnTo>
                    <a:pt x="120" y="60"/>
                  </a:lnTo>
                  <a:lnTo>
                    <a:pt x="120" y="24"/>
                  </a:lnTo>
                  <a:lnTo>
                    <a:pt x="84" y="0"/>
                  </a:lnTo>
                  <a:lnTo>
                    <a:pt x="48" y="12"/>
                  </a:lnTo>
                  <a:lnTo>
                    <a:pt x="24" y="48"/>
                  </a:lnTo>
                  <a:lnTo>
                    <a:pt x="0" y="84"/>
                  </a:lnTo>
                  <a:lnTo>
                    <a:pt x="0" y="120"/>
                  </a:lnTo>
                  <a:lnTo>
                    <a:pt x="0" y="156"/>
                  </a:lnTo>
                  <a:lnTo>
                    <a:pt x="36" y="180"/>
                  </a:lnTo>
                  <a:lnTo>
                    <a:pt x="72" y="204"/>
                  </a:lnTo>
                  <a:lnTo>
                    <a:pt x="108" y="228"/>
                  </a:lnTo>
                  <a:lnTo>
                    <a:pt x="108" y="264"/>
                  </a:lnTo>
                  <a:lnTo>
                    <a:pt x="84" y="300"/>
                  </a:lnTo>
                  <a:lnTo>
                    <a:pt x="72" y="336"/>
                  </a:lnTo>
                  <a:lnTo>
                    <a:pt x="72" y="372"/>
                  </a:lnTo>
                  <a:lnTo>
                    <a:pt x="60" y="408"/>
                  </a:lnTo>
                  <a:lnTo>
                    <a:pt x="60" y="444"/>
                  </a:lnTo>
                  <a:lnTo>
                    <a:pt x="60" y="480"/>
                  </a:lnTo>
                  <a:lnTo>
                    <a:pt x="96" y="480"/>
                  </a:lnTo>
                  <a:lnTo>
                    <a:pt x="120" y="444"/>
                  </a:lnTo>
                  <a:lnTo>
                    <a:pt x="132" y="408"/>
                  </a:lnTo>
                  <a:lnTo>
                    <a:pt x="144" y="372"/>
                  </a:lnTo>
                  <a:lnTo>
                    <a:pt x="144" y="336"/>
                  </a:lnTo>
                  <a:lnTo>
                    <a:pt x="144" y="300"/>
                  </a:lnTo>
                  <a:lnTo>
                    <a:pt x="144" y="264"/>
                  </a:lnTo>
                  <a:lnTo>
                    <a:pt x="156" y="252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05" name="Oval 73"/>
            <p:cNvSpPr>
              <a:spLocks noChangeArrowheads="1"/>
            </p:cNvSpPr>
            <p:nvPr/>
          </p:nvSpPr>
          <p:spPr bwMode="auto">
            <a:xfrm>
              <a:off x="3464" y="3560"/>
              <a:ext cx="32" cy="80"/>
            </a:xfrm>
            <a:prstGeom prst="ellipse">
              <a:avLst/>
            </a:prstGeom>
            <a:solidFill>
              <a:srgbClr val="D93192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06" name="Oval 74"/>
            <p:cNvSpPr>
              <a:spLocks noChangeArrowheads="1"/>
            </p:cNvSpPr>
            <p:nvPr/>
          </p:nvSpPr>
          <p:spPr bwMode="auto">
            <a:xfrm>
              <a:off x="3656" y="3512"/>
              <a:ext cx="32" cy="80"/>
            </a:xfrm>
            <a:prstGeom prst="ellipse">
              <a:avLst/>
            </a:prstGeom>
            <a:solidFill>
              <a:srgbClr val="D93192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07" name="Freeform 75"/>
            <p:cNvSpPr>
              <a:spLocks/>
            </p:cNvSpPr>
            <p:nvPr/>
          </p:nvSpPr>
          <p:spPr bwMode="auto">
            <a:xfrm>
              <a:off x="4692" y="3300"/>
              <a:ext cx="121" cy="481"/>
            </a:xfrm>
            <a:custGeom>
              <a:avLst/>
              <a:gdLst>
                <a:gd name="T0" fmla="*/ 12 w 121"/>
                <a:gd name="T1" fmla="*/ 252 h 481"/>
                <a:gd name="T2" fmla="*/ 0 w 121"/>
                <a:gd name="T3" fmla="*/ 216 h 481"/>
                <a:gd name="T4" fmla="*/ 0 w 121"/>
                <a:gd name="T5" fmla="*/ 180 h 481"/>
                <a:gd name="T6" fmla="*/ 0 w 121"/>
                <a:gd name="T7" fmla="*/ 144 h 481"/>
                <a:gd name="T8" fmla="*/ 0 w 121"/>
                <a:gd name="T9" fmla="*/ 108 h 481"/>
                <a:gd name="T10" fmla="*/ 12 w 121"/>
                <a:gd name="T11" fmla="*/ 72 h 481"/>
                <a:gd name="T12" fmla="*/ 12 w 121"/>
                <a:gd name="T13" fmla="*/ 36 h 481"/>
                <a:gd name="T14" fmla="*/ 0 w 121"/>
                <a:gd name="T15" fmla="*/ 0 h 481"/>
                <a:gd name="T16" fmla="*/ 36 w 121"/>
                <a:gd name="T17" fmla="*/ 0 h 481"/>
                <a:gd name="T18" fmla="*/ 72 w 121"/>
                <a:gd name="T19" fmla="*/ 0 h 481"/>
                <a:gd name="T20" fmla="*/ 84 w 121"/>
                <a:gd name="T21" fmla="*/ 36 h 481"/>
                <a:gd name="T22" fmla="*/ 84 w 121"/>
                <a:gd name="T23" fmla="*/ 72 h 481"/>
                <a:gd name="T24" fmla="*/ 84 w 121"/>
                <a:gd name="T25" fmla="*/ 108 h 481"/>
                <a:gd name="T26" fmla="*/ 60 w 121"/>
                <a:gd name="T27" fmla="*/ 144 h 481"/>
                <a:gd name="T28" fmla="*/ 48 w 121"/>
                <a:gd name="T29" fmla="*/ 180 h 481"/>
                <a:gd name="T30" fmla="*/ 24 w 121"/>
                <a:gd name="T31" fmla="*/ 216 h 481"/>
                <a:gd name="T32" fmla="*/ 12 w 121"/>
                <a:gd name="T33" fmla="*/ 252 h 481"/>
                <a:gd name="T34" fmla="*/ 48 w 121"/>
                <a:gd name="T35" fmla="*/ 276 h 481"/>
                <a:gd name="T36" fmla="*/ 84 w 121"/>
                <a:gd name="T37" fmla="*/ 300 h 481"/>
                <a:gd name="T38" fmla="*/ 96 w 121"/>
                <a:gd name="T39" fmla="*/ 336 h 481"/>
                <a:gd name="T40" fmla="*/ 108 w 121"/>
                <a:gd name="T41" fmla="*/ 372 h 481"/>
                <a:gd name="T42" fmla="*/ 120 w 121"/>
                <a:gd name="T43" fmla="*/ 408 h 481"/>
                <a:gd name="T44" fmla="*/ 120 w 121"/>
                <a:gd name="T45" fmla="*/ 444 h 481"/>
                <a:gd name="T46" fmla="*/ 96 w 121"/>
                <a:gd name="T47" fmla="*/ 480 h 481"/>
                <a:gd name="T48" fmla="*/ 60 w 121"/>
                <a:gd name="T49" fmla="*/ 480 h 481"/>
                <a:gd name="T50" fmla="*/ 60 w 121"/>
                <a:gd name="T51" fmla="*/ 444 h 481"/>
                <a:gd name="T52" fmla="*/ 60 w 121"/>
                <a:gd name="T53" fmla="*/ 408 h 481"/>
                <a:gd name="T54" fmla="*/ 60 w 121"/>
                <a:gd name="T55" fmla="*/ 372 h 481"/>
                <a:gd name="T56" fmla="*/ 48 w 121"/>
                <a:gd name="T57" fmla="*/ 336 h 481"/>
                <a:gd name="T58" fmla="*/ 12 w 121"/>
                <a:gd name="T59" fmla="*/ 336 h 481"/>
                <a:gd name="T60" fmla="*/ 0 w 121"/>
                <a:gd name="T61" fmla="*/ 300 h 481"/>
                <a:gd name="T62" fmla="*/ 0 w 121"/>
                <a:gd name="T63" fmla="*/ 264 h 481"/>
                <a:gd name="T64" fmla="*/ 12 w 121"/>
                <a:gd name="T65" fmla="*/ 252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1" h="481">
                  <a:moveTo>
                    <a:pt x="12" y="252"/>
                  </a:moveTo>
                  <a:lnTo>
                    <a:pt x="0" y="216"/>
                  </a:lnTo>
                  <a:lnTo>
                    <a:pt x="0" y="180"/>
                  </a:lnTo>
                  <a:lnTo>
                    <a:pt x="0" y="144"/>
                  </a:lnTo>
                  <a:lnTo>
                    <a:pt x="0" y="108"/>
                  </a:lnTo>
                  <a:lnTo>
                    <a:pt x="12" y="72"/>
                  </a:lnTo>
                  <a:lnTo>
                    <a:pt x="12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72" y="0"/>
                  </a:lnTo>
                  <a:lnTo>
                    <a:pt x="84" y="36"/>
                  </a:lnTo>
                  <a:lnTo>
                    <a:pt x="84" y="72"/>
                  </a:lnTo>
                  <a:lnTo>
                    <a:pt x="84" y="108"/>
                  </a:lnTo>
                  <a:lnTo>
                    <a:pt x="60" y="144"/>
                  </a:lnTo>
                  <a:lnTo>
                    <a:pt x="48" y="180"/>
                  </a:lnTo>
                  <a:lnTo>
                    <a:pt x="24" y="216"/>
                  </a:lnTo>
                  <a:lnTo>
                    <a:pt x="12" y="252"/>
                  </a:lnTo>
                  <a:lnTo>
                    <a:pt x="48" y="276"/>
                  </a:lnTo>
                  <a:lnTo>
                    <a:pt x="84" y="300"/>
                  </a:lnTo>
                  <a:lnTo>
                    <a:pt x="96" y="336"/>
                  </a:lnTo>
                  <a:lnTo>
                    <a:pt x="108" y="372"/>
                  </a:lnTo>
                  <a:lnTo>
                    <a:pt x="120" y="408"/>
                  </a:lnTo>
                  <a:lnTo>
                    <a:pt x="120" y="444"/>
                  </a:lnTo>
                  <a:lnTo>
                    <a:pt x="96" y="480"/>
                  </a:lnTo>
                  <a:lnTo>
                    <a:pt x="60" y="480"/>
                  </a:lnTo>
                  <a:lnTo>
                    <a:pt x="60" y="444"/>
                  </a:lnTo>
                  <a:lnTo>
                    <a:pt x="60" y="408"/>
                  </a:lnTo>
                  <a:lnTo>
                    <a:pt x="60" y="372"/>
                  </a:lnTo>
                  <a:lnTo>
                    <a:pt x="48" y="336"/>
                  </a:lnTo>
                  <a:lnTo>
                    <a:pt x="12" y="336"/>
                  </a:lnTo>
                  <a:lnTo>
                    <a:pt x="0" y="300"/>
                  </a:lnTo>
                  <a:lnTo>
                    <a:pt x="0" y="264"/>
                  </a:lnTo>
                  <a:lnTo>
                    <a:pt x="12" y="252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08" name="Freeform 76"/>
            <p:cNvSpPr>
              <a:spLocks/>
            </p:cNvSpPr>
            <p:nvPr/>
          </p:nvSpPr>
          <p:spPr bwMode="auto">
            <a:xfrm>
              <a:off x="4884" y="3348"/>
              <a:ext cx="121" cy="481"/>
            </a:xfrm>
            <a:custGeom>
              <a:avLst/>
              <a:gdLst>
                <a:gd name="T0" fmla="*/ 12 w 121"/>
                <a:gd name="T1" fmla="*/ 252 h 481"/>
                <a:gd name="T2" fmla="*/ 0 w 121"/>
                <a:gd name="T3" fmla="*/ 216 h 481"/>
                <a:gd name="T4" fmla="*/ 0 w 121"/>
                <a:gd name="T5" fmla="*/ 180 h 481"/>
                <a:gd name="T6" fmla="*/ 0 w 121"/>
                <a:gd name="T7" fmla="*/ 144 h 481"/>
                <a:gd name="T8" fmla="*/ 0 w 121"/>
                <a:gd name="T9" fmla="*/ 108 h 481"/>
                <a:gd name="T10" fmla="*/ 12 w 121"/>
                <a:gd name="T11" fmla="*/ 72 h 481"/>
                <a:gd name="T12" fmla="*/ 12 w 121"/>
                <a:gd name="T13" fmla="*/ 36 h 481"/>
                <a:gd name="T14" fmla="*/ 0 w 121"/>
                <a:gd name="T15" fmla="*/ 0 h 481"/>
                <a:gd name="T16" fmla="*/ 36 w 121"/>
                <a:gd name="T17" fmla="*/ 0 h 481"/>
                <a:gd name="T18" fmla="*/ 72 w 121"/>
                <a:gd name="T19" fmla="*/ 0 h 481"/>
                <a:gd name="T20" fmla="*/ 84 w 121"/>
                <a:gd name="T21" fmla="*/ 36 h 481"/>
                <a:gd name="T22" fmla="*/ 84 w 121"/>
                <a:gd name="T23" fmla="*/ 72 h 481"/>
                <a:gd name="T24" fmla="*/ 84 w 121"/>
                <a:gd name="T25" fmla="*/ 108 h 481"/>
                <a:gd name="T26" fmla="*/ 60 w 121"/>
                <a:gd name="T27" fmla="*/ 144 h 481"/>
                <a:gd name="T28" fmla="*/ 48 w 121"/>
                <a:gd name="T29" fmla="*/ 180 h 481"/>
                <a:gd name="T30" fmla="*/ 24 w 121"/>
                <a:gd name="T31" fmla="*/ 216 h 481"/>
                <a:gd name="T32" fmla="*/ 12 w 121"/>
                <a:gd name="T33" fmla="*/ 252 h 481"/>
                <a:gd name="T34" fmla="*/ 48 w 121"/>
                <a:gd name="T35" fmla="*/ 276 h 481"/>
                <a:gd name="T36" fmla="*/ 84 w 121"/>
                <a:gd name="T37" fmla="*/ 300 h 481"/>
                <a:gd name="T38" fmla="*/ 96 w 121"/>
                <a:gd name="T39" fmla="*/ 336 h 481"/>
                <a:gd name="T40" fmla="*/ 108 w 121"/>
                <a:gd name="T41" fmla="*/ 372 h 481"/>
                <a:gd name="T42" fmla="*/ 120 w 121"/>
                <a:gd name="T43" fmla="*/ 408 h 481"/>
                <a:gd name="T44" fmla="*/ 120 w 121"/>
                <a:gd name="T45" fmla="*/ 444 h 481"/>
                <a:gd name="T46" fmla="*/ 96 w 121"/>
                <a:gd name="T47" fmla="*/ 480 h 481"/>
                <a:gd name="T48" fmla="*/ 60 w 121"/>
                <a:gd name="T49" fmla="*/ 480 h 481"/>
                <a:gd name="T50" fmla="*/ 60 w 121"/>
                <a:gd name="T51" fmla="*/ 444 h 481"/>
                <a:gd name="T52" fmla="*/ 60 w 121"/>
                <a:gd name="T53" fmla="*/ 408 h 481"/>
                <a:gd name="T54" fmla="*/ 60 w 121"/>
                <a:gd name="T55" fmla="*/ 372 h 481"/>
                <a:gd name="T56" fmla="*/ 48 w 121"/>
                <a:gd name="T57" fmla="*/ 336 h 481"/>
                <a:gd name="T58" fmla="*/ 12 w 121"/>
                <a:gd name="T59" fmla="*/ 336 h 481"/>
                <a:gd name="T60" fmla="*/ 0 w 121"/>
                <a:gd name="T61" fmla="*/ 300 h 481"/>
                <a:gd name="T62" fmla="*/ 0 w 121"/>
                <a:gd name="T63" fmla="*/ 264 h 481"/>
                <a:gd name="T64" fmla="*/ 12 w 121"/>
                <a:gd name="T65" fmla="*/ 252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1" h="481">
                  <a:moveTo>
                    <a:pt x="12" y="252"/>
                  </a:moveTo>
                  <a:lnTo>
                    <a:pt x="0" y="216"/>
                  </a:lnTo>
                  <a:lnTo>
                    <a:pt x="0" y="180"/>
                  </a:lnTo>
                  <a:lnTo>
                    <a:pt x="0" y="144"/>
                  </a:lnTo>
                  <a:lnTo>
                    <a:pt x="0" y="108"/>
                  </a:lnTo>
                  <a:lnTo>
                    <a:pt x="12" y="72"/>
                  </a:lnTo>
                  <a:lnTo>
                    <a:pt x="12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72" y="0"/>
                  </a:lnTo>
                  <a:lnTo>
                    <a:pt x="84" y="36"/>
                  </a:lnTo>
                  <a:lnTo>
                    <a:pt x="84" y="72"/>
                  </a:lnTo>
                  <a:lnTo>
                    <a:pt x="84" y="108"/>
                  </a:lnTo>
                  <a:lnTo>
                    <a:pt x="60" y="144"/>
                  </a:lnTo>
                  <a:lnTo>
                    <a:pt x="48" y="180"/>
                  </a:lnTo>
                  <a:lnTo>
                    <a:pt x="24" y="216"/>
                  </a:lnTo>
                  <a:lnTo>
                    <a:pt x="12" y="252"/>
                  </a:lnTo>
                  <a:lnTo>
                    <a:pt x="48" y="276"/>
                  </a:lnTo>
                  <a:lnTo>
                    <a:pt x="84" y="300"/>
                  </a:lnTo>
                  <a:lnTo>
                    <a:pt x="96" y="336"/>
                  </a:lnTo>
                  <a:lnTo>
                    <a:pt x="108" y="372"/>
                  </a:lnTo>
                  <a:lnTo>
                    <a:pt x="120" y="408"/>
                  </a:lnTo>
                  <a:lnTo>
                    <a:pt x="120" y="444"/>
                  </a:lnTo>
                  <a:lnTo>
                    <a:pt x="96" y="480"/>
                  </a:lnTo>
                  <a:lnTo>
                    <a:pt x="60" y="480"/>
                  </a:lnTo>
                  <a:lnTo>
                    <a:pt x="60" y="444"/>
                  </a:lnTo>
                  <a:lnTo>
                    <a:pt x="60" y="408"/>
                  </a:lnTo>
                  <a:lnTo>
                    <a:pt x="60" y="372"/>
                  </a:lnTo>
                  <a:lnTo>
                    <a:pt x="48" y="336"/>
                  </a:lnTo>
                  <a:lnTo>
                    <a:pt x="12" y="336"/>
                  </a:lnTo>
                  <a:lnTo>
                    <a:pt x="0" y="300"/>
                  </a:lnTo>
                  <a:lnTo>
                    <a:pt x="0" y="264"/>
                  </a:lnTo>
                  <a:lnTo>
                    <a:pt x="12" y="252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09" name="Oval 77"/>
            <p:cNvSpPr>
              <a:spLocks noChangeArrowheads="1"/>
            </p:cNvSpPr>
            <p:nvPr/>
          </p:nvSpPr>
          <p:spPr bwMode="auto">
            <a:xfrm>
              <a:off x="4856" y="3560"/>
              <a:ext cx="32" cy="80"/>
            </a:xfrm>
            <a:prstGeom prst="ellipse">
              <a:avLst/>
            </a:prstGeom>
            <a:solidFill>
              <a:srgbClr val="D93192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10" name="Oval 78"/>
            <p:cNvSpPr>
              <a:spLocks noChangeArrowheads="1"/>
            </p:cNvSpPr>
            <p:nvPr/>
          </p:nvSpPr>
          <p:spPr bwMode="auto">
            <a:xfrm>
              <a:off x="4664" y="3512"/>
              <a:ext cx="32" cy="80"/>
            </a:xfrm>
            <a:prstGeom prst="ellipse">
              <a:avLst/>
            </a:prstGeom>
            <a:solidFill>
              <a:srgbClr val="D93192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11" name="Oval 79"/>
            <p:cNvSpPr>
              <a:spLocks noChangeArrowheads="1"/>
            </p:cNvSpPr>
            <p:nvPr/>
          </p:nvSpPr>
          <p:spPr bwMode="auto">
            <a:xfrm>
              <a:off x="400" y="3040"/>
              <a:ext cx="688" cy="832"/>
            </a:xfrm>
            <a:prstGeom prst="ellipse">
              <a:avLst/>
            </a:prstGeom>
            <a:noFill/>
            <a:ln w="508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12" name="Oval 80"/>
            <p:cNvSpPr>
              <a:spLocks noChangeArrowheads="1"/>
            </p:cNvSpPr>
            <p:nvPr/>
          </p:nvSpPr>
          <p:spPr bwMode="auto">
            <a:xfrm>
              <a:off x="1744" y="3088"/>
              <a:ext cx="688" cy="832"/>
            </a:xfrm>
            <a:prstGeom prst="ellipse">
              <a:avLst/>
            </a:prstGeom>
            <a:noFill/>
            <a:ln w="508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13" name="Oval 81"/>
            <p:cNvSpPr>
              <a:spLocks noChangeArrowheads="1"/>
            </p:cNvSpPr>
            <p:nvPr/>
          </p:nvSpPr>
          <p:spPr bwMode="auto">
            <a:xfrm>
              <a:off x="3184" y="3136"/>
              <a:ext cx="688" cy="832"/>
            </a:xfrm>
            <a:prstGeom prst="ellipse">
              <a:avLst/>
            </a:prstGeom>
            <a:noFill/>
            <a:ln w="508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14" name="Oval 82"/>
            <p:cNvSpPr>
              <a:spLocks noChangeArrowheads="1"/>
            </p:cNvSpPr>
            <p:nvPr/>
          </p:nvSpPr>
          <p:spPr bwMode="auto">
            <a:xfrm>
              <a:off x="4480" y="3184"/>
              <a:ext cx="688" cy="832"/>
            </a:xfrm>
            <a:prstGeom prst="ellipse">
              <a:avLst/>
            </a:prstGeom>
            <a:noFill/>
            <a:ln w="508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15" name="Line 83"/>
            <p:cNvSpPr>
              <a:spLocks noChangeShapeType="1"/>
            </p:cNvSpPr>
            <p:nvPr/>
          </p:nvSpPr>
          <p:spPr bwMode="auto">
            <a:xfrm>
              <a:off x="720" y="2504"/>
              <a:ext cx="0" cy="2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16" name="Line 84"/>
            <p:cNvSpPr>
              <a:spLocks noChangeShapeType="1"/>
            </p:cNvSpPr>
            <p:nvPr/>
          </p:nvSpPr>
          <p:spPr bwMode="auto">
            <a:xfrm>
              <a:off x="4800" y="2504"/>
              <a:ext cx="0" cy="2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17" name="Line 85"/>
            <p:cNvSpPr>
              <a:spLocks noChangeShapeType="1"/>
            </p:cNvSpPr>
            <p:nvPr/>
          </p:nvSpPr>
          <p:spPr bwMode="auto">
            <a:xfrm>
              <a:off x="3504" y="2552"/>
              <a:ext cx="0" cy="2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18" name="Line 86"/>
            <p:cNvSpPr>
              <a:spLocks noChangeShapeType="1"/>
            </p:cNvSpPr>
            <p:nvPr/>
          </p:nvSpPr>
          <p:spPr bwMode="auto">
            <a:xfrm>
              <a:off x="2112" y="2504"/>
              <a:ext cx="0" cy="2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19" name="Oval 87"/>
            <p:cNvSpPr>
              <a:spLocks noChangeArrowheads="1"/>
            </p:cNvSpPr>
            <p:nvPr/>
          </p:nvSpPr>
          <p:spPr bwMode="auto">
            <a:xfrm>
              <a:off x="628" y="3604"/>
              <a:ext cx="136" cy="184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20" name="Oval 88"/>
            <p:cNvSpPr>
              <a:spLocks noChangeArrowheads="1"/>
            </p:cNvSpPr>
            <p:nvPr/>
          </p:nvSpPr>
          <p:spPr bwMode="auto">
            <a:xfrm>
              <a:off x="2164" y="3652"/>
              <a:ext cx="136" cy="184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21" name="Oval 89"/>
            <p:cNvSpPr>
              <a:spLocks noChangeArrowheads="1"/>
            </p:cNvSpPr>
            <p:nvPr/>
          </p:nvSpPr>
          <p:spPr bwMode="auto">
            <a:xfrm>
              <a:off x="3220" y="3508"/>
              <a:ext cx="136" cy="184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22" name="Oval 90"/>
            <p:cNvSpPr>
              <a:spLocks noChangeArrowheads="1"/>
            </p:cNvSpPr>
            <p:nvPr/>
          </p:nvSpPr>
          <p:spPr bwMode="auto">
            <a:xfrm>
              <a:off x="4756" y="3796"/>
              <a:ext cx="136" cy="184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406865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Routine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Sit in your appropriate seat quietly</a:t>
            </a:r>
          </a:p>
          <a:p>
            <a:r>
              <a:rPr lang="en-US" dirty="0" smtClean="0"/>
              <a:t>Make sure you are wearing your ID’s</a:t>
            </a:r>
          </a:p>
          <a:p>
            <a:r>
              <a:rPr lang="en-US" dirty="0" smtClean="0"/>
              <a:t>Have all necessary materials out</a:t>
            </a:r>
          </a:p>
          <a:p>
            <a:r>
              <a:rPr lang="en-US" dirty="0" smtClean="0"/>
              <a:t>All back packs on the floor</a:t>
            </a:r>
          </a:p>
          <a:p>
            <a:r>
              <a:rPr lang="en-US" dirty="0" smtClean="0"/>
              <a:t>All cell phones on silent and away in backpacks</a:t>
            </a:r>
          </a:p>
          <a:p>
            <a:r>
              <a:rPr lang="en-US" dirty="0" smtClean="0"/>
              <a:t>All IPods off and headphones out of your ears</a:t>
            </a:r>
          </a:p>
          <a:p>
            <a:r>
              <a:rPr lang="en-US" dirty="0" smtClean="0"/>
              <a:t>Hats off</a:t>
            </a:r>
          </a:p>
          <a:p>
            <a:r>
              <a:rPr lang="en-US" dirty="0" smtClean="0"/>
              <a:t>No food or drink except for water</a:t>
            </a:r>
          </a:p>
        </p:txBody>
      </p:sp>
    </p:spTree>
    <p:extLst>
      <p:ext uri="{BB962C8B-B14F-4D97-AF65-F5344CB8AC3E}">
        <p14:creationId xmlns:p14="http://schemas.microsoft.com/office/powerpoint/2010/main" val="185275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Biology 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Mitosis Quiz – Wednesday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Written Final – December 13</a:t>
            </a:r>
            <a:r>
              <a:rPr lang="en-US" baseline="30000" dirty="0" smtClean="0"/>
              <a:t>th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mtClean="0"/>
              <a:t>Multiple Choice Final – December 19</a:t>
            </a:r>
            <a:r>
              <a:rPr lang="en-US" baseline="30000" smtClean="0"/>
              <a:t>th</a:t>
            </a:r>
            <a:r>
              <a:rPr lang="en-US" smtClean="0"/>
              <a:t> 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095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are the blue prints of us?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14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will be able to…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7630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Model the structure of DNA</a:t>
            </a:r>
          </a:p>
          <a:p>
            <a:r>
              <a:rPr lang="en-US" dirty="0" smtClean="0"/>
              <a:t>Describe the different parts of DNA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9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makes us different from other organism?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038600" cy="4525963"/>
          </a:xfrm>
        </p:spPr>
        <p:txBody>
          <a:bodyPr/>
          <a:lstStyle/>
          <a:p>
            <a:r>
              <a:rPr lang="en-US" dirty="0" smtClean="0"/>
              <a:t>Organisms differ in their genetic information</a:t>
            </a:r>
          </a:p>
          <a:p>
            <a:r>
              <a:rPr lang="en-US" dirty="0" smtClean="0"/>
              <a:t>Genetic information is a code that take the shape of a double helix</a:t>
            </a:r>
          </a:p>
          <a:p>
            <a:r>
              <a:rPr lang="en-US" dirty="0" smtClean="0"/>
              <a:t>Structure is known as deoxyribonucleic acid (DNA)</a:t>
            </a:r>
            <a:endParaRPr lang="en-US" dirty="0"/>
          </a:p>
        </p:txBody>
      </p:sp>
      <p:pic>
        <p:nvPicPr>
          <p:cNvPr id="1026" name="Picture 2" descr="http://www.news-medical.net/image.axd?picture=2010%2F1%2Fdnastructur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1958181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979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Biology Announcements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EXTRA CREDIT:</a:t>
            </a:r>
          </a:p>
          <a:p>
            <a:r>
              <a:rPr lang="en-US" dirty="0" smtClean="0"/>
              <a:t>BRING IN COLORED MARSHMELLOWS AND TWIZLERS BY WEDNESDAY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44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Structure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The DNA molecule looks like a spiral staircase</a:t>
            </a:r>
          </a:p>
          <a:p>
            <a:r>
              <a:rPr lang="en-US" dirty="0" smtClean="0"/>
              <a:t>Spiral back bone is made of</a:t>
            </a:r>
          </a:p>
          <a:p>
            <a:pPr lvl="1"/>
            <a:r>
              <a:rPr lang="en-US" sz="2800" dirty="0" smtClean="0"/>
              <a:t>Phosphate group</a:t>
            </a:r>
          </a:p>
          <a:p>
            <a:pPr lvl="1"/>
            <a:r>
              <a:rPr lang="en-US" sz="2800" dirty="0" smtClean="0"/>
              <a:t>Pentagon </a:t>
            </a:r>
            <a:r>
              <a:rPr lang="en-US" sz="2800" dirty="0" err="1" smtClean="0"/>
              <a:t>Deoxyribose</a:t>
            </a:r>
            <a:r>
              <a:rPr lang="en-US" sz="2800" dirty="0" smtClean="0"/>
              <a:t> sugar</a:t>
            </a:r>
          </a:p>
          <a:p>
            <a:r>
              <a:rPr lang="en-US" dirty="0" smtClean="0"/>
              <a:t>Stair are made of bonded nitrogen bases known as nucleic acids</a:t>
            </a:r>
            <a:endParaRPr lang="en-US" dirty="0"/>
          </a:p>
        </p:txBody>
      </p:sp>
      <p:pic>
        <p:nvPicPr>
          <p:cNvPr id="19460" name="Picture 4" descr="http://www.chemguide.co.uk/organicprops/aminoacids/dnachain2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45348"/>
            <a:ext cx="4038600" cy="303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70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Nucleic Acids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343400" cy="5105400"/>
          </a:xfrm>
        </p:spPr>
        <p:txBody>
          <a:bodyPr/>
          <a:lstStyle/>
          <a:p>
            <a:r>
              <a:rPr lang="en-US" dirty="0" err="1" smtClean="0"/>
              <a:t>Pyrimidines</a:t>
            </a:r>
            <a:endParaRPr lang="en-US" dirty="0" smtClean="0"/>
          </a:p>
          <a:p>
            <a:pPr lvl="1"/>
            <a:r>
              <a:rPr lang="en-US" dirty="0" smtClean="0"/>
              <a:t> Thymine (matches with Adenine)</a:t>
            </a:r>
          </a:p>
          <a:p>
            <a:pPr lvl="1"/>
            <a:r>
              <a:rPr lang="en-US" dirty="0" smtClean="0"/>
              <a:t>Cytosine (matches with Guanine)</a:t>
            </a:r>
          </a:p>
          <a:p>
            <a:pPr lvl="1"/>
            <a:r>
              <a:rPr lang="en-US" dirty="0" smtClean="0"/>
              <a:t>Uracil (matches with Adenine)</a:t>
            </a:r>
          </a:p>
          <a:p>
            <a:r>
              <a:rPr lang="en-US" dirty="0" smtClean="0"/>
              <a:t>Purines</a:t>
            </a:r>
          </a:p>
          <a:p>
            <a:pPr lvl="1"/>
            <a:r>
              <a:rPr lang="en-US" dirty="0" smtClean="0"/>
              <a:t>Adenine (matches with thymine and uracil)</a:t>
            </a:r>
          </a:p>
          <a:p>
            <a:pPr lvl="1"/>
            <a:r>
              <a:rPr lang="en-US" dirty="0" smtClean="0"/>
              <a:t>Guanine (matches with </a:t>
            </a:r>
            <a:endParaRPr lang="en-US" dirty="0"/>
          </a:p>
        </p:txBody>
      </p:sp>
      <p:pic>
        <p:nvPicPr>
          <p:cNvPr id="20482" name="Picture 2" descr="http://student.ccbcmd.edu/%7Egkaiser/biotutorials/dna/images/DNAbase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703" y="2209800"/>
            <a:ext cx="3731343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ttp://3.bp.blogspot.com/-rUjJ7lODuQ0/UPVkG3OcoPI/AAAAAAAABnQ/z7em47lFqA4/s1600/dn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28800"/>
            <a:ext cx="4019550" cy="408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41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the Structure of DNA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85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Routine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Sit in your appropriate seat quietly</a:t>
            </a:r>
          </a:p>
          <a:p>
            <a:r>
              <a:rPr lang="en-US" dirty="0" smtClean="0"/>
              <a:t>Make sure you are wearing your ID’s</a:t>
            </a:r>
          </a:p>
          <a:p>
            <a:r>
              <a:rPr lang="en-US" dirty="0" smtClean="0"/>
              <a:t>Have all necessary materials out</a:t>
            </a:r>
          </a:p>
          <a:p>
            <a:r>
              <a:rPr lang="en-US" dirty="0" smtClean="0"/>
              <a:t>All back packs on the floor</a:t>
            </a:r>
          </a:p>
          <a:p>
            <a:r>
              <a:rPr lang="en-US" dirty="0" smtClean="0"/>
              <a:t>All cell phones on silent and away in backpacks</a:t>
            </a:r>
          </a:p>
          <a:p>
            <a:r>
              <a:rPr lang="en-US" dirty="0" smtClean="0"/>
              <a:t>All IPods off and headphones out of your ears</a:t>
            </a:r>
          </a:p>
          <a:p>
            <a:r>
              <a:rPr lang="en-US" dirty="0" smtClean="0"/>
              <a:t>Hats off</a:t>
            </a:r>
          </a:p>
          <a:p>
            <a:r>
              <a:rPr lang="en-US" dirty="0" smtClean="0"/>
              <a:t>No food or drink except for water</a:t>
            </a:r>
          </a:p>
        </p:txBody>
      </p:sp>
    </p:spTree>
    <p:extLst>
      <p:ext uri="{BB962C8B-B14F-4D97-AF65-F5344CB8AC3E}">
        <p14:creationId xmlns:p14="http://schemas.microsoft.com/office/powerpoint/2010/main" val="425765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three main parts of DNA</a:t>
            </a:r>
          </a:p>
          <a:p>
            <a:endParaRPr lang="en-US" dirty="0"/>
          </a:p>
          <a:p>
            <a:r>
              <a:rPr lang="en-US" dirty="0" smtClean="0"/>
              <a:t>What are the base pairings used as a code for our genetic information?</a:t>
            </a:r>
          </a:p>
          <a:p>
            <a:endParaRPr lang="en-US" dirty="0"/>
          </a:p>
          <a:p>
            <a:r>
              <a:rPr lang="en-US" dirty="0" smtClean="0"/>
              <a:t>Which nucleotide is not used in DNA?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7564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Biology 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Written </a:t>
            </a:r>
            <a:r>
              <a:rPr lang="en-US" dirty="0" smtClean="0"/>
              <a:t>Final – December 13</a:t>
            </a:r>
            <a:r>
              <a:rPr lang="en-US" baseline="30000" dirty="0" smtClean="0"/>
              <a:t>th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Multiple Choice Final – December 19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7022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are the blue prints of us?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88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will be able to…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7630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Model the structure of DNA</a:t>
            </a:r>
          </a:p>
          <a:p>
            <a:r>
              <a:rPr lang="en-US" dirty="0" smtClean="0"/>
              <a:t>Describe the different parts of </a:t>
            </a:r>
            <a:r>
              <a:rPr lang="en-US" dirty="0" smtClean="0"/>
              <a:t>DNA</a:t>
            </a:r>
          </a:p>
          <a:p>
            <a:r>
              <a:rPr lang="en-US" dirty="0" smtClean="0"/>
              <a:t>Compare and contrast DNA structures to RNA 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vs. RNA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/>
              <a:t>DNA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45452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Double Stranded</a:t>
            </a:r>
          </a:p>
          <a:p>
            <a:r>
              <a:rPr lang="en-US" sz="2800" dirty="0" smtClean="0"/>
              <a:t>Codes for genetic information</a:t>
            </a:r>
          </a:p>
          <a:p>
            <a:r>
              <a:rPr lang="en-US" sz="2800" dirty="0" smtClean="0"/>
              <a:t>Contains phosphate group</a:t>
            </a:r>
          </a:p>
          <a:p>
            <a:r>
              <a:rPr lang="en-US" sz="2800" dirty="0" smtClean="0"/>
              <a:t>Has </a:t>
            </a:r>
            <a:r>
              <a:rPr lang="en-US" sz="2800" dirty="0" err="1" smtClean="0"/>
              <a:t>deoxyribose</a:t>
            </a:r>
            <a:r>
              <a:rPr lang="en-US" sz="2800" dirty="0" smtClean="0"/>
              <a:t> sugar</a:t>
            </a:r>
          </a:p>
          <a:p>
            <a:r>
              <a:rPr lang="en-US" sz="2800" dirty="0" smtClean="0"/>
              <a:t>Nitrogen bases: adenine, thymine, cytosine, and guanine</a:t>
            </a:r>
            <a:endParaRPr lang="en-US" sz="2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/>
              <a:t>RNA</a:t>
            </a:r>
            <a:endParaRPr lang="en-US" sz="40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37832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Single Stranded</a:t>
            </a:r>
          </a:p>
          <a:p>
            <a:r>
              <a:rPr lang="en-US" sz="2800" dirty="0" smtClean="0"/>
              <a:t>Coded from DNA to make proteins</a:t>
            </a:r>
          </a:p>
          <a:p>
            <a:r>
              <a:rPr lang="en-US" sz="2800" dirty="0" smtClean="0"/>
              <a:t>Contains phosphate group</a:t>
            </a:r>
          </a:p>
          <a:p>
            <a:r>
              <a:rPr lang="en-US" sz="2800" dirty="0" smtClean="0"/>
              <a:t>Has ribose sugar</a:t>
            </a:r>
          </a:p>
          <a:p>
            <a:r>
              <a:rPr lang="en-US" sz="2800" dirty="0" smtClean="0"/>
              <a:t>Nitrogen bases: adenine, uracil, cytosine, and guanine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9853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vs. RNA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/>
              <a:t>DNA</a:t>
            </a:r>
            <a:endParaRPr lang="en-US" sz="4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/>
              <a:t>RNA</a:t>
            </a:r>
            <a:endParaRPr lang="en-US" sz="4000" dirty="0"/>
          </a:p>
        </p:txBody>
      </p:sp>
      <p:pic>
        <p:nvPicPr>
          <p:cNvPr id="1026" name="Picture 2" descr="http://www2.chemistry.msu.edu/faculty/reusch/VirtTxtJmL/Images3/dblhelx1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31500"/>
            <a:ext cx="4040188" cy="394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cienceprofonline.com/images/RNA-diagram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539" y="2174875"/>
            <a:ext cx="3364746" cy="437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845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Meow Meiosis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14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Developing Understanding about DNA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2672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Frederick Griffith – 1928 – transforming principle of “material” in bacteria</a:t>
            </a:r>
          </a:p>
          <a:p>
            <a:r>
              <a:rPr lang="en-US" dirty="0" smtClean="0"/>
              <a:t>Oswald Avery – 1944 – genetic information is DNA or proteins</a:t>
            </a:r>
          </a:p>
          <a:p>
            <a:r>
              <a:rPr lang="en-US" dirty="0" smtClean="0"/>
              <a:t>Hershey and Chase – 1952 – bacterial DNA carried genetic information; DNA is genetic information for organisms</a:t>
            </a:r>
            <a:endParaRPr lang="en-US" dirty="0"/>
          </a:p>
        </p:txBody>
      </p:sp>
      <p:pic>
        <p:nvPicPr>
          <p:cNvPr id="2050" name="Picture 2" descr="http://www.nlm.nih.gov/visibleproofs/media/detailed/vi_a_2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71600"/>
            <a:ext cx="1905532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lifesciencesfoundation.org/content/media/2011/06/18/1952_The_Hershey-Chase_blender_experiment_uic.ed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766" y="3998219"/>
            <a:ext cx="3657600" cy="289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75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Developing Understanding about DNA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2672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Erwin Chargaff – 1950 – DNA contained four main nitrogen bases in specific pairings</a:t>
            </a:r>
          </a:p>
          <a:p>
            <a:r>
              <a:rPr lang="en-US" dirty="0" smtClean="0"/>
              <a:t>Rosalind Franklin – 1951 – X-rayed DNA </a:t>
            </a:r>
          </a:p>
          <a:p>
            <a:r>
              <a:rPr lang="en-US" dirty="0" smtClean="0"/>
              <a:t>Watson and Crick – 1953 – Double helix structure with coded base pairings</a:t>
            </a:r>
            <a:endParaRPr lang="en-US" dirty="0"/>
          </a:p>
        </p:txBody>
      </p:sp>
      <p:pic>
        <p:nvPicPr>
          <p:cNvPr id="3074" name="Picture 2" descr="http://www.xtimeline.com/__UserPic_Large/85098/evt1011291323004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0"/>
            <a:ext cx="1418539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data:image/jpeg;base64,/9j/4AAQSkZJRgABAQAAAQABAAD/2wCEAAkGBhAQEREREhIVFRIWGBYXERgSGRgdGBYXFRkXFRkcGBcaGyweGCEjGhcVHy8gIygpLDgsGB49NTAqNiYrLSkBCQoKDgwOGg8PGjAkHyQsLCwvLywsLCwqKikpLCwqLDQvLCwsLCwtLCwsLiwsLCwsLCwsLCwsLCwpLS0pKSksLP/AABEIAMQBAQMBIgACEQEDEQH/xAAbAAEAAwADAQAAAAAAAAAAAAAABAUGAgMHAf/EAEUQAAIBAwMBBQMJBQQJBQAAAAECAwAEEQUSITEGEyJBUTJhcQcUIzNCUnOBsjRiY3KzFXSRsTVDRFOCkqHE0SRUg6LB/8QAGgEBAAMBAQEAAAAAAAAAAAAAAAIDBAUBBv/EAC4RAAICAQQABAMIAwAAAAAAAAABAgMRBBIhMRMyQXEiUbEFFDNhgZGh8DRy0f/aAAwDAQACEQMRAD8A9xpSlAKVV612kt7TaJX+kf6qJBulkx9yMckDIyeg8yKzcmv6pI3eosEKg+GCXLs6/wASZSBEx44QOBzy/lTZfXV53gnGEpdI3FKoNH7YwzuIJAbe5OcRTY8eOpiceGUefhOQMZC1f1bGSksoi1jhilKV6eClKUApSlAKUpQClKUApSlAKUpQClKUApSoOsa5b2cfe3EqxrnC56s3kqKPE7HyVQTQE6lea6t25vLk4tv/AEsPk7qrTvjp4GykS+5gzEH7Bqw0j5SNpEd+gj9LiPPcH8QEloD165X97yqCsi3jJolprYx3uPBuqVxjkVgGUgqRkEHIIPmCOtcqmZxSlKAUpSgFKUoCNqGpQ28bSzSJHGvtNIQFHkOT7+MVlLztPdXXhtFNvCes8yfSsP4MDex/NKPL2DnNdGuxCTVmDjcIrWB4g3IR3lulZlB4ViqqCw5wBUuuRrddKuTrh+5rpoUluZDsdKjhLMoLSP8AWSSEtJJjpuc8kDPA6DyAqZSomo6rBbKHnlSNCQoZyACxyQMn3An8q4jcpvnlm7iKOy8so5kKSoHXg4YeY5BHoQeQRzXCy1C9suFLXduPsSEfOEHpHKcCUfuyYb989KlUq2nUWUvMH/whOuM+y+0TtDb3iloXyV4kRwVkjPo8bAMh+I58siuOq9qLO1IWadFc5KpndI2Ou2Jcu3wANYjtHYxubdyCH72NN6FlfY58S70IbacDIzirGx0uCAEQxJHk5bYoBY+rEck+811X9qJRT28mX7rz2Tp+20r8WtnI3GQ90RDH/wApDTZ+MY+NQZpdQm+tu+6XPsWaBOPRpJN7H4rs/KpVKxWfaF0+nj2Lo6eC/M6uzmptaTraSu7wzE/NJJWZ2WTBZoXdssd2GdGYn7S54UHa1h7+xSeNo3ztbHIOGUg5VlI5VlYAgjoQKt+yOuvMr285HzqAKJCOBKhzsmUeQbBBHkysOgBPT0Gq8WOyXa/lGa+ra8ro0NKUrpGYUpSgFKUoBSlKAVwmmVFLMwVQMsWIAAHUknpXOsP8qyhorFDyrXY3KejYguHGR0OGVT8QPSvG8LJOEd8lH5vB16v8pBkylgofyNxMD3Q/DThpviMJzwx6Vlu4LP30sjzTngyS4LAHyUABY1/dUAfE813VE1HVYbdQ0zhFJwCc9cE44HoDWGVkp8H0VOlqoW71+b/vBLpVKO2Vh/7hP/t/4rstu1VnI6ok6s7HCgZySfyqG2XyNCurfG5fui10y5nsiWtJAgJy0MmTAx6nC9YiefEmOTkhq3PZ/t7BcssMqm3uTwI5CCsh/gyezJ0PHDY6qKw9Q9ZgV7eZXUMuxjhhkZAJB59Dg1bC1x4Zk1Ghrs+KPDPa6VE0k5ghJ/3afpFS62nzopSlAKUpQGH1b/S039ztf615Uio+rf6Wm/udr/WvKkV8xr/8iX6fRHT0/wCGhXmvyoQSXgmSM/R2UYlmH3nl8s+qQhm/4xXod/epBFJM5wkas7n3KMn/ACrI9ntK1IwNJ3luvzotPKk0MjMO+AO1j3oztXauMDAFQ0z8N+J8uv77fUlYt3wlh8nmv/PLGNmOZY/opfeyAYP/ABKVPxJ9K0teR9g5X0vVJdPlbKyYQHoC4XfGwBPG5Sy+fJHpXrlNXWoWfD0+V7MVS3R57RV67/s394h/zNWlVeu/7N/eIf8AM1aVnflRNdsUpSokhUHUbeQNHcQYFzDkx5OBIrY3xOfuuAOfJgp8qnVB1K7cbIYQGuZiVgU8gYxukcfcQHcfyA5YVbTv8ReH2Qnja93RsNF1eO7hSeLO1hyGGGRgcMjj7LKwKkeoNTqr9C0ZLSBYUJOMl3b2pHY7ndj6sxJ/6DgCrCvr1+ZyBWa1XVdkzr/aCRYx4DEGK8A+1nnPX860tKAytlrG6SNf7SR8so2iEAtk9M54z0zWqpSgFKUoBWI+VP2NP/vf/bXNbesR8qfsaf8A3v8A7a5qM/Ky6j8WPuvqZeo9zZLI0THOY2LrjoSVZOfyY/mBUilc4+raz2YP5SfrbT4P+qOttdWqyFc/ZYOuPVc/+axHylH6W1+En6o63pq2Xkj+pipWb7V/r9BUbUvqZv5H/Sak1G1L6mb+R/0mqkbX0eu6R+zwfhx/pFS6iaR+zwfhx/pFS66Z8cKUpQClKUBhNemWPVmLnaJbWBIi3Ad0lumZVY8MwDKdo5wRUutRf6fFcRtFNGskbcMsgBU/kayl52WubUbrRjPEP9RO/wBIo9IZ29rz8MpPX21FcjWaGVknZD9jXTeorayBrmgQ3qd1MZO7+0qOyhuh8W0+LBHQ1KsLEQoI1Z2A6GRizY9Nzc112WqRylkG5JV+sikBWRPLlDzjg4YZU+RNTK4st8fgl6ehtWHyjNX3ye2U8vfyd80uQQ5mkyNvK7cHw4PTFaKCLYqrljgYyxyxx6k9T764Xl7HChkldUQYyzkAc8Dr5k8Yrqs7G8vT4AbW2P8ArZF+nf8ADhYYjH70nPHsedX113ajCXKXz6RCUoV8lf2kv40Nuhbx99G5VQWYIh8TlVBIUZGWxgVZ2OoQzrvhkSRPvRsGH+INabROz1vZqVhTBY5kdyWkkPq8jEsx+J48sCunVeyNlcsXkhXvcY72MmOXGc472Mh8Z8s4rpP7LW1Ldz7Gb71z0U9K5TdkLqLm3u+8XJOy8UNx5BZo9rL8WVzVfNd3MGfnNpKgHV4Pp4z8O7Hege9oxWCzQXQ9M+39yXxvhI7728SGN5ZDhEBZjyeB6Ack+QA5zVn2Q0WRN13cLi4mGAh57iEHKRj977TkdWOMkKtVGgWg1CcTnmzgb6L0nuF+370iOQM9ZATxsGd3XT0Gl8OPiS7f8Izai3c9q6FKUrqGUUpSgFKUoBSlKAViflUjbuLSXaxjhuBJMwBIRO4nTc2OihnXJ6DPPFbaleNZWCUJbJKS9Dx2KVXUMpDKRlSpyCD5gjrXOthrfydQyFpbRhbTMSzBVzDIx6mSIEcn7yFW9c9Kxl8s1qwju4+5ZjhHzuhkPkElwBk/dYK3uPWsU6nE+io11dvD4ZV3vZO0nYvLGzsc+1LLxnkgDfgD3DirG1tViUIu7A6bmZj/AMzEn/rXdXGSQKCzEBQMkk4AA8yT0qvLfBrUIReUkcqh6tMFideS7qyxqoJd2KnCoo5Y+4CrHR9Hur/Bt1EcB63EwO0j+DHwZf5iVXnILdK33Z7sfbWWXQF52GHmlw0jD0zjCL+6oC+6roUt8s5+o18IfDDl/wAFnpkZWGFSMEIgIPkQoBqTSlbDgClKUApSlAKUpQFZrXZy2vAvfJll5ikQlZYyfNJFwy58wDg+eRWbl0HUom7uMxXCHhJZW7t4/wAVFXEnGeU25OBtHtVt66bm7jiAMjqgJCqXIGWbgAZ6knyqm2iu3zrJOM5R6ZSaN2OjiZZp3NzcjlZJAAsZ/gxDwx9SM8vjqxrQ0pVkYqKwlgi23yxSlKkeClKUApSlAKUpQClKUApSlAKUpQClKUArqurSOVGjkRXRhh1cAqwPUEHgiu2lAYHWPk5kjO+wddvnb3BbZ/8AFKAWj/lIYdANtTND+TqNGEt44uJRgqmMQRkcjbGfbI48T55GQFrZUqOyOc4LnfY47HLgUpSpFIpSlAKUpQClKUAr47gAkkADkk9AKp+0vaRbJY/o2lkkYrEiYGSAWJZzwigAknk+gJ4rD6gZ73m9cOnUW8eRAvpuB5mI9X44yFWoTmo9kXJIvtU7f78pYIsp6GeTIt196Y8U59y4Xr4weKzculrK7SXLG5lYEFpsFVVuCscfsRqRwQo5xySeamgUrJO1yKXNs+abqV3ZH6F++g/3E7HKj+DMcsv8r7l6AbBWx0DtbbXmVQskyjMkMw2yr79p9tf30LKfI1j6j3dhHLjcDlTlGUlXQ+qOpDIfeDUoXNdnsZtdnqVK88su2dzYqfnZNzbqCWmAUTxqOpkQYWUAZ8S4bA9ljzU257fzvxb2ZAzjfduEGPvLHHuY/Bth+FafEjjOS3cuzbVB1TXLa1Aa4njiBOF7x1XcfRQTlj7hWBuLy+n+vvHAIwUtVEKf82Wmz8JB06VGtNKhiJZI1DnG5z4pGx96Rss35k1W74roi7F6G/0XtTa3jSJC7Fo8Fg6OhKtkBlDqCykhhuHGQatq8tuFkR47mDHziEkpk4WRW9uJz91hj4MFP2a9D0PWY7yCO4iztcchuGRhwyOPJlYFSPUGp1z3olGWSfSlKsJClKUApSlAKUpQClKj6hqMNvG0s0ixxr7TSEBR+ZoCRVXrfaW2swvev43z3UaDdLJjrsjHJxkZPQeZFZvUO11zc+G0UwRHrPOn0jD+FC3sfzSjy9g5zUC006OIs4y0j/WSSEtI+PvOeSBk4HQeQFXwolLl8GWzUxhwuWdt5rOo3Rz3hsowcxpDseY46GV3UoPLMag/zmp9j26eDC36AL0FzCrGL4ypy0H8xLJxyw6VFr5Wl0RawjItVNPLN3DMrqHRgysMqykEEHoQRwRXOvNbe1ltn7yzl7rJy8TDdbyE8nMfWMnnxRlTnqG6VptG7bxSssNwhtrg8KrnMcp/gy+y/n4Ttfj2cVknVKHZvrujZ12aSlKVUXClKUApSlAY/t99ZY/zy/0mqlq67ffWWP8APL/SaqWsd/mKLOyPf38cEbyyttRRlif8AAPMk4AHqazWldob6/Je3jjgtwSA9wGd3I+6qsBx58kZ8+DUb5V5WFrCo9lphu9+EcgH8+fyrQ9k0AsbMDp3MR/MqCf+pNRwlHJ5jCyVurX2p2kbTH5vcRqMuqq8b49V8TA1pxVZcdoLEFo5Lm3BBKuryJwQcEFSfI+VT7e4SRQ6MGQ8qykEEe4jrUH10RZXdq/2G8/Al/QatF6CqvtX+w3n4Ev6DVovQU9AfaUpUTwVx0zVv7PuDMf2WYgXY8o2xtWce72Vf90KfsHPKvjKCCCMg8EHzBqcZOLyiSeHk9KBr7WP+Te6kMM0HLwQP3dtIepUDxR5Pt90fBu/I8qxrYVvTysmlClKyOt3pE8g+f38WMeCCzEka+EHwyGzfdnqfEeSRxjA9BrqVi9PvSZYx/aOovl18Mlkqo3I8LP8xXaD0J3Dr1FbSgFKUoBWP7fIDLp2QDiaUjPkRBLg1sKyHbz63TvxZf6EtWV+dFV34b9iDSlZb5Rtbe1sz3ZKySsIlYdVBDMxB8jtUgH1IrpSe1ZORGLk0kWN/wBrrKB+6eYGXONkYaRwevKxgkfnXC37Z2TuIu+2SHG1ZkeMnPAx3ijPPpUH5O9Djt7KGQKO9mUSSP8AaO/xAZ9ACOPXJ86utX0hLkRBsZjljlQkAkGNw+BnpkAqT6GoJyayTagnjkn1T9sEBsLzIB+glPPqEJB/I1cVUdrv2C9/Am/Q1Sl0yEPMj1KL2R8BXKuMXsj4CuVco7gpSlAKUpQGP7ffWWP88v8ASaqWtR2y0Ke5WF7cp3kLMwSUkLIGUoRvAOw85B2kf5jHRX3j7mVHhnAyYpgA2B1KkErIvI8SEj86yXReclNieckXtJoa3tu8LHaThkbrtZeQcenkfcTWa7N6ldaegtbu3lMak91LCpkXbnODtyQOeOM44xxW4pVSlxhkE+MHnnblZNSEMdrbzMVLlmeMxrgrgDdJtzzW/tk2oinqFUf4ACuyvjMACSQAOST0A99HLKSDfoVfav8AYbz8CX9Bq0XoKiJpU+qRSRW67YJFZHuZQQmGBBMK8GY8+0MJ+8cYqfc6JqMHtW63CcDfasA3TktDKRj4K7mpeHLHR7teDhSocOsQs/dlikuM93MrRy46Z7uQBse/FTKrax2RFdDQy3EqWkBKyScyOBnuYQcNJ6bj7KDzY5wQrV8vrwRJuwWJKqir7Tu5Coij1LED/Pitp2Q7OG0iZpMNdTYa5YdMjO2NT9xASo/4j1Y1bVDc8vonCOS10zTYraGOCJdscahUHXAHqTyT5knkmpNKVtLxSlKAUpSgFKUoBWQ7efW6d+LL/QlrX1kPlBVl+ZzbGMcUrmZkUtsVopEDMBzt3EZOOM5OBzU63iSK7VmDS+RBrK/KTor3Nke7BZ4mEoVerAAqwA8/CxOPdWmgnWRVdGDIwyrKQQQfMEcGuyulJblg48ZOEkzIfJt2ijuLSKDcO+hUIy+ZReFYeoxjPvzWtdwoySAPU8daoNQ7B2E0nemLZLnJaFmQ5PU4U4ycnnGa7rTsfaxushDyupyhnkeTaRyCqsSoI9cZqMdyWGTm4SeUXdVHa79gvfwJv0NVvVN2ok3wTWqAvcTRSJDGgLOxZSoOB7KgkZc4UeZFSk8RZGCzJYPVIvZHwFcq4xjAHwFcq5R2xSlKAUpSgFQdX0S3u4+6njWRc5Geqt5MjDxIw8mUg1OpQHn2p9lLu18UGbuDzRiBcIP3WOFmA9DtbA6uar7S+jlB2HlTh1IIdG9HRgGQ+4gV6jVLrnY+0vGEksZEoAAlhZo5dv3DIhDFevhJxz681TOlPorlBPowwu2kkMFvGZ5xjciHCx56GWQ+GIefPiI6Ka0ek9gFJWW+YTSDBWJc/N4z19g8zEceKTjIBCrWm03TIbaMRQRrHGM4VBgZPJJ9STySeTUqvYVqJ7GCR8Ar7SlWkyNf6bDcIY5oklQ9VkUMP8CKzdz8nMI5tpprc8naG7yL4d3LnaPchStbSvGk+xjJkezvYyWK4+cXUkcrRjFsIlZVUtkPIysxw5B2Dk4G7nxkDXUpRJLhHiWBSlK9PRSlKAUpSgFKUoBSlKAzGqdhYmZ5rVvm07Es+0ZhlY+csOQCT5upVumSelZyW7lt2Ed7F3Dk4Rw26CQngbJcDBOfZcK3oD1r0quq5tklRo5EV0YEOrgFWB6gqeCPcathbKBTZTGzvsw9dN3eRwoZJXVEHVnIAGeByfU8YqwvewskPNhKqpnmC43NEoPnE48ceOuzleABs61YaJ2KihZZp3NzcjlXkACxn+DEOI+p55fB5Y1oepWOOzGtJLPL4KGw0m8vcFQbW3P+skX6dx/DhYYjH70nPHseda/ROztvZqVhTBY5kdiWkkPq8jZZvdk4HQYFWVKyznKfZuhXGCxEUpSoFgpSlAKUpQClK4SoSpAYqSOCuMj3jII/xBoDnSsLpGo3k1jdXLXpjeGS6VSyQd0Ft3dVMg7vOMLk4YeeMVd9mO063ENoJmjS8lhSV4QfEMqCTsJLKvIPPqOaAv6VXx9oLRhKwuIisPE7B12xk+TtnCn3GoN12usmSVY763STuTKrMylUVsBJGG4ArlkPUZyPWgL6lU9r2ht0ithNdwNJLGrI25U74bdzSIhbO0jLeYA86k6Xr9rdGQQTJIYyBIFPiTdnG5eozg4J64NAT6VAj122Z0jEq7nz3XpIVBLCNjxIQASQpOMGvqa3bswQSAksyAjO0uuQyB8bSwKsCucjB44oCdSlKAUpSgFKVT33bDT4JGimvLeORcbkklRWGQCMqTkcEH86AuKVSW/bjTJHWNL61Z2IVFWaMlmY4AADZJJIGKu6AUrN9vNQnt7dZoJSjd7BGRtQgiaWOIk7lJyAxIwR781G1bUbm0vLCMXBmjuHkWWOVY96okZcyI0argKQobIYeIdM0BraVXxdoLV4nnWeMwpnfIGBRduQct0GMHPpjmuuftPZR+3cwr4DLhnUHux9vGc7enPTkUBaUqittdimuk7q9gaM25k7lcGQhirLLu3ZVNpAwR9rrXY/bLTwAxu4dpbYGDgruztxuHA5OM9M8UBc0qut+0VpJMbdLiJpwCTGrAt4ThuPPBBB9MV0aVqIlubtVuoZlTugIogN9uSGDCRgx3FmUkAgYxQFxSsb277ULFCncXWyXv4EUJtIlDzJHIm5lIJClyQhBGDnpV3LqQ+epELqIYidpLfwmU8qVkzuyqgZ6jBzQFvSqWbtppyLva7g2biu4OpXIIByw4GCQM9MmrG51GKMKWcDecRgclzgthFHLnaCcAHgGgJNKhJrdu0YlWVShYoCpyS4JUoAOSwII24zkHiu2zv45gxjbO1trjkFWwDtZTypwVOD5EUBIpSlAK4ySBQWYgAcknoB7zXKlAYjsBYQTW0qzRq7C6uZAsq5IDXDyRttYdDwwP8AhXd2nvo7bU9OnmJSHurqIyEHYskhgKKzAYXdtYDPU1saUBiez14vzrWpGBjV3haPvQVLKLaJMgNzjdx68gHB4rr7MxxR6FF4VWRLQo424dXePLIRjcGZgPD1Jx7q3VKA82t2T5r2aVgMxGEzBh9XstJUy4+xiTaOcc4qV2ispXvdTSHKyzaYqQn2d8u65wA33gCvvAxW/pQGB7Pta3kdgjXM/fWzQyfN2REkhkjQptkQRB0UAsM8AjzINdOnJNA1uLO6FxC86l7O4RGkt1kkLyMsikMnd7mPjDDgAHJGfRKUApSlAKUpQCqa/s9RaRjDcWqR8bVltpHYcDOXFyoPOT7I/wD2rmlAUVtZamHUyXNoyAjeEtZFYrnkKxuiFOPPB+Bq9pSgMl8pkg+ZqoyWM9qwVQSxWO4iZyAOcBQSTWitLK3DGaNI9zjl1Ayy5JA3DkjJJx05qXXxs4OOvlnpmgMGtkyXt3pm0/N7thdqceERHC3cZzxhnCDHpcn0qdr3dnV9NZgCI4rvJPRHfuAmT0UkB8Z684q60W0uMtNdd13zBVCwFjHGi5OAzgFiWLEnA42jB25NrQGQuGRNZtQAFjSznj4GFRmkgKpnoDtUkL6CqJQh0rXlCjfJNqBVdvikL7u6ZRjL7gBtIznHFemUoDEaqsYbQpEACRykFlHhjT5tKhBI4Ubtq/HFQrsSzXHaFLfIlktoEtiPDvkWGYERvwCVZlBIPBIzivRKUB5rreuwXOlQxQRSBo5LISRd0ytbCKaHcHUjw4C4wOo5GQCReX90h1iycMCgtrkFh7IMjW7IC3QFgpIHnWupQGA0CGNrPW17sfSXF+xBXmRWyFbH21YDg85qqsJZIJNIup5pIrYaatu8gVSIbj6J3ExdCI9wQDJAwY8ZGa9UpQGDvNFtNoljvZonkujcJc4j2rN3BiJ8UYjKNH4c4wWOM54q67HT3LC5E7RyBZQIp4k2C4Xuo/GV3EEg5TcDg7OOlaKlAKUpQClKUApSlAKUpQClKUApSlAKUpQClKUApSlAKUpQClKh32lrN7TSAY6IxUZG7B48/EfdwPSgJlKr20VCytukypBADkA7cYDDzHHnXUezsfH0k3HT6Rh/l1oC1pVb/YMeMF5SCQT4zzgAYyOg45x6t6muqfRAu50aZnJJ2mUgePIOM8KAGJx7h6DAFvSqH+zZAHUJJgg4PfDJxhlxxxyoHwJr4umSEgEXGMjJ+cdAOc9cmgL+lZ1tNlJLbJ85LELcDGSSxC+7J46cAdMV2SadKwBxOrrhciYZZRvbnyPJA6ZxjnigL6lUr2coBCpK2N20tNydwAPrjpkenNfJ9MkyWXvs56LNjcAABnjnz6+nXyAF3Ss7DpcqhsrOzFTkvcDLHYy7eOBkt1AxkKfIVY6ZZGNnz3uOAveSbgQOBgeRwBQFjSlKAUpSgFKUoBSlKAUpSgFKUoBSlKAUpSgFKUoBSlKAUpSgFKUoBSlKAUpSgFKUoBSlKAUpSgFKUoD/2Q=="/>
          <p:cNvSpPr>
            <a:spLocks noChangeAspect="1" noChangeArrowheads="1"/>
          </p:cNvSpPr>
          <p:nvPr/>
        </p:nvSpPr>
        <p:spPr bwMode="auto">
          <a:xfrm>
            <a:off x="155575" y="-1957388"/>
            <a:ext cx="5362575" cy="408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75096"/>
            <a:ext cx="244792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821" y="3316975"/>
            <a:ext cx="1505294" cy="1926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316975"/>
            <a:ext cx="2310452" cy="2310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 descr="http://myweb.usf.edu/%7Ejfwhite/crick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375" y="4942764"/>
            <a:ext cx="1909549" cy="190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http://www.nobelprize.org/educational/medicine/dna_double_helix/images/dna-model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75" y="4823487"/>
            <a:ext cx="1381125" cy="20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847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Work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06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will be able to…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7630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Describe the stages of Meiosis</a:t>
            </a:r>
          </a:p>
          <a:p>
            <a:r>
              <a:rPr lang="en-US" dirty="0" smtClean="0"/>
              <a:t>Compare and contrast the similarities and difference between meiosis and mitosis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9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0"/>
              <a:t>Meiosis: </a:t>
            </a:r>
            <a:r>
              <a:rPr lang="en-US" altLang="en-US" b="0" i="1">
                <a:solidFill>
                  <a:schemeClr val="folHlink"/>
                </a:solidFill>
              </a:rPr>
              <a:t>An Introduction</a:t>
            </a:r>
          </a:p>
        </p:txBody>
      </p:sp>
      <p:sp>
        <p:nvSpPr>
          <p:cNvPr id="307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28600" y="1600200"/>
            <a:ext cx="5334000" cy="5029200"/>
          </a:xfrm>
        </p:spPr>
        <p:txBody>
          <a:bodyPr/>
          <a:lstStyle/>
          <a:p>
            <a:r>
              <a:rPr lang="en-US" altLang="en-US" sz="2800" dirty="0"/>
              <a:t>An organism must inherit a single copy of every gene from its parents.</a:t>
            </a:r>
          </a:p>
          <a:p>
            <a:pPr>
              <a:buFont typeface="Wingdings" pitchFamily="2" charset="2"/>
              <a:buNone/>
            </a:pPr>
            <a:endParaRPr lang="en-US" altLang="en-US" sz="2800" dirty="0"/>
          </a:p>
          <a:p>
            <a:r>
              <a:rPr lang="en-US" altLang="en-US" sz="2800" b="1" i="1" dirty="0">
                <a:solidFill>
                  <a:srgbClr val="FF0000"/>
                </a:solidFill>
              </a:rPr>
              <a:t>Meiosis</a:t>
            </a:r>
            <a:r>
              <a:rPr lang="en-US" altLang="en-US" sz="2800" dirty="0"/>
              <a:t> is a process in which the number of chromosomes per cell is cut in half through the separation of homologous chromosomes in a diploid cell.</a:t>
            </a:r>
          </a:p>
          <a:p>
            <a:endParaRPr lang="en-US" altLang="en-US" sz="2800" dirty="0"/>
          </a:p>
        </p:txBody>
      </p:sp>
      <p:pic>
        <p:nvPicPr>
          <p:cNvPr id="3077" name="Picture 5" descr="fami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1" r="21600"/>
          <a:stretch>
            <a:fillRect/>
          </a:stretch>
        </p:blipFill>
        <p:spPr bwMode="auto">
          <a:xfrm>
            <a:off x="5791200" y="2057400"/>
            <a:ext cx="31242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58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0">
                <a:solidFill>
                  <a:srgbClr val="FF0000"/>
                </a:solidFill>
              </a:rPr>
              <a:t>Chromosome Number</a:t>
            </a:r>
          </a:p>
        </p:txBody>
      </p:sp>
      <p:sp>
        <p:nvSpPr>
          <p:cNvPr id="409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191000" y="1600200"/>
            <a:ext cx="4953000" cy="487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 dirty="0"/>
              <a:t>Different organisms have different numbers of chromosomes.</a:t>
            </a:r>
          </a:p>
          <a:p>
            <a:pPr>
              <a:lnSpc>
                <a:spcPct val="80000"/>
              </a:lnSpc>
            </a:pPr>
            <a:endParaRPr lang="en-US" altLang="en-US" sz="2800" dirty="0"/>
          </a:p>
          <a:p>
            <a:pPr>
              <a:lnSpc>
                <a:spcPct val="80000"/>
              </a:lnSpc>
            </a:pPr>
            <a:r>
              <a:rPr lang="en-US" altLang="en-US" sz="2800" dirty="0"/>
              <a:t>Humans have 46 chromosomes, 22 pairs of </a:t>
            </a:r>
            <a:r>
              <a:rPr lang="en-US" altLang="en-US" sz="2800" b="1" i="1" dirty="0">
                <a:solidFill>
                  <a:srgbClr val="FF0000"/>
                </a:solidFill>
              </a:rPr>
              <a:t>autosomes </a:t>
            </a:r>
            <a:r>
              <a:rPr lang="en-US" altLang="en-US" sz="2800" dirty="0"/>
              <a:t>and one pair of </a:t>
            </a:r>
            <a:r>
              <a:rPr lang="en-US" altLang="en-US" sz="2800" b="1" i="1" dirty="0">
                <a:solidFill>
                  <a:schemeClr val="hlink"/>
                </a:solidFill>
              </a:rPr>
              <a:t>sex chromosomes</a:t>
            </a:r>
            <a:r>
              <a:rPr lang="en-US" altLang="en-US" sz="2800" dirty="0"/>
              <a:t>.</a:t>
            </a:r>
          </a:p>
          <a:p>
            <a:pPr>
              <a:lnSpc>
                <a:spcPct val="80000"/>
              </a:lnSpc>
            </a:pPr>
            <a:endParaRPr lang="en-US" altLang="en-US" sz="2800" dirty="0"/>
          </a:p>
          <a:p>
            <a:pPr>
              <a:lnSpc>
                <a:spcPct val="80000"/>
              </a:lnSpc>
            </a:pPr>
            <a:r>
              <a:rPr lang="en-US" altLang="en-US" sz="2800" dirty="0"/>
              <a:t>A pair (or set) of </a:t>
            </a:r>
            <a:r>
              <a:rPr lang="en-US" altLang="en-US" sz="2800" dirty="0" smtClean="0"/>
              <a:t>chromosomes </a:t>
            </a:r>
            <a:r>
              <a:rPr lang="en-US" altLang="en-US" sz="2800" dirty="0"/>
              <a:t>(one from each parent) are called “</a:t>
            </a:r>
            <a:r>
              <a:rPr lang="en-US" altLang="en-US" sz="2800" b="1" i="1" dirty="0">
                <a:solidFill>
                  <a:srgbClr val="00B050"/>
                </a:solidFill>
              </a:rPr>
              <a:t>homologous</a:t>
            </a:r>
            <a:r>
              <a:rPr lang="en-US" altLang="en-US" sz="2800" dirty="0"/>
              <a:t>”</a:t>
            </a:r>
          </a:p>
          <a:p>
            <a:pPr>
              <a:lnSpc>
                <a:spcPct val="80000"/>
              </a:lnSpc>
            </a:pPr>
            <a:endParaRPr lang="en-US" altLang="en-US" sz="2800" dirty="0"/>
          </a:p>
        </p:txBody>
      </p:sp>
      <p:pic>
        <p:nvPicPr>
          <p:cNvPr id="4101" name="Picture 5" descr="karyoty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57400"/>
            <a:ext cx="3478213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505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Meiosis I</a:t>
            </a:r>
          </a:p>
        </p:txBody>
      </p:sp>
      <p:sp>
        <p:nvSpPr>
          <p:cNvPr id="819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09600" y="1905000"/>
            <a:ext cx="4343400" cy="419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b="1" i="1" dirty="0">
                <a:solidFill>
                  <a:srgbClr val="FF0000"/>
                </a:solidFill>
              </a:rPr>
              <a:t>Interphase I</a:t>
            </a:r>
            <a:r>
              <a:rPr lang="en-US" altLang="en-US" sz="2800" dirty="0"/>
              <a:t> is essentially identical to the process previously outlined in the somatic cell </a:t>
            </a:r>
            <a:r>
              <a:rPr lang="en-US" altLang="en-US" sz="2800" dirty="0" smtClean="0"/>
              <a:t>cycle in mitosis.</a:t>
            </a:r>
            <a:endParaRPr lang="en-US" altLang="en-US" sz="2800" dirty="0"/>
          </a:p>
          <a:p>
            <a:pPr>
              <a:lnSpc>
                <a:spcPct val="90000"/>
              </a:lnSpc>
            </a:pP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en-US" altLang="en-US" sz="2800" dirty="0"/>
              <a:t>Cells undergo a round of </a:t>
            </a:r>
            <a:r>
              <a:rPr lang="en-US" altLang="en-US" sz="2800" b="1" i="1" dirty="0">
                <a:solidFill>
                  <a:srgbClr val="0066FF"/>
                </a:solidFill>
              </a:rPr>
              <a:t>DNA replication</a:t>
            </a:r>
            <a:r>
              <a:rPr lang="en-US" altLang="en-US" sz="2800" dirty="0"/>
              <a:t>, forming duplicate chromosomes.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en-US" sz="2800" dirty="0"/>
          </a:p>
        </p:txBody>
      </p:sp>
      <p:pic>
        <p:nvPicPr>
          <p:cNvPr id="8198" name="Picture 12" descr="interphase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444750"/>
            <a:ext cx="3686175" cy="283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Rectangle 13"/>
          <p:cNvSpPr>
            <a:spLocks noChangeArrowheads="1"/>
          </p:cNvSpPr>
          <p:nvPr/>
        </p:nvSpPr>
        <p:spPr bwMode="auto">
          <a:xfrm>
            <a:off x="6324600" y="1752600"/>
            <a:ext cx="155098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50000"/>
              </a:spcAft>
            </a:pPr>
            <a:r>
              <a:rPr lang="en-US" altLang="en-US" b="1">
                <a:ea typeface="ＭＳ Ｐゴシック" pitchFamily="-1" charset="-128"/>
              </a:rPr>
              <a:t>Interphase I</a:t>
            </a:r>
          </a:p>
        </p:txBody>
      </p:sp>
    </p:spTree>
    <p:extLst>
      <p:ext uri="{BB962C8B-B14F-4D97-AF65-F5344CB8AC3E}">
        <p14:creationId xmlns:p14="http://schemas.microsoft.com/office/powerpoint/2010/main" val="1570028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Routine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Sit in your appropriate seat quietly</a:t>
            </a:r>
          </a:p>
          <a:p>
            <a:r>
              <a:rPr lang="en-US" dirty="0" smtClean="0"/>
              <a:t>Make sure you are wearing your ID’s</a:t>
            </a:r>
          </a:p>
          <a:p>
            <a:r>
              <a:rPr lang="en-US" dirty="0" smtClean="0"/>
              <a:t>Have all necessary materials out</a:t>
            </a:r>
          </a:p>
          <a:p>
            <a:r>
              <a:rPr lang="en-US" dirty="0" smtClean="0"/>
              <a:t>All back packs on the floor</a:t>
            </a:r>
          </a:p>
          <a:p>
            <a:r>
              <a:rPr lang="en-US" dirty="0" smtClean="0"/>
              <a:t>All cell phones on silent and away in backpacks</a:t>
            </a:r>
          </a:p>
          <a:p>
            <a:r>
              <a:rPr lang="en-US" dirty="0" smtClean="0"/>
              <a:t>All IPods off and headphones out of your ears</a:t>
            </a:r>
          </a:p>
          <a:p>
            <a:r>
              <a:rPr lang="en-US" dirty="0" smtClean="0"/>
              <a:t>Hats off</a:t>
            </a:r>
          </a:p>
          <a:p>
            <a:r>
              <a:rPr lang="en-US" dirty="0" smtClean="0"/>
              <a:t>No food or drink except for water</a:t>
            </a:r>
          </a:p>
        </p:txBody>
      </p:sp>
    </p:spTree>
    <p:extLst>
      <p:ext uri="{BB962C8B-B14F-4D97-AF65-F5344CB8AC3E}">
        <p14:creationId xmlns:p14="http://schemas.microsoft.com/office/powerpoint/2010/main" val="90257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9440</TotalTime>
  <Words>1177</Words>
  <Application>Microsoft Office PowerPoint</Application>
  <PresentationFormat>On-screen Show (4:3)</PresentationFormat>
  <Paragraphs>206</Paragraphs>
  <Slides>42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Daily Routine</vt:lpstr>
      <vt:lpstr>Biology Announcements</vt:lpstr>
      <vt:lpstr>Biology Announcements </vt:lpstr>
      <vt:lpstr>Meow Meiosis</vt:lpstr>
      <vt:lpstr>I will be able to…</vt:lpstr>
      <vt:lpstr>Meiosis: An Introduction</vt:lpstr>
      <vt:lpstr>Chromosome Number</vt:lpstr>
      <vt:lpstr>Meiosis I</vt:lpstr>
      <vt:lpstr>Daily Routine</vt:lpstr>
      <vt:lpstr>Biology Announcements</vt:lpstr>
      <vt:lpstr>Biology Announcements </vt:lpstr>
      <vt:lpstr>Meow Meiosis PART DEUX</vt:lpstr>
      <vt:lpstr>I will be able to…</vt:lpstr>
      <vt:lpstr>Meiosis I: Prophase I</vt:lpstr>
      <vt:lpstr>Meiosis I: Metaphase I</vt:lpstr>
      <vt:lpstr>Meiosis I: Anaphase I</vt:lpstr>
      <vt:lpstr>Meiosis: Telophase I</vt:lpstr>
      <vt:lpstr>Meiosis II</vt:lpstr>
      <vt:lpstr>PowerPoint Presentation</vt:lpstr>
      <vt:lpstr>PowerPoint Presentation</vt:lpstr>
      <vt:lpstr>PowerPoint Presentation</vt:lpstr>
      <vt:lpstr>PowerPoint Presentation</vt:lpstr>
      <vt:lpstr>Meiosis II </vt:lpstr>
      <vt:lpstr>Telophase II</vt:lpstr>
      <vt:lpstr>Daily Routine</vt:lpstr>
      <vt:lpstr>Biology Announcements</vt:lpstr>
      <vt:lpstr>What are the blue prints of us?</vt:lpstr>
      <vt:lpstr>I will be able to…</vt:lpstr>
      <vt:lpstr>What makes us different from other organism?</vt:lpstr>
      <vt:lpstr>DNA Structure</vt:lpstr>
      <vt:lpstr>Nucleic Acids</vt:lpstr>
      <vt:lpstr>Modeling the Structure of DNA</vt:lpstr>
      <vt:lpstr>Daily Routine</vt:lpstr>
      <vt:lpstr>Bell Work</vt:lpstr>
      <vt:lpstr>Biology Announcements</vt:lpstr>
      <vt:lpstr>What are the blue prints of us?</vt:lpstr>
      <vt:lpstr>I will be able to…</vt:lpstr>
      <vt:lpstr>DNA vs. RNA</vt:lpstr>
      <vt:lpstr>DNA vs. RNA</vt:lpstr>
      <vt:lpstr>Developing Understanding about DNA</vt:lpstr>
      <vt:lpstr>Developing Understanding about DNA</vt:lpstr>
      <vt:lpstr>Class Work Assignment</vt:lpstr>
    </vt:vector>
  </TitlesOfParts>
  <Company>Deer Valley 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Daily Routine</dc:title>
  <dc:creator>Grant W Hamilton</dc:creator>
  <cp:lastModifiedBy>Grant W Hamilton</cp:lastModifiedBy>
  <cp:revision>21</cp:revision>
  <dcterms:created xsi:type="dcterms:W3CDTF">2013-11-30T00:54:05Z</dcterms:created>
  <dcterms:modified xsi:type="dcterms:W3CDTF">2013-12-09T04:46:34Z</dcterms:modified>
</cp:coreProperties>
</file>