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1" r:id="rId6"/>
    <p:sldId id="262" r:id="rId7"/>
    <p:sldId id="260" r:id="rId8"/>
    <p:sldId id="263" r:id="rId9"/>
    <p:sldId id="264" r:id="rId10"/>
    <p:sldId id="265" r:id="rId11"/>
    <p:sldId id="266" r:id="rId12"/>
    <p:sldId id="271"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09E437-71DA-4BCB-BBDB-5F35BA4AEE52}" type="datetimeFigureOut">
              <a:rPr lang="en-US" smtClean="0"/>
              <a:pPr/>
              <a:t>5/7/2018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1365DE-87DC-42BD-9E04-3E61251F115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37D07F-F693-45E2-830F-7765FF417A1F}"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D07F-F693-45E2-830F-7765FF417A1F}"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D07F-F693-45E2-830F-7765FF417A1F}"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7D07F-F693-45E2-830F-7765FF417A1F}"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37D07F-F693-45E2-830F-7765FF417A1F}" type="datetimeFigureOut">
              <a:rPr lang="en-US" smtClean="0"/>
              <a:pPr/>
              <a:t>5/7/2018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37D07F-F693-45E2-830F-7765FF417A1F}"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37D07F-F693-45E2-830F-7765FF417A1F}" type="datetimeFigureOut">
              <a:rPr lang="en-US" smtClean="0"/>
              <a:pPr/>
              <a:t>5/7/2018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37D07F-F693-45E2-830F-7765FF417A1F}" type="datetimeFigureOut">
              <a:rPr lang="en-US" smtClean="0"/>
              <a:pPr/>
              <a:t>5/7/2018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7D07F-F693-45E2-830F-7765FF417A1F}" type="datetimeFigureOut">
              <a:rPr lang="en-US" smtClean="0"/>
              <a:pPr/>
              <a:t>5/7/2018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7D07F-F693-45E2-830F-7765FF417A1F}"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7D07F-F693-45E2-830F-7765FF417A1F}" type="datetimeFigureOut">
              <a:rPr lang="en-US" smtClean="0"/>
              <a:pPr/>
              <a:t>5/7/2018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A60D2-A02C-4135-8AD6-9F847394DB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7D07F-F693-45E2-830F-7765FF417A1F}" type="datetimeFigureOut">
              <a:rPr lang="en-US" smtClean="0"/>
              <a:pPr/>
              <a:t>5/7/2018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A60D2-A02C-4135-8AD6-9F847394DB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Ecological Engineering Project</a:t>
            </a:r>
            <a:endParaRPr lang="en-US" dirty="0"/>
          </a:p>
        </p:txBody>
      </p:sp>
      <p:sp>
        <p:nvSpPr>
          <p:cNvPr id="3" name="Subtitle 2"/>
          <p:cNvSpPr>
            <a:spLocks noGrp="1"/>
          </p:cNvSpPr>
          <p:nvPr>
            <p:ph type="subTitle" idx="1"/>
          </p:nvPr>
        </p:nvSpPr>
        <p:spPr/>
        <p:txBody>
          <a:bodyPr/>
          <a:lstStyle/>
          <a:p>
            <a:r>
              <a:rPr lang="en-US" dirty="0" smtClean="0"/>
              <a:t>Names:</a:t>
            </a:r>
          </a:p>
          <a:p>
            <a:r>
              <a:rPr lang="en-US" dirty="0" smtClean="0"/>
              <a:t>Period:</a:t>
            </a:r>
          </a:p>
          <a:p>
            <a:r>
              <a:rPr lang="en-US" dirty="0" smtClean="0"/>
              <a:t>Location:</a:t>
            </a:r>
            <a:endParaRPr lang="en-US" dirty="0"/>
          </a:p>
        </p:txBody>
      </p:sp>
      <p:sp>
        <p:nvSpPr>
          <p:cNvPr id="4" name="Rectangular Callout 3"/>
          <p:cNvSpPr/>
          <p:nvPr/>
        </p:nvSpPr>
        <p:spPr>
          <a:xfrm>
            <a:off x="609600" y="3962400"/>
            <a:ext cx="2667000" cy="15240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Include all group member names, class period, and your park location. Delete this bubble when you are done.</a:t>
            </a:r>
            <a:endParaRPr lang="en-US" dirty="0">
              <a:solidFill>
                <a:schemeClr val="tx1"/>
              </a:solidFill>
            </a:endParaRPr>
          </a:p>
        </p:txBody>
      </p:sp>
      <p:sp>
        <p:nvSpPr>
          <p:cNvPr id="5" name="Rectangular Callout 4"/>
          <p:cNvSpPr/>
          <p:nvPr/>
        </p:nvSpPr>
        <p:spPr>
          <a:xfrm>
            <a:off x="6019800" y="228600"/>
            <a:ext cx="2819400" cy="22098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For this presentation, make sure you do a background that doesn’t make things difficult to read. Make sure to include pictures when appropriate. Be creative; be neat; be innovative. Delete this bubble when you are done.</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Ecosystem of the Park</a:t>
            </a:r>
            <a:endParaRPr lang="en-US" dirty="0"/>
          </a:p>
        </p:txBody>
      </p:sp>
      <p:sp>
        <p:nvSpPr>
          <p:cNvPr id="3" name="Content Placeholder 2"/>
          <p:cNvSpPr>
            <a:spLocks noGrp="1"/>
          </p:cNvSpPr>
          <p:nvPr>
            <p:ph idx="1"/>
          </p:nvPr>
        </p:nvSpPr>
        <p:spPr/>
        <p:txBody>
          <a:bodyPr/>
          <a:lstStyle/>
          <a:p>
            <a:endParaRPr lang="en-US" dirty="0"/>
          </a:p>
        </p:txBody>
      </p:sp>
      <p:sp>
        <p:nvSpPr>
          <p:cNvPr id="6" name="Rectangular Callout 5"/>
          <p:cNvSpPr/>
          <p:nvPr/>
        </p:nvSpPr>
        <p:spPr>
          <a:xfrm>
            <a:off x="6324600" y="1600200"/>
            <a:ext cx="2362200" cy="2362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dirty="0" smtClean="0">
                <a:solidFill>
                  <a:schemeClr val="tx1"/>
                </a:solidFill>
              </a:rPr>
              <a:t>Describe the ecosystem your park is in. What are the major </a:t>
            </a:r>
            <a:r>
              <a:rPr lang="en-US" dirty="0" err="1" smtClean="0">
                <a:solidFill>
                  <a:schemeClr val="tx1"/>
                </a:solidFill>
              </a:rPr>
              <a:t>abiotic</a:t>
            </a:r>
            <a:r>
              <a:rPr lang="en-US" dirty="0" smtClean="0">
                <a:solidFill>
                  <a:schemeClr val="tx1"/>
                </a:solidFill>
              </a:rPr>
              <a:t> factors/climate of your park’s location? Delete this bubble when you are done.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Producers Found in the Park</a:t>
            </a:r>
            <a:endParaRPr lang="en-US" dirty="0"/>
          </a:p>
        </p:txBody>
      </p:sp>
      <p:sp>
        <p:nvSpPr>
          <p:cNvPr id="3" name="Content Placeholder 2"/>
          <p:cNvSpPr>
            <a:spLocks noGrp="1"/>
          </p:cNvSpPr>
          <p:nvPr>
            <p:ph idx="1"/>
          </p:nvPr>
        </p:nvSpPr>
        <p:spPr/>
        <p:txBody>
          <a:bodyPr/>
          <a:lstStyle/>
          <a:p>
            <a:endParaRPr lang="en-US" dirty="0"/>
          </a:p>
        </p:txBody>
      </p:sp>
      <p:sp>
        <p:nvSpPr>
          <p:cNvPr id="5" name="Rectangular Callout 4"/>
          <p:cNvSpPr/>
          <p:nvPr/>
        </p:nvSpPr>
        <p:spPr>
          <a:xfrm>
            <a:off x="6324600" y="1600200"/>
            <a:ext cx="2209800" cy="20574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500" dirty="0" smtClean="0">
                <a:solidFill>
                  <a:schemeClr val="tx1"/>
                </a:solidFill>
              </a:rPr>
              <a:t>What type of producers/plants/algae could be found in the park and ecosystem? Include pictures of what they look like? Delete this bubble when you are done.</a:t>
            </a:r>
            <a:endParaRPr lang="en-US" sz="15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Consumers Found in the Park</a:t>
            </a:r>
            <a:endParaRPr lang="en-US" dirty="0"/>
          </a:p>
        </p:txBody>
      </p:sp>
      <p:sp>
        <p:nvSpPr>
          <p:cNvPr id="3" name="Content Placeholder 2"/>
          <p:cNvSpPr>
            <a:spLocks noGrp="1"/>
          </p:cNvSpPr>
          <p:nvPr>
            <p:ph idx="1"/>
          </p:nvPr>
        </p:nvSpPr>
        <p:spPr/>
        <p:txBody>
          <a:bodyPr/>
          <a:lstStyle/>
          <a:p>
            <a:endParaRPr lang="en-US"/>
          </a:p>
        </p:txBody>
      </p:sp>
      <p:sp>
        <p:nvSpPr>
          <p:cNvPr id="4" name="Rectangular Callout 3"/>
          <p:cNvSpPr/>
          <p:nvPr/>
        </p:nvSpPr>
        <p:spPr>
          <a:xfrm>
            <a:off x="6172200" y="1600200"/>
            <a:ext cx="2590800" cy="17526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500" dirty="0" smtClean="0">
                <a:solidFill>
                  <a:schemeClr val="tx1"/>
                </a:solidFill>
              </a:rPr>
              <a:t>What type of consumers could be found in the park and its ecosystem? Chose herbivores, omnivores, and carnivores. Include pictures of what they look like. Delete this bubble when you are done.</a:t>
            </a:r>
            <a:endParaRPr lang="en-US" sz="15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 Food Chain</a:t>
            </a:r>
            <a:endParaRPr lang="en-US" dirty="0"/>
          </a:p>
        </p:txBody>
      </p:sp>
      <p:sp>
        <p:nvSpPr>
          <p:cNvPr id="3" name="Content Placeholder 2"/>
          <p:cNvSpPr>
            <a:spLocks noGrp="1"/>
          </p:cNvSpPr>
          <p:nvPr>
            <p:ph idx="1"/>
          </p:nvPr>
        </p:nvSpPr>
        <p:spPr/>
        <p:txBody>
          <a:bodyPr/>
          <a:lstStyle/>
          <a:p>
            <a:endParaRPr lang="en-US"/>
          </a:p>
        </p:txBody>
      </p:sp>
      <p:sp>
        <p:nvSpPr>
          <p:cNvPr id="4" name="Rectangular Callout 3"/>
          <p:cNvSpPr/>
          <p:nvPr/>
        </p:nvSpPr>
        <p:spPr>
          <a:xfrm>
            <a:off x="6096000" y="1600200"/>
            <a:ext cx="2819400" cy="1600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500" dirty="0" smtClean="0">
                <a:solidFill>
                  <a:schemeClr val="tx1"/>
                </a:solidFill>
              </a:rPr>
              <a:t>Construct a food chain with one producer and three consumers. State what level they are and what type of consumer they are for the three consumers. Delete this bubble when you are done.</a:t>
            </a:r>
            <a:endParaRPr lang="en-US" sz="15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 Food Web</a:t>
            </a:r>
            <a:endParaRPr lang="en-US" dirty="0"/>
          </a:p>
        </p:txBody>
      </p:sp>
      <p:sp>
        <p:nvSpPr>
          <p:cNvPr id="3" name="Content Placeholder 2"/>
          <p:cNvSpPr>
            <a:spLocks noGrp="1"/>
          </p:cNvSpPr>
          <p:nvPr>
            <p:ph idx="1"/>
          </p:nvPr>
        </p:nvSpPr>
        <p:spPr/>
        <p:txBody>
          <a:bodyPr/>
          <a:lstStyle/>
          <a:p>
            <a:endParaRPr lang="en-US" dirty="0"/>
          </a:p>
        </p:txBody>
      </p:sp>
      <p:sp>
        <p:nvSpPr>
          <p:cNvPr id="4" name="Rectangular Callout 3"/>
          <p:cNvSpPr/>
          <p:nvPr/>
        </p:nvSpPr>
        <p:spPr>
          <a:xfrm>
            <a:off x="5867400" y="1600200"/>
            <a:ext cx="3200400" cy="19050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500" dirty="0" smtClean="0">
                <a:solidFill>
                  <a:schemeClr val="tx1"/>
                </a:solidFill>
              </a:rPr>
              <a:t>Construct a food web with at least two producers, four consumers, and 2 decomposers. Use arrows to connect how the organisms consume one another in the parks ecosystem. Use pictures to make the food </a:t>
            </a:r>
            <a:r>
              <a:rPr lang="en-US" sz="1500" dirty="0" smtClean="0">
                <a:solidFill>
                  <a:schemeClr val="tx1"/>
                </a:solidFill>
              </a:rPr>
              <a:t>web. </a:t>
            </a:r>
            <a:r>
              <a:rPr lang="en-US" sz="1500" dirty="0" smtClean="0">
                <a:solidFill>
                  <a:schemeClr val="tx1"/>
                </a:solidFill>
              </a:rPr>
              <a:t>Delete this bubble when you are done.</a:t>
            </a:r>
            <a:endParaRPr lang="en-US" sz="15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Considerations</a:t>
            </a:r>
            <a:endParaRPr lang="en-US" dirty="0"/>
          </a:p>
        </p:txBody>
      </p:sp>
      <p:sp>
        <p:nvSpPr>
          <p:cNvPr id="3" name="Content Placeholder 2"/>
          <p:cNvSpPr>
            <a:spLocks noGrp="1"/>
          </p:cNvSpPr>
          <p:nvPr>
            <p:ph idx="1"/>
          </p:nvPr>
        </p:nvSpPr>
        <p:spPr/>
        <p:txBody>
          <a:bodyPr/>
          <a:lstStyle/>
          <a:p>
            <a:endParaRPr lang="en-US"/>
          </a:p>
        </p:txBody>
      </p:sp>
      <p:sp>
        <p:nvSpPr>
          <p:cNvPr id="4" name="Rectangular Callout 3"/>
          <p:cNvSpPr/>
          <p:nvPr/>
        </p:nvSpPr>
        <p:spPr>
          <a:xfrm>
            <a:off x="5334000" y="1524000"/>
            <a:ext cx="3429000" cy="21336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500" dirty="0" smtClean="0">
                <a:solidFill>
                  <a:schemeClr val="tx1"/>
                </a:solidFill>
              </a:rPr>
              <a:t>Answer these questions in a way of promoting your idea for the park. </a:t>
            </a:r>
            <a:r>
              <a:rPr lang="en-US" sz="1500" dirty="0">
                <a:solidFill>
                  <a:schemeClr val="tx1"/>
                </a:solidFill>
              </a:rPr>
              <a:t>Will there be enough trash cans, recycling cans in the park to keep it </a:t>
            </a:r>
            <a:r>
              <a:rPr lang="en-US" sz="1500" dirty="0" smtClean="0">
                <a:solidFill>
                  <a:schemeClr val="tx1"/>
                </a:solidFill>
              </a:rPr>
              <a:t>clean? Will </a:t>
            </a:r>
            <a:r>
              <a:rPr lang="en-US" sz="1500" dirty="0">
                <a:solidFill>
                  <a:schemeClr val="tx1"/>
                </a:solidFill>
              </a:rPr>
              <a:t>there be trees, hills, and rivers in the park to create habitats for </a:t>
            </a:r>
            <a:r>
              <a:rPr lang="en-US" sz="1500" dirty="0" smtClean="0">
                <a:solidFill>
                  <a:schemeClr val="tx1"/>
                </a:solidFill>
              </a:rPr>
              <a:t>animals? How </a:t>
            </a:r>
            <a:r>
              <a:rPr lang="en-US" sz="1500" dirty="0">
                <a:solidFill>
                  <a:schemeClr val="tx1"/>
                </a:solidFill>
              </a:rPr>
              <a:t>will create a safe environment for animal visitors at the park</a:t>
            </a:r>
            <a:r>
              <a:rPr lang="en-US" sz="1500" dirty="0" smtClean="0">
                <a:solidFill>
                  <a:schemeClr val="tx1"/>
                </a:solidFill>
              </a:rPr>
              <a:t>? Delete this bubble when you are done.</a:t>
            </a:r>
            <a:endParaRPr lang="en-US" sz="15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 Roles</a:t>
            </a:r>
            <a:endParaRPr lang="en-US" dirty="0"/>
          </a:p>
        </p:txBody>
      </p:sp>
      <p:graphicFrame>
        <p:nvGraphicFramePr>
          <p:cNvPr id="4" name="Content Placeholder 3"/>
          <p:cNvGraphicFramePr>
            <a:graphicFrameLocks noGrp="1"/>
          </p:cNvGraphicFramePr>
          <p:nvPr>
            <p:ph idx="1"/>
          </p:nvPr>
        </p:nvGraphicFramePr>
        <p:xfrm>
          <a:off x="304800" y="1981200"/>
          <a:ext cx="8534400" cy="107188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pPr marL="0" marR="0" algn="ctr">
                        <a:lnSpc>
                          <a:spcPct val="115000"/>
                        </a:lnSpc>
                        <a:spcBef>
                          <a:spcPts val="0"/>
                        </a:spcBef>
                        <a:spcAft>
                          <a:spcPts val="0"/>
                        </a:spcAft>
                      </a:pPr>
                      <a:r>
                        <a:rPr lang="en-US" sz="2000" dirty="0">
                          <a:latin typeface="Times New Roman"/>
                          <a:ea typeface="Calibri"/>
                          <a:cs typeface="Times New Roman"/>
                        </a:rPr>
                        <a:t>Draft Person</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latin typeface="Times New Roman"/>
                          <a:ea typeface="Calibri"/>
                          <a:cs typeface="Times New Roman"/>
                        </a:rPr>
                        <a:t>Engineer</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latin typeface="Times New Roman"/>
                          <a:ea typeface="Calibri"/>
                          <a:cs typeface="Times New Roman"/>
                        </a:rPr>
                        <a:t>Finance Officer</a:t>
                      </a: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latin typeface="Times New Roman"/>
                          <a:ea typeface="Calibri"/>
                          <a:cs typeface="Times New Roman"/>
                        </a:rPr>
                        <a:t>Public Relations Person</a:t>
                      </a:r>
                      <a:endParaRPr lang="en-US" sz="1800" dirty="0">
                        <a:latin typeface="Calibri"/>
                        <a:ea typeface="Calibri"/>
                        <a:cs typeface="Times New Roman"/>
                      </a:endParaRPr>
                    </a:p>
                  </a:txBody>
                  <a:tcPr marL="68580" marR="68580" marT="0" marB="0"/>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2590800" y="1371600"/>
            <a:ext cx="4038600" cy="523220"/>
          </a:xfrm>
          <a:prstGeom prst="rect">
            <a:avLst/>
          </a:prstGeom>
          <a:noFill/>
        </p:spPr>
        <p:txBody>
          <a:bodyPr wrap="square" rtlCol="0">
            <a:spAutoFit/>
          </a:bodyPr>
          <a:lstStyle/>
          <a:p>
            <a:pPr algn="ctr"/>
            <a:r>
              <a:rPr lang="en-US" sz="2800" dirty="0" smtClean="0"/>
              <a:t>Engineering Jobs</a:t>
            </a:r>
            <a:endParaRPr lang="en-US" sz="2800" dirty="0"/>
          </a:p>
        </p:txBody>
      </p:sp>
      <p:graphicFrame>
        <p:nvGraphicFramePr>
          <p:cNvPr id="6" name="Content Placeholder 3"/>
          <p:cNvGraphicFramePr>
            <a:graphicFrameLocks/>
          </p:cNvGraphicFramePr>
          <p:nvPr/>
        </p:nvGraphicFramePr>
        <p:xfrm>
          <a:off x="304800" y="4267200"/>
          <a:ext cx="8534400" cy="1071880"/>
        </p:xfrm>
        <a:graphic>
          <a:graphicData uri="http://schemas.openxmlformats.org/drawingml/2006/table">
            <a:tbl>
              <a:tblPr firstRow="1" bandRow="1">
                <a:tableStyleId>{5C22544A-7EE6-4342-B048-85BDC9FD1C3A}</a:tableStyleId>
              </a:tblPr>
              <a:tblGrid>
                <a:gridCol w="2133600"/>
                <a:gridCol w="2133600"/>
                <a:gridCol w="2133600"/>
                <a:gridCol w="2133600"/>
              </a:tblGrid>
              <a:tr h="370840">
                <a:tc>
                  <a:txBody>
                    <a:bodyPr/>
                    <a:lstStyle/>
                    <a:p>
                      <a:pPr marL="0" marR="0" algn="ctr">
                        <a:lnSpc>
                          <a:spcPct val="115000"/>
                        </a:lnSpc>
                        <a:spcBef>
                          <a:spcPts val="0"/>
                        </a:spcBef>
                        <a:spcAft>
                          <a:spcPts val="0"/>
                        </a:spcAft>
                      </a:pPr>
                      <a:r>
                        <a:rPr lang="en-US" sz="2000" dirty="0" smtClean="0">
                          <a:latin typeface="Calibri"/>
                          <a:ea typeface="Calibri"/>
                          <a:cs typeface="Times New Roman"/>
                        </a:rPr>
                        <a:t>Ecosystem Description</a:t>
                      </a:r>
                      <a:endParaRPr lang="en-US" sz="20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smtClean="0">
                          <a:latin typeface="Calibri"/>
                          <a:ea typeface="Calibri"/>
                          <a:cs typeface="Times New Roman"/>
                        </a:rPr>
                        <a:t>Producers</a:t>
                      </a:r>
                      <a:r>
                        <a:rPr lang="en-US" sz="2000" baseline="0" dirty="0" smtClean="0">
                          <a:latin typeface="Calibri"/>
                          <a:ea typeface="Calibri"/>
                          <a:cs typeface="Times New Roman"/>
                        </a:rPr>
                        <a:t> and Consumers </a:t>
                      </a:r>
                      <a:endParaRPr lang="en-US" sz="20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smtClean="0">
                          <a:latin typeface="Calibri"/>
                          <a:ea typeface="Calibri"/>
                          <a:cs typeface="Times New Roman"/>
                        </a:rPr>
                        <a:t>Food Chain</a:t>
                      </a:r>
                      <a:endParaRPr lang="en-US" sz="20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smtClean="0">
                          <a:latin typeface="Calibri"/>
                          <a:ea typeface="Calibri"/>
                          <a:cs typeface="Times New Roman"/>
                        </a:rPr>
                        <a:t>Food Web</a:t>
                      </a:r>
                      <a:endParaRPr lang="en-US" sz="2000" dirty="0">
                        <a:latin typeface="Calibri"/>
                        <a:ea typeface="Calibri"/>
                        <a:cs typeface="Times New Roman"/>
                      </a:endParaRPr>
                    </a:p>
                  </a:txBody>
                  <a:tcPr marL="68580" marR="68580" marT="0" marB="0"/>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7" name="TextBox 6"/>
          <p:cNvSpPr txBox="1"/>
          <p:nvPr/>
        </p:nvSpPr>
        <p:spPr>
          <a:xfrm>
            <a:off x="2743200" y="3657600"/>
            <a:ext cx="4038600" cy="523220"/>
          </a:xfrm>
          <a:prstGeom prst="rect">
            <a:avLst/>
          </a:prstGeom>
          <a:noFill/>
        </p:spPr>
        <p:txBody>
          <a:bodyPr wrap="square" rtlCol="0">
            <a:spAutoFit/>
          </a:bodyPr>
          <a:lstStyle/>
          <a:p>
            <a:pPr algn="ctr"/>
            <a:r>
              <a:rPr lang="en-US" sz="2800" dirty="0" smtClean="0"/>
              <a:t>Ecologist Jobs</a:t>
            </a:r>
            <a:endParaRPr lang="en-US" sz="2800" dirty="0"/>
          </a:p>
        </p:txBody>
      </p:sp>
      <p:sp>
        <p:nvSpPr>
          <p:cNvPr id="8" name="Rectangular Callout 7"/>
          <p:cNvSpPr/>
          <p:nvPr/>
        </p:nvSpPr>
        <p:spPr>
          <a:xfrm>
            <a:off x="6172200" y="457200"/>
            <a:ext cx="2286000" cy="22098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Everyone is required to do </a:t>
            </a:r>
            <a:r>
              <a:rPr lang="en-US" b="1" u="sng" dirty="0" smtClean="0">
                <a:solidFill>
                  <a:schemeClr val="tx1"/>
                </a:solidFill>
              </a:rPr>
              <a:t>two</a:t>
            </a:r>
            <a:r>
              <a:rPr lang="en-US" dirty="0" smtClean="0">
                <a:solidFill>
                  <a:schemeClr val="tx1"/>
                </a:solidFill>
              </a:rPr>
              <a:t> jobs. Write the name of the group under each job. Delete this bubble after you are completed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 Location</a:t>
            </a:r>
            <a:endParaRPr lang="en-US" dirty="0"/>
          </a:p>
        </p:txBody>
      </p:sp>
      <p:sp>
        <p:nvSpPr>
          <p:cNvPr id="3" name="Content Placeholder 2"/>
          <p:cNvSpPr>
            <a:spLocks noGrp="1"/>
          </p:cNvSpPr>
          <p:nvPr>
            <p:ph idx="1"/>
          </p:nvPr>
        </p:nvSpPr>
        <p:spPr/>
        <p:txBody>
          <a:bodyPr/>
          <a:lstStyle/>
          <a:p>
            <a:endParaRPr lang="en-US"/>
          </a:p>
        </p:txBody>
      </p:sp>
      <p:sp>
        <p:nvSpPr>
          <p:cNvPr id="4" name="Rectangular Callout 3"/>
          <p:cNvSpPr/>
          <p:nvPr/>
        </p:nvSpPr>
        <p:spPr>
          <a:xfrm>
            <a:off x="6248400" y="228600"/>
            <a:ext cx="2438400" cy="24384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600" dirty="0" smtClean="0">
                <a:solidFill>
                  <a:schemeClr val="tx1"/>
                </a:solidFill>
              </a:rPr>
              <a:t>Include the name of the park your engineering project is being built in. Write down where it is located and include a map and pictures of the what the ecosystem at your park is like. Delete this bubble when you are done</a:t>
            </a:r>
            <a:r>
              <a:rPr lang="en-US" sz="2000" dirty="0" smtClean="0">
                <a:solidFill>
                  <a:schemeClr val="tx1"/>
                </a:solidFill>
              </a:rPr>
              <a:t>.</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Eco-Friendly Park Design</a:t>
            </a:r>
            <a:endParaRPr lang="en-US" dirty="0"/>
          </a:p>
        </p:txBody>
      </p:sp>
      <p:sp>
        <p:nvSpPr>
          <p:cNvPr id="3" name="Content Placeholder 2"/>
          <p:cNvSpPr>
            <a:spLocks noGrp="1"/>
          </p:cNvSpPr>
          <p:nvPr>
            <p:ph idx="1"/>
          </p:nvPr>
        </p:nvSpPr>
        <p:spPr/>
        <p:txBody>
          <a:bodyPr/>
          <a:lstStyle/>
          <a:p>
            <a:endParaRPr lang="en-US"/>
          </a:p>
        </p:txBody>
      </p:sp>
      <p:sp>
        <p:nvSpPr>
          <p:cNvPr id="4" name="Rectangular Callout 3"/>
          <p:cNvSpPr/>
          <p:nvPr/>
        </p:nvSpPr>
        <p:spPr>
          <a:xfrm>
            <a:off x="6477000" y="1524000"/>
            <a:ext cx="2362200" cy="2362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Include a picture of your park design. Make sure that your create a key for what certain things are on your map drawing. Delete this bubble when you are done.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 Versatility</a:t>
            </a:r>
            <a:endParaRPr lang="en-US" dirty="0"/>
          </a:p>
        </p:txBody>
      </p:sp>
      <p:sp>
        <p:nvSpPr>
          <p:cNvPr id="3" name="Content Placeholder 2"/>
          <p:cNvSpPr>
            <a:spLocks noGrp="1"/>
          </p:cNvSpPr>
          <p:nvPr>
            <p:ph idx="1"/>
          </p:nvPr>
        </p:nvSpPr>
        <p:spPr/>
        <p:txBody>
          <a:bodyPr/>
          <a:lstStyle/>
          <a:p>
            <a:endParaRPr lang="en-US" dirty="0"/>
          </a:p>
        </p:txBody>
      </p:sp>
      <p:sp>
        <p:nvSpPr>
          <p:cNvPr id="5" name="Rectangular Callout 4"/>
          <p:cNvSpPr/>
          <p:nvPr/>
        </p:nvSpPr>
        <p:spPr>
          <a:xfrm>
            <a:off x="5562600" y="1524000"/>
            <a:ext cx="3200400" cy="22098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500" dirty="0" smtClean="0">
                <a:solidFill>
                  <a:schemeClr val="tx1"/>
                </a:solidFill>
              </a:rPr>
              <a:t>Answer these questions in a way of promoting your idea for the park. Is </a:t>
            </a:r>
            <a:r>
              <a:rPr lang="en-US" sz="1500" dirty="0">
                <a:solidFill>
                  <a:schemeClr val="tx1"/>
                </a:solidFill>
              </a:rPr>
              <a:t>the park suitable for people of all </a:t>
            </a:r>
            <a:r>
              <a:rPr lang="en-US" sz="1500" dirty="0" smtClean="0">
                <a:solidFill>
                  <a:schemeClr val="tx1"/>
                </a:solidFill>
              </a:rPr>
              <a:t>ages? Can </a:t>
            </a:r>
            <a:r>
              <a:rPr lang="en-US" sz="1500" dirty="0">
                <a:solidFill>
                  <a:schemeClr val="tx1"/>
                </a:solidFill>
              </a:rPr>
              <a:t>the park be used at night as well as during the day?</a:t>
            </a:r>
          </a:p>
          <a:p>
            <a:pPr lvl="0"/>
            <a:r>
              <a:rPr lang="en-US" sz="1500" dirty="0" smtClean="0">
                <a:solidFill>
                  <a:schemeClr val="tx1"/>
                </a:solidFill>
              </a:rPr>
              <a:t>How is your park useful for all seasons? Is </a:t>
            </a:r>
            <a:r>
              <a:rPr lang="en-US" sz="1500" dirty="0">
                <a:solidFill>
                  <a:schemeClr val="tx1"/>
                </a:solidFill>
              </a:rPr>
              <a:t>there a wide range of activities available within the park</a:t>
            </a:r>
            <a:r>
              <a:rPr lang="en-US" sz="1500" dirty="0" smtClean="0">
                <a:solidFill>
                  <a:schemeClr val="tx1"/>
                </a:solidFill>
              </a:rPr>
              <a:t>? Delete this bubble when you are done.</a:t>
            </a:r>
            <a:endParaRPr lang="en-US" sz="15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Effective</a:t>
            </a:r>
            <a:endParaRPr lang="en-US" dirty="0"/>
          </a:p>
        </p:txBody>
      </p:sp>
      <p:sp>
        <p:nvSpPr>
          <p:cNvPr id="3" name="Content Placeholder 2"/>
          <p:cNvSpPr>
            <a:spLocks noGrp="1"/>
          </p:cNvSpPr>
          <p:nvPr>
            <p:ph idx="1"/>
          </p:nvPr>
        </p:nvSpPr>
        <p:spPr/>
        <p:txBody>
          <a:bodyPr/>
          <a:lstStyle/>
          <a:p>
            <a:endParaRPr lang="en-US"/>
          </a:p>
        </p:txBody>
      </p:sp>
      <p:sp>
        <p:nvSpPr>
          <p:cNvPr id="4" name="Rectangular Callout 3"/>
          <p:cNvSpPr/>
          <p:nvPr/>
        </p:nvSpPr>
        <p:spPr>
          <a:xfrm>
            <a:off x="6172200" y="1524000"/>
            <a:ext cx="2743200" cy="2362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dirty="0" smtClean="0">
                <a:solidFill>
                  <a:schemeClr val="tx1"/>
                </a:solidFill>
              </a:rPr>
              <a:t>Answer the following questions in a way to promote your design. </a:t>
            </a:r>
            <a:r>
              <a:rPr lang="en-US" dirty="0">
                <a:solidFill>
                  <a:schemeClr val="tx1"/>
                </a:solidFill>
              </a:rPr>
              <a:t>Was the entire allotted budget </a:t>
            </a:r>
            <a:r>
              <a:rPr lang="en-US" dirty="0" smtClean="0">
                <a:solidFill>
                  <a:schemeClr val="tx1"/>
                </a:solidFill>
              </a:rPr>
              <a:t>spent? Is </a:t>
            </a:r>
            <a:r>
              <a:rPr lang="en-US" dirty="0">
                <a:solidFill>
                  <a:schemeClr val="tx1"/>
                </a:solidFill>
              </a:rPr>
              <a:t>energy used efficiently in the park</a:t>
            </a:r>
            <a:r>
              <a:rPr lang="en-US" dirty="0" smtClean="0">
                <a:solidFill>
                  <a:schemeClr val="tx1"/>
                </a:solidFill>
              </a:rPr>
              <a:t>? Delete this bubble when you are done.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90600" y="152399"/>
          <a:ext cx="7010399" cy="6535122"/>
        </p:xfrm>
        <a:graphic>
          <a:graphicData uri="http://schemas.openxmlformats.org/drawingml/2006/table">
            <a:tbl>
              <a:tblPr/>
              <a:tblGrid>
                <a:gridCol w="1433944"/>
                <a:gridCol w="1422566"/>
                <a:gridCol w="1365663"/>
                <a:gridCol w="1536371"/>
                <a:gridCol w="1251855"/>
              </a:tblGrid>
              <a:tr h="336240">
                <a:tc gridSpan="5">
                  <a:txBody>
                    <a:bodyPr/>
                    <a:lstStyle/>
                    <a:p>
                      <a:pPr marL="0" marR="0" algn="ctr">
                        <a:lnSpc>
                          <a:spcPct val="115000"/>
                        </a:lnSpc>
                        <a:spcBef>
                          <a:spcPts val="0"/>
                        </a:spcBef>
                        <a:spcAft>
                          <a:spcPts val="0"/>
                        </a:spcAft>
                      </a:pPr>
                      <a:r>
                        <a:rPr lang="en-US" sz="1050" b="1" dirty="0" smtClean="0">
                          <a:latin typeface="Times New Roman"/>
                          <a:ea typeface="Calibri"/>
                          <a:cs typeface="Times New Roman"/>
                        </a:rPr>
                        <a:t>COST </a:t>
                      </a:r>
                      <a:r>
                        <a:rPr lang="en-US" sz="1050" b="1" dirty="0">
                          <a:latin typeface="Times New Roman"/>
                          <a:ea typeface="Calibri"/>
                          <a:cs typeface="Times New Roman"/>
                        </a:rPr>
                        <a:t>OF MATERIALS AND EQUIPMENT</a:t>
                      </a:r>
                      <a:endParaRPr lang="en-US" sz="1050" dirty="0">
                        <a:latin typeface="Calibri"/>
                        <a:ea typeface="Calibri"/>
                        <a:cs typeface="Times New Roman"/>
                      </a:endParaRPr>
                    </a:p>
                  </a:txBody>
                  <a:tcPr marL="35898" marR="358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4654">
                <a:tc>
                  <a:txBody>
                    <a:bodyPr/>
                    <a:lstStyle/>
                    <a:p>
                      <a:pPr marL="0" marR="0" algn="ctr">
                        <a:lnSpc>
                          <a:spcPct val="115000"/>
                        </a:lnSpc>
                        <a:spcBef>
                          <a:spcPts val="0"/>
                        </a:spcBef>
                        <a:spcAft>
                          <a:spcPts val="0"/>
                        </a:spcAft>
                      </a:pPr>
                      <a:r>
                        <a:rPr lang="en-US" sz="1000" b="1" dirty="0">
                          <a:latin typeface="Times New Roman"/>
                          <a:ea typeface="Calibri"/>
                          <a:cs typeface="Times New Roman"/>
                        </a:rPr>
                        <a:t>Material</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latin typeface="Times New Roman"/>
                          <a:ea typeface="Calibri"/>
                          <a:cs typeface="Times New Roman"/>
                        </a:rPr>
                        <a:t>Cost</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a:latin typeface="Times New Roman"/>
                          <a:ea typeface="Calibri"/>
                          <a:cs typeface="Times New Roman"/>
                        </a:rPr>
                        <a:t>Unit</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latin typeface="Times New Roman"/>
                          <a:ea typeface="Calibri"/>
                          <a:cs typeface="Times New Roman"/>
                        </a:rPr>
                        <a:t>Quantity/Amount of Units Needed</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b="1" dirty="0">
                          <a:latin typeface="Times New Roman"/>
                          <a:ea typeface="Calibri"/>
                          <a:cs typeface="Times New Roman"/>
                        </a:rPr>
                        <a:t>Total Cost</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Rope</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$1</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Per 10 feet</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Bricks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$1</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Sand</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Cubic foot</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Stepping Stones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Plants/Shrubs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Trash Barrels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Recycling Barrels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Benches (6’ long)</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$15</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654">
                <a:tc>
                  <a:txBody>
                    <a:bodyPr/>
                    <a:lstStyle/>
                    <a:p>
                      <a:pPr marL="0" marR="0" algn="ctr">
                        <a:lnSpc>
                          <a:spcPct val="115000"/>
                        </a:lnSpc>
                        <a:spcBef>
                          <a:spcPts val="0"/>
                        </a:spcBef>
                        <a:spcAft>
                          <a:spcPts val="0"/>
                        </a:spcAft>
                      </a:pPr>
                      <a:r>
                        <a:rPr lang="en-US" sz="1000">
                          <a:latin typeface="Times New Roman"/>
                          <a:ea typeface="Calibri"/>
                          <a:cs typeface="Times New Roman"/>
                        </a:rPr>
                        <a:t>Old Telephone Poles 10’ long</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$25</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861">
                <a:tc>
                  <a:txBody>
                    <a:bodyPr/>
                    <a:lstStyle/>
                    <a:p>
                      <a:pPr marL="0" marR="0" algn="ctr">
                        <a:lnSpc>
                          <a:spcPct val="115000"/>
                        </a:lnSpc>
                        <a:spcBef>
                          <a:spcPts val="0"/>
                        </a:spcBef>
                        <a:spcAft>
                          <a:spcPts val="0"/>
                        </a:spcAft>
                      </a:pPr>
                      <a:r>
                        <a:rPr lang="en-US" sz="1000">
                          <a:latin typeface="Times New Roman"/>
                          <a:ea typeface="Calibri"/>
                          <a:cs typeface="Times New Roman"/>
                        </a:rPr>
                        <a:t>Wire Fencing (6’ tall)</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$30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Per 10 running feet</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Asphalt pavement</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$40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Per 10 running feet</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Picnic Tables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654">
                <a:tc>
                  <a:txBody>
                    <a:bodyPr/>
                    <a:lstStyle/>
                    <a:p>
                      <a:pPr marL="0" marR="0" algn="ctr">
                        <a:lnSpc>
                          <a:spcPct val="115000"/>
                        </a:lnSpc>
                        <a:spcBef>
                          <a:spcPts val="0"/>
                        </a:spcBef>
                        <a:spcAft>
                          <a:spcPts val="0"/>
                        </a:spcAft>
                      </a:pPr>
                      <a:r>
                        <a:rPr lang="en-US" sz="1000">
                          <a:latin typeface="Times New Roman"/>
                          <a:ea typeface="Calibri"/>
                          <a:cs typeface="Times New Roman"/>
                        </a:rPr>
                        <a:t>Community garden plot with seedlings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$50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10’ x 10’</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Drinking Fountains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$75</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Pond</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Each</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861">
                <a:tc>
                  <a:txBody>
                    <a:bodyPr/>
                    <a:lstStyle/>
                    <a:p>
                      <a:pPr marL="0" marR="0" algn="ctr">
                        <a:lnSpc>
                          <a:spcPct val="115000"/>
                        </a:lnSpc>
                        <a:spcBef>
                          <a:spcPts val="0"/>
                        </a:spcBef>
                        <a:spcAft>
                          <a:spcPts val="0"/>
                        </a:spcAft>
                      </a:pPr>
                      <a:r>
                        <a:rPr lang="en-US" sz="1000">
                          <a:latin typeface="Times New Roman"/>
                          <a:ea typeface="Calibri"/>
                          <a:cs typeface="Times New Roman"/>
                        </a:rPr>
                        <a:t>Playground equipment</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Per item</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Bick Racks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$150 </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Each</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Barbecues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$150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Each</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Street Lights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$250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Public Telescope</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$300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Stage (20’ square)</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$300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4654">
                <a:tc>
                  <a:txBody>
                    <a:bodyPr/>
                    <a:lstStyle/>
                    <a:p>
                      <a:pPr marL="0" marR="0" algn="ctr">
                        <a:lnSpc>
                          <a:spcPct val="115000"/>
                        </a:lnSpc>
                        <a:spcBef>
                          <a:spcPts val="0"/>
                        </a:spcBef>
                        <a:spcAft>
                          <a:spcPts val="0"/>
                        </a:spcAft>
                      </a:pPr>
                      <a:r>
                        <a:rPr lang="en-US" sz="1000">
                          <a:latin typeface="Times New Roman"/>
                          <a:ea typeface="Calibri"/>
                          <a:cs typeface="Times New Roman"/>
                        </a:rPr>
                        <a:t>Bathrooms (men and women together)</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$350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Pair</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Bleachers</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$750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r>
                        <a:rPr lang="en-US" sz="1000">
                          <a:latin typeface="Times New Roman"/>
                          <a:ea typeface="Calibri"/>
                          <a:cs typeface="Times New Roman"/>
                        </a:rPr>
                        <a:t>Bridge</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a:latin typeface="Times New Roman"/>
                          <a:ea typeface="Calibri"/>
                          <a:cs typeface="Times New Roman"/>
                        </a:rPr>
                        <a:t>$1000</a:t>
                      </a:r>
                      <a:endParaRPr lang="en-US" sz="100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latin typeface="Times New Roman"/>
                          <a:ea typeface="Calibri"/>
                          <a:cs typeface="Times New Roman"/>
                        </a:rPr>
                        <a:t>Each</a:t>
                      </a:r>
                      <a:endParaRPr lang="en-US" sz="10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endParaRPr lang="en-US" sz="6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endParaRPr lang="en-US" sz="6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endParaRPr lang="en-US" sz="6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328">
                <a:tc>
                  <a:txBody>
                    <a:bodyPr/>
                    <a:lstStyle/>
                    <a:p>
                      <a:pPr marL="0" marR="0" algn="ctr">
                        <a:lnSpc>
                          <a:spcPct val="115000"/>
                        </a:lnSpc>
                        <a:spcBef>
                          <a:spcPts val="0"/>
                        </a:spcBef>
                        <a:spcAft>
                          <a:spcPts val="0"/>
                        </a:spcAft>
                      </a:pPr>
                      <a:endParaRPr lang="en-US" sz="6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dirty="0">
                        <a:latin typeface="Calibri"/>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6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a:ea typeface="Calibri"/>
                        <a:cs typeface="Times New Roman"/>
                      </a:endParaRPr>
                    </a:p>
                  </a:txBody>
                  <a:tcPr marL="35898" marR="358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ular Callout 4"/>
          <p:cNvSpPr/>
          <p:nvPr/>
        </p:nvSpPr>
        <p:spPr>
          <a:xfrm>
            <a:off x="6477000" y="1524000"/>
            <a:ext cx="2362200" cy="2362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Include the amount of materials and the total price for each object and all objects for the project. Make sure it is below $5000. Delete this bubble when you are done.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Used in you Park Design</a:t>
            </a:r>
            <a:endParaRPr lang="en-US" dirty="0"/>
          </a:p>
        </p:txBody>
      </p:sp>
      <p:sp>
        <p:nvSpPr>
          <p:cNvPr id="3" name="Content Placeholder 2"/>
          <p:cNvSpPr>
            <a:spLocks noGrp="1"/>
          </p:cNvSpPr>
          <p:nvPr>
            <p:ph idx="1"/>
          </p:nvPr>
        </p:nvSpPr>
        <p:spPr/>
        <p:txBody>
          <a:bodyPr/>
          <a:lstStyle/>
          <a:p>
            <a:endParaRPr lang="en-US" dirty="0"/>
          </a:p>
        </p:txBody>
      </p:sp>
      <p:sp>
        <p:nvSpPr>
          <p:cNvPr id="6" name="Rectangular Callout 5"/>
          <p:cNvSpPr/>
          <p:nvPr/>
        </p:nvSpPr>
        <p:spPr>
          <a:xfrm>
            <a:off x="6477000" y="1524000"/>
            <a:ext cx="2362200" cy="16002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solidFill>
                  <a:schemeClr val="tx1"/>
                </a:solidFill>
              </a:rPr>
              <a:t>Provide pictures of materials that you will use in your park. Delete this bubble when you are done.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and Safety</a:t>
            </a:r>
            <a:endParaRPr lang="en-US" dirty="0"/>
          </a:p>
        </p:txBody>
      </p:sp>
      <p:sp>
        <p:nvSpPr>
          <p:cNvPr id="3" name="Content Placeholder 2"/>
          <p:cNvSpPr>
            <a:spLocks noGrp="1"/>
          </p:cNvSpPr>
          <p:nvPr>
            <p:ph idx="1"/>
          </p:nvPr>
        </p:nvSpPr>
        <p:spPr/>
        <p:txBody>
          <a:bodyPr/>
          <a:lstStyle/>
          <a:p>
            <a:endParaRPr lang="en-US" dirty="0"/>
          </a:p>
        </p:txBody>
      </p:sp>
      <p:sp>
        <p:nvSpPr>
          <p:cNvPr id="5" name="Rectangular Callout 4"/>
          <p:cNvSpPr/>
          <p:nvPr/>
        </p:nvSpPr>
        <p:spPr>
          <a:xfrm>
            <a:off x="5867400" y="1524000"/>
            <a:ext cx="2819400" cy="2209800"/>
          </a:xfrm>
          <a:prstGeom prst="wedgeRect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en-US" sz="1500" dirty="0" smtClean="0">
                <a:solidFill>
                  <a:schemeClr val="tx1"/>
                </a:solidFill>
              </a:rPr>
              <a:t>Answer these questions in a way of promoting your idea for the park. </a:t>
            </a:r>
            <a:r>
              <a:rPr lang="en-US" sz="1500" dirty="0">
                <a:solidFill>
                  <a:schemeClr val="tx1"/>
                </a:solidFill>
              </a:rPr>
              <a:t>Is the design unusual</a:t>
            </a:r>
            <a:r>
              <a:rPr lang="en-US" sz="1500" dirty="0" smtClean="0">
                <a:solidFill>
                  <a:schemeClr val="tx1"/>
                </a:solidFill>
              </a:rPr>
              <a:t>?</a:t>
            </a:r>
            <a:r>
              <a:rPr lang="en-US" sz="1500" dirty="0">
                <a:solidFill>
                  <a:schemeClr val="tx1"/>
                </a:solidFill>
              </a:rPr>
              <a:t> How safe is the design for young as well as old </a:t>
            </a:r>
            <a:r>
              <a:rPr lang="en-US" sz="1500" dirty="0" smtClean="0">
                <a:solidFill>
                  <a:schemeClr val="tx1"/>
                </a:solidFill>
              </a:rPr>
              <a:t>users? Are </a:t>
            </a:r>
            <a:r>
              <a:rPr lang="en-US" sz="1500" dirty="0">
                <a:solidFill>
                  <a:schemeClr val="tx1"/>
                </a:solidFill>
              </a:rPr>
              <a:t>there any possible </a:t>
            </a:r>
            <a:r>
              <a:rPr lang="en-US" sz="1500" dirty="0" smtClean="0">
                <a:solidFill>
                  <a:schemeClr val="tx1"/>
                </a:solidFill>
              </a:rPr>
              <a:t>hazards? Are </a:t>
            </a:r>
            <a:r>
              <a:rPr lang="en-US" sz="1500" dirty="0">
                <a:solidFill>
                  <a:schemeClr val="tx1"/>
                </a:solidFill>
              </a:rPr>
              <a:t>the materials used in new and interesting ways? </a:t>
            </a:r>
            <a:r>
              <a:rPr lang="en-US" sz="1500" dirty="0" smtClean="0">
                <a:solidFill>
                  <a:schemeClr val="tx1"/>
                </a:solidFill>
              </a:rPr>
              <a:t>Delete this bubble when you are done.</a:t>
            </a:r>
            <a:endParaRPr lang="en-US" sz="15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868</Words>
  <Application>Microsoft Office PowerPoint</Application>
  <PresentationFormat>On-screen Show (4:3)</PresentationFormat>
  <Paragraphs>123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Ecological Engineering Project</vt:lpstr>
      <vt:lpstr>Group Member Roles</vt:lpstr>
      <vt:lpstr>Park Location</vt:lpstr>
      <vt:lpstr>Eco-Friendly Park Design</vt:lpstr>
      <vt:lpstr>Park Versatility</vt:lpstr>
      <vt:lpstr>Cost Effective</vt:lpstr>
      <vt:lpstr>Slide 7</vt:lpstr>
      <vt:lpstr>Materials Used in you Park Design</vt:lpstr>
      <vt:lpstr>Innovation and Safety</vt:lpstr>
      <vt:lpstr>Ecosystem of the Park</vt:lpstr>
      <vt:lpstr>Producers Found in the Park</vt:lpstr>
      <vt:lpstr>Consumers Found in the Park</vt:lpstr>
      <vt:lpstr>Park Food Chain</vt:lpstr>
      <vt:lpstr>Park Food Web</vt:lpstr>
      <vt:lpstr>Environmental Considerations</vt:lpstr>
      <vt:lpstr>Resources</vt:lpstr>
    </vt:vector>
  </TitlesOfParts>
  <Company>WCRMS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Ecological Engineering Project</dc:title>
  <dc:creator>ghamilton</dc:creator>
  <cp:lastModifiedBy>Staff</cp:lastModifiedBy>
  <cp:revision>55</cp:revision>
  <dcterms:created xsi:type="dcterms:W3CDTF">2018-03-14T19:08:09Z</dcterms:created>
  <dcterms:modified xsi:type="dcterms:W3CDTF">2018-05-07T21:47:28Z</dcterms:modified>
</cp:coreProperties>
</file>