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5"/>
  </p:notesMasterIdLst>
  <p:sldIdLst>
    <p:sldId id="257" r:id="rId2"/>
    <p:sldId id="258" r:id="rId3"/>
    <p:sldId id="259" r:id="rId4"/>
    <p:sldId id="314" r:id="rId5"/>
    <p:sldId id="315" r:id="rId6"/>
    <p:sldId id="361" r:id="rId7"/>
    <p:sldId id="362" r:id="rId8"/>
    <p:sldId id="363" r:id="rId9"/>
    <p:sldId id="364" r:id="rId10"/>
    <p:sldId id="365" r:id="rId11"/>
    <p:sldId id="366" r:id="rId12"/>
    <p:sldId id="355" r:id="rId13"/>
    <p:sldId id="316" r:id="rId14"/>
    <p:sldId id="358" r:id="rId15"/>
    <p:sldId id="317" r:id="rId16"/>
    <p:sldId id="318" r:id="rId17"/>
    <p:sldId id="367" r:id="rId18"/>
    <p:sldId id="368" r:id="rId19"/>
    <p:sldId id="369" r:id="rId20"/>
    <p:sldId id="370" r:id="rId21"/>
    <p:sldId id="371" r:id="rId22"/>
    <p:sldId id="319" r:id="rId23"/>
    <p:sldId id="320" r:id="rId24"/>
    <p:sldId id="321" r:id="rId25"/>
    <p:sldId id="322" r:id="rId26"/>
    <p:sldId id="323" r:id="rId27"/>
    <p:sldId id="325" r:id="rId28"/>
    <p:sldId id="326" r:id="rId29"/>
    <p:sldId id="327" r:id="rId30"/>
    <p:sldId id="328" r:id="rId31"/>
    <p:sldId id="329" r:id="rId32"/>
    <p:sldId id="330" r:id="rId33"/>
    <p:sldId id="331" r:id="rId34"/>
    <p:sldId id="332" r:id="rId35"/>
    <p:sldId id="333" r:id="rId36"/>
    <p:sldId id="334" r:id="rId37"/>
    <p:sldId id="335" r:id="rId38"/>
    <p:sldId id="336" r:id="rId39"/>
    <p:sldId id="337" r:id="rId40"/>
    <p:sldId id="338" r:id="rId41"/>
    <p:sldId id="356" r:id="rId42"/>
    <p:sldId id="339" r:id="rId43"/>
    <p:sldId id="35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7" r:id="rId60"/>
    <p:sldId id="360" r:id="rId61"/>
    <p:sldId id="260" r:id="rId62"/>
    <p:sldId id="261" r:id="rId63"/>
    <p:sldId id="262" r:id="rId64"/>
    <p:sldId id="263" r:id="rId65"/>
    <p:sldId id="264" r:id="rId66"/>
    <p:sldId id="265" r:id="rId67"/>
    <p:sldId id="266" r:id="rId68"/>
    <p:sldId id="267" r:id="rId69"/>
    <p:sldId id="268" r:id="rId70"/>
    <p:sldId id="269" r:id="rId71"/>
    <p:sldId id="270" r:id="rId72"/>
    <p:sldId id="288" r:id="rId73"/>
    <p:sldId id="271" r:id="rId74"/>
    <p:sldId id="272" r:id="rId75"/>
    <p:sldId id="289" r:id="rId76"/>
    <p:sldId id="273" r:id="rId77"/>
    <p:sldId id="274" r:id="rId78"/>
    <p:sldId id="275" r:id="rId79"/>
    <p:sldId id="276" r:id="rId80"/>
    <p:sldId id="277" r:id="rId81"/>
    <p:sldId id="278" r:id="rId82"/>
    <p:sldId id="279" r:id="rId83"/>
    <p:sldId id="280" r:id="rId84"/>
    <p:sldId id="281" r:id="rId85"/>
    <p:sldId id="282" r:id="rId86"/>
    <p:sldId id="283" r:id="rId87"/>
    <p:sldId id="284" r:id="rId88"/>
    <p:sldId id="285" r:id="rId89"/>
    <p:sldId id="286" r:id="rId90"/>
    <p:sldId id="287" r:id="rId91"/>
    <p:sldId id="291" r:id="rId92"/>
    <p:sldId id="292" r:id="rId93"/>
    <p:sldId id="293" r:id="rId94"/>
    <p:sldId id="290" r:id="rId95"/>
    <p:sldId id="294" r:id="rId96"/>
    <p:sldId id="295" r:id="rId97"/>
    <p:sldId id="296" r:id="rId98"/>
    <p:sldId id="297" r:id="rId99"/>
    <p:sldId id="298" r:id="rId100"/>
    <p:sldId id="299" r:id="rId101"/>
    <p:sldId id="300" r:id="rId102"/>
    <p:sldId id="302" r:id="rId103"/>
    <p:sldId id="301" r:id="rId104"/>
    <p:sldId id="303" r:id="rId105"/>
    <p:sldId id="304" r:id="rId106"/>
    <p:sldId id="306" r:id="rId107"/>
    <p:sldId id="308" r:id="rId108"/>
    <p:sldId id="309" r:id="rId109"/>
    <p:sldId id="310" r:id="rId110"/>
    <p:sldId id="307" r:id="rId111"/>
    <p:sldId id="311" r:id="rId112"/>
    <p:sldId id="312" r:id="rId113"/>
    <p:sldId id="313" r:id="rId1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2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75913-CB14-481E-ABE2-8672D834C89F}" type="datetimeFigureOut">
              <a:rPr lang="en-US" smtClean="0"/>
              <a:t>1/4/2014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D75CF3-B7A8-424B-BBC7-7639D2159CB2}" type="slidenum">
              <a:rPr lang="en-US" smtClean="0"/>
              <a:t>‹#›</a:t>
            </a:fld>
            <a:endParaRPr lang="en-US"/>
          </a:p>
        </p:txBody>
      </p:sp>
    </p:spTree>
    <p:extLst>
      <p:ext uri="{BB962C8B-B14F-4D97-AF65-F5344CB8AC3E}">
        <p14:creationId xmlns:p14="http://schemas.microsoft.com/office/powerpoint/2010/main" val="2798160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D75CF3-B7A8-424B-BBC7-7639D2159CB2}" type="slidenum">
              <a:rPr lang="en-US" smtClean="0"/>
              <a:t>30</a:t>
            </a:fld>
            <a:endParaRPr lang="en-US"/>
          </a:p>
        </p:txBody>
      </p:sp>
    </p:spTree>
    <p:extLst>
      <p:ext uri="{BB962C8B-B14F-4D97-AF65-F5344CB8AC3E}">
        <p14:creationId xmlns:p14="http://schemas.microsoft.com/office/powerpoint/2010/main" val="1912065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34E7AD-1AD2-418D-AF15-10A4A98895C1}" type="slidenum">
              <a:rPr lang="en-US" smtClean="0"/>
              <a:pPr/>
              <a:t>87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D3B58E-BF50-45A2-99C4-BC65A3F31ACF}" type="datetimeFigureOut">
              <a:rPr lang="en-US" smtClean="0"/>
              <a:t>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3891836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3B58E-BF50-45A2-99C4-BC65A3F31ACF}" type="datetimeFigureOut">
              <a:rPr lang="en-US" smtClean="0"/>
              <a:t>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2030456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3B58E-BF50-45A2-99C4-BC65A3F31ACF}" type="datetimeFigureOut">
              <a:rPr lang="en-US" smtClean="0"/>
              <a:t>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3804913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D3B58E-BF50-45A2-99C4-BC65A3F31ACF}" type="datetimeFigureOut">
              <a:rPr lang="en-US" smtClean="0"/>
              <a:t>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1388785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D3B58E-BF50-45A2-99C4-BC65A3F31ACF}" type="datetimeFigureOut">
              <a:rPr lang="en-US" smtClean="0"/>
              <a:t>1/4/2014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3477207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D3B58E-BF50-45A2-99C4-BC65A3F31ACF}" type="datetimeFigureOut">
              <a:rPr lang="en-US" smtClean="0"/>
              <a:t>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402346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D3B58E-BF50-45A2-99C4-BC65A3F31ACF}" type="datetimeFigureOut">
              <a:rPr lang="en-US" smtClean="0"/>
              <a:t>1/4/2014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104233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D3B58E-BF50-45A2-99C4-BC65A3F31ACF}" type="datetimeFigureOut">
              <a:rPr lang="en-US" smtClean="0"/>
              <a:t>1/4/2014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2954212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D3B58E-BF50-45A2-99C4-BC65A3F31ACF}" type="datetimeFigureOut">
              <a:rPr lang="en-US" smtClean="0"/>
              <a:t>1/4/2014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836305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3B58E-BF50-45A2-99C4-BC65A3F31ACF}" type="datetimeFigureOut">
              <a:rPr lang="en-US" smtClean="0"/>
              <a:t>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3681644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D3B58E-BF50-45A2-99C4-BC65A3F31ACF}" type="datetimeFigureOut">
              <a:rPr lang="en-US" smtClean="0"/>
              <a:t>1/4/2014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40EB80-8C39-4D42-B8C6-550971FCA6AE}" type="slidenum">
              <a:rPr lang="en-US" smtClean="0"/>
              <a:t>‹#›</a:t>
            </a:fld>
            <a:endParaRPr lang="en-US"/>
          </a:p>
        </p:txBody>
      </p:sp>
    </p:spTree>
    <p:extLst>
      <p:ext uri="{BB962C8B-B14F-4D97-AF65-F5344CB8AC3E}">
        <p14:creationId xmlns:p14="http://schemas.microsoft.com/office/powerpoint/2010/main" val="2282377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D3B58E-BF50-45A2-99C4-BC65A3F31ACF}" type="datetimeFigureOut">
              <a:rPr lang="en-US" smtClean="0"/>
              <a:t>1/4/2014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40EB80-8C39-4D42-B8C6-550971FCA6AE}" type="slidenum">
              <a:rPr lang="en-US" smtClean="0"/>
              <a:t>‹#›</a:t>
            </a:fld>
            <a:endParaRPr lang="en-US"/>
          </a:p>
        </p:txBody>
      </p:sp>
    </p:spTree>
    <p:extLst>
      <p:ext uri="{BB962C8B-B14F-4D97-AF65-F5344CB8AC3E}">
        <p14:creationId xmlns:p14="http://schemas.microsoft.com/office/powerpoint/2010/main" val="28117293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 Id="rId5" Type="http://schemas.openxmlformats.org/officeDocument/2006/relationships/image" Target="../media/image41.jpeg"/><Relationship Id="rId4" Type="http://schemas.openxmlformats.org/officeDocument/2006/relationships/image" Target="../media/image40.jpeg"/></Relationships>
</file>

<file path=ppt/slides/_rels/slide11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4.xml"/></Relationships>
</file>

<file path=ppt/slides/_rels/slide1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http://www.siskiyous.edu/class/geol14/LessonGraphics/grandcynstrat.gif" TargetMode="External"/><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http://jan.ucc.nau.edu/rcb7/Grand_Staircase.jpg" TargetMode="External"/><Relationship Id="rId2" Type="http://schemas.openxmlformats.org/officeDocument/2006/relationships/image" Target="../media/image19.jpeg"/><Relationship Id="rId1" Type="http://schemas.openxmlformats.org/officeDocument/2006/relationships/slideLayout" Target="../slideLayouts/slideLayout4.xml"/><Relationship Id="rId5" Type="http://schemas.openxmlformats.org/officeDocument/2006/relationships/image" Target="http://www.geology.ohio-state.edu/~vonfrese/gs100/lect29/xfig29_04.jpg" TargetMode="External"/><Relationship Id="rId4" Type="http://schemas.openxmlformats.org/officeDocument/2006/relationships/image" Target="../media/image20.jpeg"/></Relationships>
</file>

<file path=ppt/slides/_rels/slide53.xml.rels><?xml version="1.0" encoding="UTF-8" standalone="yes"?>
<Relationships xmlns="http://schemas.openxmlformats.org/package/2006/relationships"><Relationship Id="rId3" Type="http://schemas.openxmlformats.org/officeDocument/2006/relationships/image" Target="http://jan.ucc.nau.edu/rcb7/Grand_Staircase.jpg" TargetMode="External"/><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http://jan.ucc.nau.edu/rcb7/Grand_Staircase.jpg"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http://www.geology.ohio-state.edu/~vonfrese/gs100/lect29/xfig29_04.jpg"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http://www.geology.ohio-state.edu/~vonfrese/gs100/lect29/xfig29_04.jpg" TargetMode="External"/><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92500"/>
          </a:bodyPr>
          <a:lstStyle/>
          <a:p>
            <a:r>
              <a:rPr lang="en-US" dirty="0" smtClean="0"/>
              <a:t>Sit in your appropriate seat quietly</a:t>
            </a:r>
          </a:p>
          <a:p>
            <a:r>
              <a:rPr lang="en-US" dirty="0" smtClean="0"/>
              <a:t>Make sure you are wearing your ID’s</a:t>
            </a:r>
          </a:p>
          <a:p>
            <a:r>
              <a:rPr lang="en-US" dirty="0" smtClean="0"/>
              <a:t>Have all necessary materials out</a:t>
            </a:r>
          </a:p>
          <a:p>
            <a:r>
              <a:rPr lang="en-US" dirty="0" smtClean="0"/>
              <a:t>All back packs on the floor</a:t>
            </a:r>
          </a:p>
          <a:p>
            <a:r>
              <a:rPr lang="en-US" dirty="0" smtClean="0"/>
              <a:t>All cell phones on silent and away in backpacks</a:t>
            </a:r>
          </a:p>
          <a:p>
            <a:r>
              <a:rPr lang="en-US" dirty="0" smtClean="0"/>
              <a:t>All IPods off and headphones out of your ears</a:t>
            </a:r>
          </a:p>
          <a:p>
            <a:r>
              <a:rPr lang="en-US" dirty="0" smtClean="0"/>
              <a:t>Hats off</a:t>
            </a:r>
          </a:p>
          <a:p>
            <a:r>
              <a:rPr lang="en-US" dirty="0" smtClean="0"/>
              <a:t>No food or drink except for water</a:t>
            </a:r>
          </a:p>
        </p:txBody>
      </p:sp>
    </p:spTree>
    <p:extLst>
      <p:ext uri="{BB962C8B-B14F-4D97-AF65-F5344CB8AC3E}">
        <p14:creationId xmlns:p14="http://schemas.microsoft.com/office/powerpoint/2010/main" val="366514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epoch?</a:t>
            </a:r>
            <a:endParaRPr lang="en-US" dirty="0"/>
          </a:p>
        </p:txBody>
      </p:sp>
      <p:sp>
        <p:nvSpPr>
          <p:cNvPr id="3" name="Content Placeholder 2"/>
          <p:cNvSpPr>
            <a:spLocks noGrp="1"/>
          </p:cNvSpPr>
          <p:nvPr>
            <p:ph idx="1"/>
          </p:nvPr>
        </p:nvSpPr>
        <p:spPr>
          <a:xfrm>
            <a:off x="4495800" y="1600200"/>
            <a:ext cx="4419600" cy="5057776"/>
          </a:xfrm>
        </p:spPr>
        <p:txBody>
          <a:bodyPr>
            <a:normAutofit lnSpcReduction="10000"/>
          </a:bodyPr>
          <a:lstStyle/>
          <a:p>
            <a:r>
              <a:rPr lang="en-US" dirty="0" smtClean="0"/>
              <a:t>An epoch is the shortest subdivision of time</a:t>
            </a:r>
          </a:p>
          <a:p>
            <a:r>
              <a:rPr lang="en-US" dirty="0" smtClean="0"/>
              <a:t>Last from hundreds of thousand of years</a:t>
            </a:r>
          </a:p>
          <a:p>
            <a:r>
              <a:rPr lang="en-US" dirty="0" smtClean="0"/>
              <a:t>Most useful epochs occur during the Cenozoic</a:t>
            </a:r>
          </a:p>
          <a:p>
            <a:r>
              <a:rPr lang="en-US" dirty="0" smtClean="0"/>
              <a:t>Used to describe younger Earth</a:t>
            </a:r>
          </a:p>
          <a:p>
            <a:endParaRPr lang="en-US" dirty="0"/>
          </a:p>
        </p:txBody>
      </p:sp>
      <p:pic>
        <p:nvPicPr>
          <p:cNvPr id="1026" name="Picture 2" descr="http://paleo.cortland.edu/tutorial/Timescale/Timescale3.GIF"/>
          <p:cNvPicPr>
            <a:picLocks noChangeAspect="1" noChangeArrowheads="1"/>
          </p:cNvPicPr>
          <p:nvPr/>
        </p:nvPicPr>
        <p:blipFill>
          <a:blip r:embed="rId2" cstate="print"/>
          <a:srcRect/>
          <a:stretch>
            <a:fillRect/>
          </a:stretch>
        </p:blipFill>
        <p:spPr bwMode="auto">
          <a:xfrm>
            <a:off x="533400" y="1219200"/>
            <a:ext cx="3562350" cy="5438776"/>
          </a:xfrm>
          <a:prstGeom prst="rect">
            <a:avLst/>
          </a:prstGeom>
          <a:noFill/>
        </p:spPr>
      </p:pic>
    </p:spTree>
    <p:extLst>
      <p:ext uri="{BB962C8B-B14F-4D97-AF65-F5344CB8AC3E}">
        <p14:creationId xmlns:p14="http://schemas.microsoft.com/office/powerpoint/2010/main" val="398818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Varves</a:t>
            </a:r>
            <a:endParaRPr lang="en-US" dirty="0"/>
          </a:p>
        </p:txBody>
      </p:sp>
      <p:sp>
        <p:nvSpPr>
          <p:cNvPr id="3" name="Content Placeholder 2"/>
          <p:cNvSpPr>
            <a:spLocks noGrp="1"/>
          </p:cNvSpPr>
          <p:nvPr>
            <p:ph sz="half" idx="1"/>
          </p:nvPr>
        </p:nvSpPr>
        <p:spPr>
          <a:xfrm>
            <a:off x="152400" y="1600200"/>
            <a:ext cx="4343400" cy="5029200"/>
          </a:xfrm>
        </p:spPr>
        <p:txBody>
          <a:bodyPr>
            <a:normAutofit fontScale="92500" lnSpcReduction="10000"/>
          </a:bodyPr>
          <a:lstStyle/>
          <a:p>
            <a:r>
              <a:rPr lang="en-US" dirty="0" smtClean="0"/>
              <a:t>Alternating light and dark colored sediments deposited from glaciers in lakes</a:t>
            </a:r>
          </a:p>
          <a:p>
            <a:r>
              <a:rPr lang="en-US" dirty="0" smtClean="0"/>
              <a:t>Carried by melt-water from glaciers</a:t>
            </a:r>
          </a:p>
          <a:p>
            <a:r>
              <a:rPr lang="en-US" dirty="0" smtClean="0"/>
              <a:t>Dark bands = winters</a:t>
            </a:r>
          </a:p>
          <a:p>
            <a:r>
              <a:rPr lang="en-US" dirty="0" smtClean="0"/>
              <a:t>Light bands = summers</a:t>
            </a:r>
          </a:p>
          <a:p>
            <a:r>
              <a:rPr lang="en-US" dirty="0" smtClean="0"/>
              <a:t>Summers are usually thick but winter band thickness depends on climate of the area </a:t>
            </a:r>
          </a:p>
          <a:p>
            <a:endParaRPr lang="en-US" dirty="0"/>
          </a:p>
        </p:txBody>
      </p:sp>
      <p:pic>
        <p:nvPicPr>
          <p:cNvPr id="37890" name="Picture 2" descr="http://eos.tufts.edu/varves/images/weeklyvarves/big/May2010VarveB.jpg"/>
          <p:cNvPicPr>
            <a:picLocks noGrp="1" noChangeAspect="1" noChangeArrowheads="1"/>
          </p:cNvPicPr>
          <p:nvPr>
            <p:ph sz="half" idx="2"/>
          </p:nvPr>
        </p:nvPicPr>
        <p:blipFill>
          <a:blip r:embed="rId2" cstate="print"/>
          <a:srcRect/>
          <a:stretch>
            <a:fillRect/>
          </a:stretch>
        </p:blipFill>
        <p:spPr bwMode="auto">
          <a:xfrm>
            <a:off x="4648200" y="2348706"/>
            <a:ext cx="4038600" cy="3028950"/>
          </a:xfrm>
          <a:prstGeom prst="rect">
            <a:avLst/>
          </a:prstGeom>
          <a:noFill/>
        </p:spPr>
      </p:pic>
    </p:spTree>
    <p:extLst>
      <p:ext uri="{BB962C8B-B14F-4D97-AF65-F5344CB8AC3E}">
        <p14:creationId xmlns:p14="http://schemas.microsoft.com/office/powerpoint/2010/main" val="410367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92500"/>
          </a:bodyPr>
          <a:lstStyle/>
          <a:p>
            <a:r>
              <a:rPr lang="en-US" dirty="0" smtClean="0"/>
              <a:t>Sit in your appropriate seat quietly</a:t>
            </a:r>
          </a:p>
          <a:p>
            <a:r>
              <a:rPr lang="en-US" dirty="0" smtClean="0"/>
              <a:t>Make sure you are wearing your ID’s</a:t>
            </a:r>
          </a:p>
          <a:p>
            <a:r>
              <a:rPr lang="en-US" dirty="0" smtClean="0"/>
              <a:t>Have all necessary materials out</a:t>
            </a:r>
          </a:p>
          <a:p>
            <a:r>
              <a:rPr lang="en-US" dirty="0" smtClean="0"/>
              <a:t>All back packs on the floor</a:t>
            </a:r>
          </a:p>
          <a:p>
            <a:r>
              <a:rPr lang="en-US" dirty="0" smtClean="0"/>
              <a:t>All cell phones on silent and away in backpacks</a:t>
            </a:r>
          </a:p>
          <a:p>
            <a:r>
              <a:rPr lang="en-US" dirty="0" smtClean="0"/>
              <a:t>All IPods off and headphones out of your ears</a:t>
            </a:r>
          </a:p>
          <a:p>
            <a:r>
              <a:rPr lang="en-US" dirty="0" smtClean="0"/>
              <a:t>Hats off</a:t>
            </a:r>
          </a:p>
          <a:p>
            <a:r>
              <a:rPr lang="en-US" dirty="0" smtClean="0"/>
              <a:t>No food or drink except for water</a:t>
            </a:r>
          </a:p>
        </p:txBody>
      </p:sp>
    </p:spTree>
    <p:extLst>
      <p:ext uri="{BB962C8B-B14F-4D97-AF65-F5344CB8AC3E}">
        <p14:creationId xmlns:p14="http://schemas.microsoft.com/office/powerpoint/2010/main" val="425646332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Bell work</a:t>
            </a:r>
            <a:endParaRPr lang="en-US" dirty="0"/>
          </a:p>
        </p:txBody>
      </p:sp>
      <p:sp>
        <p:nvSpPr>
          <p:cNvPr id="5" name="Content Placeholder 4"/>
          <p:cNvSpPr>
            <a:spLocks noGrp="1"/>
          </p:cNvSpPr>
          <p:nvPr>
            <p:ph idx="1"/>
          </p:nvPr>
        </p:nvSpPr>
        <p:spPr/>
        <p:txBody>
          <a:bodyPr/>
          <a:lstStyle/>
          <a:p>
            <a:r>
              <a:rPr lang="en-US" dirty="0" smtClean="0"/>
              <a:t>Discuss the link between </a:t>
            </a:r>
            <a:r>
              <a:rPr lang="en-US" dirty="0" err="1" smtClean="0"/>
              <a:t>uniformitarianism</a:t>
            </a:r>
            <a:r>
              <a:rPr lang="en-US" dirty="0" smtClean="0"/>
              <a:t> and absolute dating.</a:t>
            </a:r>
            <a:endParaRPr lang="en-US" dirty="0"/>
          </a:p>
        </p:txBody>
      </p:sp>
    </p:spTree>
    <p:extLst>
      <p:ext uri="{BB962C8B-B14F-4D97-AF65-F5344CB8AC3E}">
        <p14:creationId xmlns:p14="http://schemas.microsoft.com/office/powerpoint/2010/main" val="3343751986"/>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Announcements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p:txBody>
      </p:sp>
    </p:spTree>
    <p:extLst>
      <p:ext uri="{BB962C8B-B14F-4D97-AF65-F5344CB8AC3E}">
        <p14:creationId xmlns:p14="http://schemas.microsoft.com/office/powerpoint/2010/main" val="316469867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Fossils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91030378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a:t>
            </a:r>
            <a:endParaRPr lang="en-US" dirty="0"/>
          </a:p>
        </p:txBody>
      </p:sp>
      <p:sp>
        <p:nvSpPr>
          <p:cNvPr id="3" name="Content Placeholder 2"/>
          <p:cNvSpPr>
            <a:spLocks noGrp="1"/>
          </p:cNvSpPr>
          <p:nvPr>
            <p:ph idx="1"/>
          </p:nvPr>
        </p:nvSpPr>
        <p:spPr/>
        <p:txBody>
          <a:bodyPr/>
          <a:lstStyle/>
          <a:p>
            <a:r>
              <a:rPr lang="en-US" dirty="0" smtClean="0"/>
              <a:t>Identify the different types of fossils that exist and how fossil remain are preserved through different processes.</a:t>
            </a:r>
          </a:p>
          <a:p>
            <a:r>
              <a:rPr lang="en-US" dirty="0" smtClean="0"/>
              <a:t>Relative and absolute date imaginary rock layers using different index fossils</a:t>
            </a:r>
          </a:p>
        </p:txBody>
      </p:sp>
    </p:spTree>
    <p:extLst>
      <p:ext uri="{BB962C8B-B14F-4D97-AF65-F5344CB8AC3E}">
        <p14:creationId xmlns:p14="http://schemas.microsoft.com/office/powerpoint/2010/main" val="248404101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fossil?</a:t>
            </a:r>
            <a:endParaRPr lang="en-US" dirty="0"/>
          </a:p>
        </p:txBody>
      </p:sp>
      <p:sp>
        <p:nvSpPr>
          <p:cNvPr id="4" name="Content Placeholder 3"/>
          <p:cNvSpPr>
            <a:spLocks noGrp="1"/>
          </p:cNvSpPr>
          <p:nvPr>
            <p:ph sz="half" idx="1"/>
          </p:nvPr>
        </p:nvSpPr>
        <p:spPr/>
        <p:txBody>
          <a:bodyPr/>
          <a:lstStyle/>
          <a:p>
            <a:r>
              <a:rPr lang="en-US" dirty="0" smtClean="0"/>
              <a:t>The remains or impression of a prehistoric organism preserved in petrified form or as a mold or cast in rock</a:t>
            </a:r>
            <a:endParaRPr lang="en-US" dirty="0"/>
          </a:p>
        </p:txBody>
      </p:sp>
      <p:pic>
        <p:nvPicPr>
          <p:cNvPr id="1026" name="Picture 2" descr="C:\Documents and Settings\gwhamilton\Local Settings\Temporary Internet Files\Content.IE5\I0FQ0IDD\MP900385761[1].jpg"/>
          <p:cNvPicPr>
            <a:picLocks noGrp="1" noChangeAspect="1" noChangeArrowheads="1"/>
          </p:cNvPicPr>
          <p:nvPr>
            <p:ph sz="half" idx="2"/>
          </p:nvPr>
        </p:nvPicPr>
        <p:blipFill>
          <a:blip r:embed="rId2" cstate="print"/>
          <a:srcRect/>
          <a:stretch>
            <a:fillRect/>
          </a:stretch>
        </p:blipFill>
        <p:spPr bwMode="auto">
          <a:xfrm>
            <a:off x="4343400" y="1295400"/>
            <a:ext cx="4038600" cy="2884714"/>
          </a:xfrm>
          <a:prstGeom prst="rect">
            <a:avLst/>
          </a:prstGeom>
          <a:noFill/>
        </p:spPr>
      </p:pic>
      <p:pic>
        <p:nvPicPr>
          <p:cNvPr id="1028" name="Picture 4" descr="C:\Documents and Settings\gwhamilton\Local Settings\Temporary Internet Files\Content.IE5\CT2PK0WR\MP900438617[1].jpg"/>
          <p:cNvPicPr>
            <a:picLocks noChangeAspect="1" noChangeArrowheads="1"/>
          </p:cNvPicPr>
          <p:nvPr/>
        </p:nvPicPr>
        <p:blipFill>
          <a:blip r:embed="rId3" cstate="print"/>
          <a:srcRect/>
          <a:stretch>
            <a:fillRect/>
          </a:stretch>
        </p:blipFill>
        <p:spPr bwMode="auto">
          <a:xfrm>
            <a:off x="4991918" y="4093899"/>
            <a:ext cx="4152082" cy="2764101"/>
          </a:xfrm>
          <a:prstGeom prst="rect">
            <a:avLst/>
          </a:prstGeom>
          <a:noFill/>
        </p:spPr>
      </p:pic>
    </p:spTree>
    <p:extLst>
      <p:ext uri="{BB962C8B-B14F-4D97-AF65-F5344CB8AC3E}">
        <p14:creationId xmlns:p14="http://schemas.microsoft.com/office/powerpoint/2010/main" val="201853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Original Preservation</a:t>
            </a:r>
            <a:endParaRPr lang="en-US" dirty="0"/>
          </a:p>
        </p:txBody>
      </p:sp>
      <p:pic>
        <p:nvPicPr>
          <p:cNvPr id="1026" name="Picture 2" descr="http://www.ukafh.co.uk/communities/4/004/008/327/664/images/4546762594.jpg"/>
          <p:cNvPicPr>
            <a:picLocks noChangeAspect="1" noChangeArrowheads="1"/>
          </p:cNvPicPr>
          <p:nvPr/>
        </p:nvPicPr>
        <p:blipFill>
          <a:blip r:embed="rId2" cstate="print"/>
          <a:srcRect/>
          <a:stretch>
            <a:fillRect/>
          </a:stretch>
        </p:blipFill>
        <p:spPr bwMode="auto">
          <a:xfrm>
            <a:off x="1600200" y="1828800"/>
            <a:ext cx="6019800" cy="4619626"/>
          </a:xfrm>
          <a:prstGeom prst="rect">
            <a:avLst/>
          </a:prstGeom>
          <a:noFill/>
        </p:spPr>
      </p:pic>
    </p:spTree>
    <p:extLst>
      <p:ext uri="{BB962C8B-B14F-4D97-AF65-F5344CB8AC3E}">
        <p14:creationId xmlns:p14="http://schemas.microsoft.com/office/powerpoint/2010/main" val="378881669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Mineral Replacement</a:t>
            </a:r>
            <a:endParaRPr lang="en-US" dirty="0"/>
          </a:p>
        </p:txBody>
      </p:sp>
      <p:pic>
        <p:nvPicPr>
          <p:cNvPr id="69634" name="Picture 2" descr="http://dotandmae.com/wp-content/uploads/2008/03/stock_fossil2.jpg"/>
          <p:cNvPicPr>
            <a:picLocks noChangeAspect="1" noChangeArrowheads="1"/>
          </p:cNvPicPr>
          <p:nvPr/>
        </p:nvPicPr>
        <p:blipFill>
          <a:blip r:embed="rId2" cstate="print"/>
          <a:srcRect/>
          <a:stretch>
            <a:fillRect/>
          </a:stretch>
        </p:blipFill>
        <p:spPr bwMode="auto">
          <a:xfrm>
            <a:off x="1447800" y="1600200"/>
            <a:ext cx="6096000" cy="4572000"/>
          </a:xfrm>
          <a:prstGeom prst="rect">
            <a:avLst/>
          </a:prstGeom>
          <a:noFill/>
        </p:spPr>
      </p:pic>
    </p:spTree>
    <p:extLst>
      <p:ext uri="{BB962C8B-B14F-4D97-AF65-F5344CB8AC3E}">
        <p14:creationId xmlns:p14="http://schemas.microsoft.com/office/powerpoint/2010/main" val="1270071682"/>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Recrystallization</a:t>
            </a:r>
            <a:endParaRPr lang="en-US" dirty="0"/>
          </a:p>
        </p:txBody>
      </p:sp>
      <p:pic>
        <p:nvPicPr>
          <p:cNvPr id="68610" name="Picture 2" descr="http://scidiv.bellevuecollege.edu/rv/beagle/fossil_types3.jpg"/>
          <p:cNvPicPr>
            <a:picLocks noChangeAspect="1" noChangeArrowheads="1"/>
          </p:cNvPicPr>
          <p:nvPr/>
        </p:nvPicPr>
        <p:blipFill>
          <a:blip r:embed="rId2" cstate="print"/>
          <a:srcRect/>
          <a:stretch>
            <a:fillRect/>
          </a:stretch>
        </p:blipFill>
        <p:spPr bwMode="auto">
          <a:xfrm>
            <a:off x="1371600" y="1524000"/>
            <a:ext cx="6324600" cy="4743451"/>
          </a:xfrm>
          <a:prstGeom prst="rect">
            <a:avLst/>
          </a:prstGeom>
          <a:noFill/>
        </p:spPr>
      </p:pic>
    </p:spTree>
    <p:extLst>
      <p:ext uri="{BB962C8B-B14F-4D97-AF65-F5344CB8AC3E}">
        <p14:creationId xmlns:p14="http://schemas.microsoft.com/office/powerpoint/2010/main" val="6489712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Today we are going research about Earth’s History</a:t>
            </a:r>
            <a:endParaRPr lang="en-US" dirty="0"/>
          </a:p>
        </p:txBody>
      </p:sp>
      <p:sp>
        <p:nvSpPr>
          <p:cNvPr id="3" name="Content Placeholder 2"/>
          <p:cNvSpPr>
            <a:spLocks noGrp="1"/>
          </p:cNvSpPr>
          <p:nvPr>
            <p:ph idx="1"/>
          </p:nvPr>
        </p:nvSpPr>
        <p:spPr>
          <a:xfrm>
            <a:off x="228600" y="1600200"/>
            <a:ext cx="8686800" cy="4953000"/>
          </a:xfrm>
        </p:spPr>
        <p:txBody>
          <a:bodyPr>
            <a:normAutofit fontScale="92500" lnSpcReduction="10000"/>
          </a:bodyPr>
          <a:lstStyle/>
          <a:p>
            <a:r>
              <a:rPr lang="en-US" dirty="0" smtClean="0"/>
              <a:t>I will assign which period of time </a:t>
            </a:r>
            <a:r>
              <a:rPr lang="en-US" dirty="0" smtClean="0"/>
              <a:t>you </a:t>
            </a:r>
            <a:r>
              <a:rPr lang="en-US" dirty="0" smtClean="0"/>
              <a:t>get</a:t>
            </a:r>
            <a:endParaRPr lang="en-US" dirty="0" smtClean="0"/>
          </a:p>
          <a:p>
            <a:r>
              <a:rPr lang="en-US" dirty="0" smtClean="0"/>
              <a:t>Each student will research one different geologic or paleontological event that occurred during Earth’s history time</a:t>
            </a:r>
          </a:p>
          <a:p>
            <a:r>
              <a:rPr lang="en-US" dirty="0" smtClean="0"/>
              <a:t>Each student must write </a:t>
            </a:r>
            <a:r>
              <a:rPr lang="en-US" dirty="0" smtClean="0"/>
              <a:t>a one to two page (double spaced) </a:t>
            </a:r>
            <a:r>
              <a:rPr lang="en-US" dirty="0" smtClean="0"/>
              <a:t>news article about their event in Earth’s physical </a:t>
            </a:r>
            <a:r>
              <a:rPr lang="en-US" dirty="0" smtClean="0"/>
              <a:t>history (typed or neatly hand written)</a:t>
            </a:r>
            <a:endParaRPr lang="en-US" dirty="0" smtClean="0"/>
          </a:p>
          <a:p>
            <a:r>
              <a:rPr lang="en-US" dirty="0" smtClean="0"/>
              <a:t>Think about these type questions: what, when, how, and why is it important</a:t>
            </a:r>
          </a:p>
          <a:p>
            <a:r>
              <a:rPr lang="en-US" dirty="0" smtClean="0"/>
              <a:t>Due: Friday, January 10th</a:t>
            </a:r>
          </a:p>
        </p:txBody>
      </p:sp>
    </p:spTree>
    <p:extLst>
      <p:ext uri="{BB962C8B-B14F-4D97-AF65-F5344CB8AC3E}">
        <p14:creationId xmlns:p14="http://schemas.microsoft.com/office/powerpoint/2010/main" val="3525288392"/>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Fossils Preservation </a:t>
            </a:r>
            <a:endParaRPr lang="en-US" dirty="0"/>
          </a:p>
        </p:txBody>
      </p:sp>
      <p:sp>
        <p:nvSpPr>
          <p:cNvPr id="4" name="Content Placeholder 3"/>
          <p:cNvSpPr>
            <a:spLocks noGrp="1"/>
          </p:cNvSpPr>
          <p:nvPr>
            <p:ph sz="half" idx="1"/>
          </p:nvPr>
        </p:nvSpPr>
        <p:spPr>
          <a:xfrm>
            <a:off x="228600" y="1295400"/>
            <a:ext cx="8686800" cy="5410200"/>
          </a:xfrm>
        </p:spPr>
        <p:txBody>
          <a:bodyPr>
            <a:normAutofit/>
          </a:bodyPr>
          <a:lstStyle/>
          <a:p>
            <a:r>
              <a:rPr lang="en-US" dirty="0" smtClean="0"/>
              <a:t>Original Preservation</a:t>
            </a:r>
          </a:p>
          <a:p>
            <a:pPr lvl="1"/>
            <a:r>
              <a:rPr lang="en-US" dirty="0" smtClean="0"/>
              <a:t>Gets trapped in some substance that protects from environment</a:t>
            </a:r>
          </a:p>
          <a:p>
            <a:pPr lvl="1"/>
            <a:r>
              <a:rPr lang="en-US" dirty="0" smtClean="0"/>
              <a:t>Examples: </a:t>
            </a:r>
            <a:r>
              <a:rPr lang="en-US" dirty="0" smtClean="0"/>
              <a:t>tar </a:t>
            </a:r>
            <a:r>
              <a:rPr lang="en-US" dirty="0" smtClean="0"/>
              <a:t>pits, </a:t>
            </a:r>
            <a:r>
              <a:rPr lang="en-US" dirty="0" smtClean="0"/>
              <a:t>ice</a:t>
            </a:r>
            <a:r>
              <a:rPr lang="en-US" dirty="0" smtClean="0"/>
              <a:t>, and amber (tree sap)</a:t>
            </a:r>
          </a:p>
          <a:p>
            <a:r>
              <a:rPr lang="en-US" dirty="0" smtClean="0"/>
              <a:t>Mineral Replacement</a:t>
            </a:r>
          </a:p>
          <a:p>
            <a:pPr lvl="1"/>
            <a:r>
              <a:rPr lang="en-US" dirty="0" smtClean="0"/>
              <a:t>Groundwater contact helps replace with new minerals</a:t>
            </a:r>
          </a:p>
          <a:p>
            <a:pPr lvl="1"/>
            <a:r>
              <a:rPr lang="en-US" dirty="0" smtClean="0"/>
              <a:t>Often calcite replaces original organic material</a:t>
            </a:r>
          </a:p>
          <a:p>
            <a:r>
              <a:rPr lang="en-US" dirty="0" smtClean="0"/>
              <a:t>Recrystallization</a:t>
            </a:r>
          </a:p>
          <a:p>
            <a:pPr lvl="1"/>
            <a:r>
              <a:rPr lang="en-US" dirty="0" smtClean="0"/>
              <a:t>Heat and pressure changes organisms properties to form mineral remains</a:t>
            </a:r>
          </a:p>
          <a:p>
            <a:pPr lvl="1"/>
            <a:r>
              <a:rPr lang="en-US" dirty="0" smtClean="0"/>
              <a:t>Petrified wood: organic material gets replaces with hard minerals, but shape and look remain the same</a:t>
            </a:r>
          </a:p>
        </p:txBody>
      </p:sp>
    </p:spTree>
    <p:extLst>
      <p:ext uri="{BB962C8B-B14F-4D97-AF65-F5344CB8AC3E}">
        <p14:creationId xmlns:p14="http://schemas.microsoft.com/office/powerpoint/2010/main" val="256848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 calcmode="lin" valueType="num">
                                      <p:cBhvr additive="base">
                                        <p:cTn id="1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dissolv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anim calcmode="lin" valueType="num">
                                      <p:cBhvr additive="base">
                                        <p:cTn id="2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dissolve">
                                      <p:cBhvr>
                                        <p:cTn id="35"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Fossils</a:t>
            </a:r>
            <a:endParaRPr lang="en-US" dirty="0"/>
          </a:p>
        </p:txBody>
      </p:sp>
      <p:sp>
        <p:nvSpPr>
          <p:cNvPr id="4" name="Content Placeholder 3"/>
          <p:cNvSpPr>
            <a:spLocks noGrp="1"/>
          </p:cNvSpPr>
          <p:nvPr>
            <p:ph sz="half" idx="1"/>
          </p:nvPr>
        </p:nvSpPr>
        <p:spPr>
          <a:xfrm>
            <a:off x="0" y="1143000"/>
            <a:ext cx="4267200" cy="5486400"/>
          </a:xfrm>
        </p:spPr>
        <p:txBody>
          <a:bodyPr>
            <a:normAutofit/>
          </a:bodyPr>
          <a:lstStyle/>
          <a:p>
            <a:r>
              <a:rPr lang="en-US" dirty="0" smtClean="0"/>
              <a:t>Cast and Mold</a:t>
            </a:r>
          </a:p>
          <a:p>
            <a:pPr lvl="1"/>
            <a:r>
              <a:rPr lang="en-US" dirty="0" smtClean="0"/>
              <a:t>Molds form when sediments cover hard parts and weathering and erosion remove original hard body</a:t>
            </a:r>
          </a:p>
          <a:p>
            <a:pPr lvl="1"/>
            <a:r>
              <a:rPr lang="en-US" dirty="0" smtClean="0"/>
              <a:t>Casts form when molds are filled in to form a 3D fossil</a:t>
            </a:r>
          </a:p>
          <a:p>
            <a:r>
              <a:rPr lang="en-US" dirty="0" smtClean="0"/>
              <a:t>Trace Fossils</a:t>
            </a:r>
          </a:p>
          <a:p>
            <a:pPr lvl="1"/>
            <a:r>
              <a:rPr lang="en-US" dirty="0" smtClean="0"/>
              <a:t>Impressions left behind by organisms</a:t>
            </a:r>
          </a:p>
          <a:p>
            <a:pPr lvl="1"/>
            <a:r>
              <a:rPr lang="en-US" dirty="0" smtClean="0"/>
              <a:t>Footprints, poop, burrows</a:t>
            </a:r>
            <a:endParaRPr lang="en-US" dirty="0"/>
          </a:p>
        </p:txBody>
      </p:sp>
      <p:pic>
        <p:nvPicPr>
          <p:cNvPr id="4098" name="Picture 2" descr="http://letslearngeology.com/website/wp-content/uploads/2012/11/6fssl-trilobite-gravicalymene1.jpg"/>
          <p:cNvPicPr>
            <a:picLocks noChangeAspect="1" noChangeArrowheads="1"/>
          </p:cNvPicPr>
          <p:nvPr/>
        </p:nvPicPr>
        <p:blipFill>
          <a:blip r:embed="rId2" cstate="print"/>
          <a:srcRect/>
          <a:stretch>
            <a:fillRect/>
          </a:stretch>
        </p:blipFill>
        <p:spPr bwMode="auto">
          <a:xfrm>
            <a:off x="4038600" y="1143000"/>
            <a:ext cx="5105400" cy="2919652"/>
          </a:xfrm>
          <a:prstGeom prst="rect">
            <a:avLst/>
          </a:prstGeom>
          <a:noFill/>
        </p:spPr>
      </p:pic>
      <p:pic>
        <p:nvPicPr>
          <p:cNvPr id="4100" name="Picture 4" descr="http://media-cache-lt0.pinterest.com/upload/277323289524226566_AheY8UEu_b.jpg"/>
          <p:cNvPicPr>
            <a:picLocks noChangeAspect="1" noChangeArrowheads="1"/>
          </p:cNvPicPr>
          <p:nvPr/>
        </p:nvPicPr>
        <p:blipFill>
          <a:blip r:embed="rId3" cstate="print"/>
          <a:srcRect/>
          <a:stretch>
            <a:fillRect/>
          </a:stretch>
        </p:blipFill>
        <p:spPr bwMode="auto">
          <a:xfrm>
            <a:off x="7315200" y="3810000"/>
            <a:ext cx="1828800" cy="1352550"/>
          </a:xfrm>
          <a:prstGeom prst="rect">
            <a:avLst/>
          </a:prstGeom>
          <a:noFill/>
        </p:spPr>
      </p:pic>
      <p:pic>
        <p:nvPicPr>
          <p:cNvPr id="4104" name="Picture 8" descr="http://passengerview.files.wordpress.com/2008/07/glen-rose-dinosaur-foot-prints-1.jpg"/>
          <p:cNvPicPr>
            <a:picLocks noChangeAspect="1" noChangeArrowheads="1"/>
          </p:cNvPicPr>
          <p:nvPr/>
        </p:nvPicPr>
        <p:blipFill>
          <a:blip r:embed="rId4" cstate="print"/>
          <a:srcRect/>
          <a:stretch>
            <a:fillRect/>
          </a:stretch>
        </p:blipFill>
        <p:spPr bwMode="auto">
          <a:xfrm>
            <a:off x="4267200" y="3733800"/>
            <a:ext cx="2056127" cy="2743200"/>
          </a:xfrm>
          <a:prstGeom prst="rect">
            <a:avLst/>
          </a:prstGeom>
          <a:noFill/>
        </p:spPr>
      </p:pic>
      <p:pic>
        <p:nvPicPr>
          <p:cNvPr id="4106" name="Picture 10" descr="http://www.nps.gov/grca/naturescience/images/burrows.jpg"/>
          <p:cNvPicPr>
            <a:picLocks noChangeAspect="1" noChangeArrowheads="1"/>
          </p:cNvPicPr>
          <p:nvPr/>
        </p:nvPicPr>
        <p:blipFill>
          <a:blip r:embed="rId5" cstate="print"/>
          <a:srcRect/>
          <a:stretch>
            <a:fillRect/>
          </a:stretch>
        </p:blipFill>
        <p:spPr bwMode="auto">
          <a:xfrm>
            <a:off x="5943600" y="5105400"/>
            <a:ext cx="2334070" cy="1752600"/>
          </a:xfrm>
          <a:prstGeom prst="rect">
            <a:avLst/>
          </a:prstGeom>
          <a:noFill/>
        </p:spPr>
      </p:pic>
    </p:spTree>
    <p:extLst>
      <p:ext uri="{BB962C8B-B14F-4D97-AF65-F5344CB8AC3E}">
        <p14:creationId xmlns:p14="http://schemas.microsoft.com/office/powerpoint/2010/main" val="200566586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index fossils?</a:t>
            </a:r>
            <a:endParaRPr lang="en-US" dirty="0"/>
          </a:p>
        </p:txBody>
      </p:sp>
      <p:sp>
        <p:nvSpPr>
          <p:cNvPr id="3" name="Content Placeholder 2"/>
          <p:cNvSpPr>
            <a:spLocks noGrp="1"/>
          </p:cNvSpPr>
          <p:nvPr>
            <p:ph sz="half" idx="1"/>
          </p:nvPr>
        </p:nvSpPr>
        <p:spPr>
          <a:xfrm>
            <a:off x="152400" y="1371600"/>
            <a:ext cx="4495800" cy="5486400"/>
          </a:xfrm>
        </p:spPr>
        <p:txBody>
          <a:bodyPr>
            <a:normAutofit/>
          </a:bodyPr>
          <a:lstStyle/>
          <a:p>
            <a:r>
              <a:rPr lang="en-US" dirty="0" smtClean="0"/>
              <a:t>Fossils that are used to date rocks </a:t>
            </a:r>
            <a:endParaRPr lang="en-US" dirty="0" smtClean="0"/>
          </a:p>
          <a:p>
            <a:r>
              <a:rPr lang="en-US" dirty="0" smtClean="0"/>
              <a:t>Can be microscopic or large</a:t>
            </a:r>
            <a:endParaRPr lang="en-US" dirty="0" smtClean="0"/>
          </a:p>
          <a:p>
            <a:r>
              <a:rPr lang="en-US" dirty="0" smtClean="0"/>
              <a:t>Criteria for being a good index fossil</a:t>
            </a:r>
          </a:p>
          <a:p>
            <a:pPr marL="457200" lvl="1" indent="0">
              <a:buNone/>
            </a:pPr>
            <a:r>
              <a:rPr lang="en-US" dirty="0" smtClean="0"/>
              <a:t>1. Evolved and adapted quickly</a:t>
            </a:r>
          </a:p>
          <a:p>
            <a:pPr marL="457200" lvl="1" indent="0">
              <a:buNone/>
            </a:pPr>
            <a:r>
              <a:rPr lang="en-US" dirty="0" smtClean="0"/>
              <a:t>2. Lived in a specific  short period of time</a:t>
            </a:r>
          </a:p>
          <a:p>
            <a:pPr marL="457200" lvl="1" indent="0">
              <a:buNone/>
            </a:pPr>
            <a:r>
              <a:rPr lang="en-US" dirty="0" smtClean="0"/>
              <a:t>3. Lived in a large geographic area</a:t>
            </a:r>
          </a:p>
          <a:p>
            <a:pPr marL="457200" lvl="1" indent="0">
              <a:buNone/>
            </a:pPr>
            <a:r>
              <a:rPr lang="en-US" dirty="0" smtClean="0"/>
              <a:t>4. Lived in water</a:t>
            </a:r>
          </a:p>
          <a:p>
            <a:pPr lvl="1"/>
            <a:endParaRPr lang="en-US" dirty="0" smtClean="0"/>
          </a:p>
          <a:p>
            <a:pPr lvl="1"/>
            <a:endParaRPr lang="en-US" dirty="0"/>
          </a:p>
        </p:txBody>
      </p:sp>
      <p:pic>
        <p:nvPicPr>
          <p:cNvPr id="2050" name="Picture 2" descr="http://www.habitas.org.uk/fossils/images/graptolite_s.jpg"/>
          <p:cNvPicPr>
            <a:picLocks noChangeAspect="1" noChangeArrowheads="1"/>
          </p:cNvPicPr>
          <p:nvPr/>
        </p:nvPicPr>
        <p:blipFill>
          <a:blip r:embed="rId2" cstate="print"/>
          <a:srcRect/>
          <a:stretch>
            <a:fillRect/>
          </a:stretch>
        </p:blipFill>
        <p:spPr bwMode="auto">
          <a:xfrm>
            <a:off x="5438775" y="1066800"/>
            <a:ext cx="3705225" cy="2857500"/>
          </a:xfrm>
          <a:prstGeom prst="rect">
            <a:avLst/>
          </a:prstGeom>
          <a:noFill/>
        </p:spPr>
      </p:pic>
      <p:pic>
        <p:nvPicPr>
          <p:cNvPr id="2052" name="Picture 4" descr="http://upload.wikimedia.org/wikipedia/commons/a/a4/Coade_stone_Ammonites.JPG"/>
          <p:cNvPicPr>
            <a:picLocks noChangeAspect="1" noChangeArrowheads="1"/>
          </p:cNvPicPr>
          <p:nvPr/>
        </p:nvPicPr>
        <p:blipFill>
          <a:blip r:embed="rId3" cstate="print"/>
          <a:srcRect/>
          <a:stretch>
            <a:fillRect/>
          </a:stretch>
        </p:blipFill>
        <p:spPr bwMode="auto">
          <a:xfrm>
            <a:off x="4648200" y="3886200"/>
            <a:ext cx="3657600" cy="2743200"/>
          </a:xfrm>
          <a:prstGeom prst="rect">
            <a:avLst/>
          </a:prstGeom>
          <a:noFill/>
        </p:spPr>
      </p:pic>
    </p:spTree>
    <p:extLst>
      <p:ext uri="{BB962C8B-B14F-4D97-AF65-F5344CB8AC3E}">
        <p14:creationId xmlns:p14="http://schemas.microsoft.com/office/powerpoint/2010/main" val="423031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Index Fossils</a:t>
            </a:r>
            <a:endParaRPr lang="en-US" dirty="0"/>
          </a:p>
        </p:txBody>
      </p:sp>
      <p:pic>
        <p:nvPicPr>
          <p:cNvPr id="66562" name="Picture 2" descr="http://www.answersingenesis.org/assets/images/articles/2007/08/old-earth-time-scale/range-of-fossils.jpg"/>
          <p:cNvPicPr>
            <a:picLocks noGrp="1" noChangeAspect="1" noChangeArrowheads="1"/>
          </p:cNvPicPr>
          <p:nvPr>
            <p:ph sz="half" idx="1"/>
          </p:nvPr>
        </p:nvPicPr>
        <p:blipFill>
          <a:blip r:embed="rId2" cstate="print"/>
          <a:srcRect/>
          <a:stretch>
            <a:fillRect/>
          </a:stretch>
        </p:blipFill>
        <p:spPr bwMode="auto">
          <a:xfrm>
            <a:off x="228600" y="1676399"/>
            <a:ext cx="5715000" cy="3560713"/>
          </a:xfrm>
          <a:prstGeom prst="rect">
            <a:avLst/>
          </a:prstGeom>
          <a:noFill/>
        </p:spPr>
      </p:pic>
      <p:pic>
        <p:nvPicPr>
          <p:cNvPr id="66564" name="Picture 4" descr="http://ses4u-smith.wikispaces.com/file/view/indexfoseg.jpg/221545338/indexfoseg.jpg"/>
          <p:cNvPicPr>
            <a:picLocks noChangeAspect="1" noChangeArrowheads="1"/>
          </p:cNvPicPr>
          <p:nvPr/>
        </p:nvPicPr>
        <p:blipFill>
          <a:blip r:embed="rId3" cstate="print"/>
          <a:srcRect/>
          <a:stretch>
            <a:fillRect/>
          </a:stretch>
        </p:blipFill>
        <p:spPr bwMode="auto">
          <a:xfrm>
            <a:off x="3324224" y="3276600"/>
            <a:ext cx="5819776" cy="3581400"/>
          </a:xfrm>
          <a:prstGeom prst="rect">
            <a:avLst/>
          </a:prstGeom>
          <a:noFill/>
        </p:spPr>
      </p:pic>
    </p:spTree>
    <p:extLst>
      <p:ext uri="{BB962C8B-B14F-4D97-AF65-F5344CB8AC3E}">
        <p14:creationId xmlns:p14="http://schemas.microsoft.com/office/powerpoint/2010/main" val="23467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64" presetClass="path" presetSubtype="0" accel="50000" decel="50000" fill="hold" nodeType="clickEffect">
                                  <p:stCondLst>
                                    <p:cond delay="0"/>
                                  </p:stCondLst>
                                  <p:childTnLst>
                                    <p:animMotion origin="layout" path="M 0 0  L 0 -0.33302  E" pathEditMode="relative" ptsTypes="">
                                      <p:cBhvr>
                                        <p:cTn id="12" dur="2000" fill="hold"/>
                                        <p:tgtEl>
                                          <p:spTgt spid="66562"/>
                                        </p:tgtEl>
                                        <p:attrNameLst>
                                          <p:attrName>ppt_x</p:attrName>
                                          <p:attrName>ppt_y</p:attrName>
                                        </p:attrNameLst>
                                      </p:cBhvr>
                                    </p:animMotion>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6564"/>
                                        </p:tgtEl>
                                        <p:attrNameLst>
                                          <p:attrName>style.visibility</p:attrName>
                                        </p:attrNameLst>
                                      </p:cBhvr>
                                      <p:to>
                                        <p:strVal val="visible"/>
                                      </p:to>
                                    </p:set>
                                    <p:animEffect transition="in" filter="dissolve">
                                      <p:cBhvr>
                                        <p:cTn id="17"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92500"/>
          </a:bodyPr>
          <a:lstStyle/>
          <a:p>
            <a:r>
              <a:rPr lang="en-US" dirty="0" smtClean="0"/>
              <a:t>Sit in your appropriate seat quietly</a:t>
            </a:r>
          </a:p>
          <a:p>
            <a:r>
              <a:rPr lang="en-US" dirty="0" smtClean="0"/>
              <a:t>Make sure you are wearing your ID’s</a:t>
            </a:r>
          </a:p>
          <a:p>
            <a:r>
              <a:rPr lang="en-US" dirty="0" smtClean="0"/>
              <a:t>Have all necessary materials out</a:t>
            </a:r>
          </a:p>
          <a:p>
            <a:r>
              <a:rPr lang="en-US" dirty="0" smtClean="0"/>
              <a:t>All back packs on the floor</a:t>
            </a:r>
          </a:p>
          <a:p>
            <a:r>
              <a:rPr lang="en-US" dirty="0" smtClean="0"/>
              <a:t>All cell phones on silent and away in backpacks</a:t>
            </a:r>
          </a:p>
          <a:p>
            <a:r>
              <a:rPr lang="en-US" dirty="0" smtClean="0"/>
              <a:t>All IPods off and headphones out of your ears</a:t>
            </a:r>
          </a:p>
          <a:p>
            <a:r>
              <a:rPr lang="en-US" dirty="0" smtClean="0"/>
              <a:t>Hats off</a:t>
            </a:r>
          </a:p>
          <a:p>
            <a:r>
              <a:rPr lang="en-US" dirty="0" smtClean="0"/>
              <a:t>No food or drink except for water</a:t>
            </a:r>
          </a:p>
        </p:txBody>
      </p:sp>
    </p:spTree>
    <p:extLst>
      <p:ext uri="{BB962C8B-B14F-4D97-AF65-F5344CB8AC3E}">
        <p14:creationId xmlns:p14="http://schemas.microsoft.com/office/powerpoint/2010/main" val="1420061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Bell Work</a:t>
            </a:r>
            <a:endParaRPr lang="en-US" dirty="0"/>
          </a:p>
        </p:txBody>
      </p:sp>
      <p:sp>
        <p:nvSpPr>
          <p:cNvPr id="5" name="Content Placeholder 4"/>
          <p:cNvSpPr>
            <a:spLocks noGrp="1"/>
          </p:cNvSpPr>
          <p:nvPr>
            <p:ph idx="1"/>
          </p:nvPr>
        </p:nvSpPr>
        <p:spPr/>
        <p:txBody>
          <a:bodyPr/>
          <a:lstStyle/>
          <a:p>
            <a:r>
              <a:rPr lang="en-US" dirty="0" smtClean="0"/>
              <a:t>What are the four subdivisions of time to describe geologic time?</a:t>
            </a:r>
          </a:p>
          <a:p>
            <a:endParaRPr lang="en-US" dirty="0"/>
          </a:p>
          <a:p>
            <a:r>
              <a:rPr lang="en-US" dirty="0" smtClean="0"/>
              <a:t>What are the three eras that make up the geologic timescale</a:t>
            </a:r>
          </a:p>
          <a:p>
            <a:endParaRPr lang="en-US" dirty="0"/>
          </a:p>
          <a:p>
            <a:r>
              <a:rPr lang="en-US" dirty="0" smtClean="0"/>
              <a:t>What is the longest period time (specific name) on the geologic timescale?</a:t>
            </a:r>
            <a:endParaRPr lang="en-US" dirty="0"/>
          </a:p>
        </p:txBody>
      </p:sp>
    </p:spTree>
    <p:extLst>
      <p:ext uri="{BB962C8B-B14F-4D97-AF65-F5344CB8AC3E}">
        <p14:creationId xmlns:p14="http://schemas.microsoft.com/office/powerpoint/2010/main" val="30695904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Announcements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Geologic Time Scale News Article Due Jan. 10</a:t>
            </a:r>
            <a:r>
              <a:rPr lang="en-US" baseline="30000" dirty="0" smtClean="0"/>
              <a:t>th</a:t>
            </a:r>
            <a:endParaRPr lang="en-US" dirty="0"/>
          </a:p>
        </p:txBody>
      </p:sp>
    </p:spTree>
    <p:extLst>
      <p:ext uri="{BB962C8B-B14F-4D97-AF65-F5344CB8AC3E}">
        <p14:creationId xmlns:p14="http://schemas.microsoft.com/office/powerpoint/2010/main" val="3591912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Relative Dating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1431011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37979408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92500"/>
          </a:bodyPr>
          <a:lstStyle/>
          <a:p>
            <a:r>
              <a:rPr lang="en-US" dirty="0" smtClean="0"/>
              <a:t>Sit in your appropriate seat quietly</a:t>
            </a:r>
          </a:p>
          <a:p>
            <a:r>
              <a:rPr lang="en-US" dirty="0" smtClean="0"/>
              <a:t>Make sure you are wearing your ID’s</a:t>
            </a:r>
          </a:p>
          <a:p>
            <a:r>
              <a:rPr lang="en-US" dirty="0" smtClean="0"/>
              <a:t>Have all necessary materials out</a:t>
            </a:r>
          </a:p>
          <a:p>
            <a:r>
              <a:rPr lang="en-US" dirty="0" smtClean="0"/>
              <a:t>All back packs on the floor</a:t>
            </a:r>
          </a:p>
          <a:p>
            <a:r>
              <a:rPr lang="en-US" dirty="0" smtClean="0"/>
              <a:t>All cell phones on silent and away in backpacks</a:t>
            </a:r>
          </a:p>
          <a:p>
            <a:r>
              <a:rPr lang="en-US" dirty="0" smtClean="0"/>
              <a:t>All IPods off and headphones out of your ears</a:t>
            </a:r>
          </a:p>
          <a:p>
            <a:r>
              <a:rPr lang="en-US" dirty="0" smtClean="0"/>
              <a:t>Hats off</a:t>
            </a:r>
          </a:p>
          <a:p>
            <a:r>
              <a:rPr lang="en-US" dirty="0" smtClean="0"/>
              <a:t>No food or drink except for water</a:t>
            </a:r>
          </a:p>
        </p:txBody>
      </p:sp>
    </p:spTree>
    <p:extLst>
      <p:ext uri="{BB962C8B-B14F-4D97-AF65-F5344CB8AC3E}">
        <p14:creationId xmlns:p14="http://schemas.microsoft.com/office/powerpoint/2010/main" val="14939647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Bell Work</a:t>
            </a:r>
            <a:endParaRPr lang="en-US" dirty="0"/>
          </a:p>
        </p:txBody>
      </p:sp>
      <p:sp>
        <p:nvSpPr>
          <p:cNvPr id="5" name="Content Placeholder 4"/>
          <p:cNvSpPr>
            <a:spLocks noGrp="1"/>
          </p:cNvSpPr>
          <p:nvPr>
            <p:ph idx="1"/>
          </p:nvPr>
        </p:nvSpPr>
        <p:spPr/>
        <p:txBody>
          <a:bodyPr/>
          <a:lstStyle/>
          <a:p>
            <a:r>
              <a:rPr lang="en-US" dirty="0" smtClean="0"/>
              <a:t>The last couple of days, you have been observing and reading about different organisms during Earth’s history and correlating them to geologic time. We know about these organisms because they make up our fossil record. </a:t>
            </a:r>
          </a:p>
          <a:p>
            <a:r>
              <a:rPr lang="en-US" dirty="0" smtClean="0"/>
              <a:t>Describe how life changed during the course of Earth’s geologic history.</a:t>
            </a:r>
            <a:endParaRPr lang="en-US" dirty="0"/>
          </a:p>
        </p:txBody>
      </p:sp>
    </p:spTree>
    <p:extLst>
      <p:ext uri="{BB962C8B-B14F-4D97-AF65-F5344CB8AC3E}">
        <p14:creationId xmlns:p14="http://schemas.microsoft.com/office/powerpoint/2010/main" val="35830086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Announcements</a:t>
            </a:r>
            <a:endParaRPr lang="en-US" dirty="0"/>
          </a:p>
        </p:txBody>
      </p:sp>
      <p:sp>
        <p:nvSpPr>
          <p:cNvPr id="3" name="Content Placeholder 2"/>
          <p:cNvSpPr>
            <a:spLocks noGrp="1"/>
          </p:cNvSpPr>
          <p:nvPr>
            <p:ph idx="1"/>
          </p:nvPr>
        </p:nvSpPr>
        <p:spPr/>
        <p:txBody>
          <a:bodyPr>
            <a:normAutofit/>
          </a:bodyPr>
          <a:lstStyle/>
          <a:p>
            <a:pPr marL="0" indent="0">
              <a:buNone/>
            </a:pPr>
            <a:r>
              <a:rPr lang="en-US" dirty="0"/>
              <a:t>Geologic Time Scale News Article Due Jan. </a:t>
            </a:r>
            <a:r>
              <a:rPr lang="en-US" dirty="0" smtClean="0"/>
              <a:t>10</a:t>
            </a:r>
            <a:r>
              <a:rPr lang="en-US" baseline="30000" dirty="0" smtClean="0"/>
              <a:t>th</a:t>
            </a:r>
            <a:endParaRPr lang="en-US" dirty="0"/>
          </a:p>
        </p:txBody>
      </p:sp>
    </p:spTree>
    <p:extLst>
      <p:ext uri="{BB962C8B-B14F-4D97-AF65-F5344CB8AC3E}">
        <p14:creationId xmlns:p14="http://schemas.microsoft.com/office/powerpoint/2010/main" val="3570586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6" name="Content Placeholder 5"/>
          <p:cNvSpPr>
            <a:spLocks noGrp="1"/>
          </p:cNvSpPr>
          <p:nvPr>
            <p:ph idx="1"/>
          </p:nvPr>
        </p:nvSpPr>
        <p:spPr/>
        <p:txBody>
          <a:bodyPr/>
          <a:lstStyle/>
          <a:p>
            <a:r>
              <a:rPr lang="en-US" dirty="0" smtClean="0"/>
              <a:t>Write down one personal goal you have this year</a:t>
            </a:r>
          </a:p>
          <a:p>
            <a:r>
              <a:rPr lang="en-US" dirty="0" smtClean="0"/>
              <a:t>Write down one personal goal you have this semester</a:t>
            </a:r>
          </a:p>
          <a:p>
            <a:r>
              <a:rPr lang="en-US" dirty="0" smtClean="0"/>
              <a:t>Write down one personal goal you have for this class this semester.</a:t>
            </a:r>
          </a:p>
          <a:p>
            <a:pPr marL="0" indent="0">
              <a:buNone/>
            </a:pPr>
            <a:endParaRPr lang="en-US" dirty="0"/>
          </a:p>
        </p:txBody>
      </p:sp>
    </p:spTree>
    <p:extLst>
      <p:ext uri="{BB962C8B-B14F-4D97-AF65-F5344CB8AC3E}">
        <p14:creationId xmlns:p14="http://schemas.microsoft.com/office/powerpoint/2010/main" val="3434371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Relative Dating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250743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a:t>
            </a:r>
            <a:endParaRPr lang="en-US" dirty="0"/>
          </a:p>
        </p:txBody>
      </p:sp>
      <p:sp>
        <p:nvSpPr>
          <p:cNvPr id="3" name="Content Placeholder 2"/>
          <p:cNvSpPr>
            <a:spLocks noGrp="1"/>
          </p:cNvSpPr>
          <p:nvPr>
            <p:ph idx="1"/>
          </p:nvPr>
        </p:nvSpPr>
        <p:spPr/>
        <p:txBody>
          <a:bodyPr/>
          <a:lstStyle/>
          <a:p>
            <a:r>
              <a:rPr lang="en-US" dirty="0" smtClean="0"/>
              <a:t>Discuss about the development of geology and the importance of </a:t>
            </a:r>
            <a:r>
              <a:rPr lang="en-US" dirty="0" err="1" smtClean="0"/>
              <a:t>uniformitarianism</a:t>
            </a:r>
            <a:endParaRPr lang="en-US" dirty="0" smtClean="0"/>
          </a:p>
          <a:p>
            <a:r>
              <a:rPr lang="en-US" dirty="0" smtClean="0"/>
              <a:t>Describe the principle of relative dating</a:t>
            </a:r>
          </a:p>
          <a:p>
            <a:r>
              <a:rPr lang="en-US" dirty="0" smtClean="0"/>
              <a:t>Relative date different rock strata drawings by applying the different principles of relative dating</a:t>
            </a:r>
            <a:endParaRPr lang="en-US" dirty="0"/>
          </a:p>
        </p:txBody>
      </p:sp>
    </p:spTree>
    <p:extLst>
      <p:ext uri="{BB962C8B-B14F-4D97-AF65-F5344CB8AC3E}">
        <p14:creationId xmlns:p14="http://schemas.microsoft.com/office/powerpoint/2010/main" val="4665785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History of Geologic Time</a:t>
            </a:r>
            <a:endParaRPr lang="en-US" dirty="0"/>
          </a:p>
        </p:txBody>
      </p:sp>
      <p:pic>
        <p:nvPicPr>
          <p:cNvPr id="1026" name="Picture 2" descr="http://geolojay.com/blog/wp-content/uploads/2010/07/geologic_time_scale.jpg"/>
          <p:cNvPicPr>
            <a:picLocks noGrp="1" noChangeAspect="1" noChangeArrowheads="1"/>
          </p:cNvPicPr>
          <p:nvPr>
            <p:ph idx="1"/>
          </p:nvPr>
        </p:nvPicPr>
        <p:blipFill>
          <a:blip r:embed="rId2" cstate="print"/>
          <a:srcRect/>
          <a:stretch>
            <a:fillRect/>
          </a:stretch>
        </p:blipFill>
        <p:spPr bwMode="auto">
          <a:xfrm>
            <a:off x="1143000" y="1371600"/>
            <a:ext cx="6723544" cy="5279032"/>
          </a:xfrm>
          <a:prstGeom prst="rect">
            <a:avLst/>
          </a:prstGeom>
          <a:noFill/>
        </p:spPr>
      </p:pic>
      <p:sp>
        <p:nvSpPr>
          <p:cNvPr id="5" name="Multiply 4"/>
          <p:cNvSpPr/>
          <p:nvPr/>
        </p:nvSpPr>
        <p:spPr>
          <a:xfrm>
            <a:off x="990600" y="1371600"/>
            <a:ext cx="7391400" cy="4876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80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James Hutton</a:t>
            </a:r>
            <a:endParaRPr lang="en-US" dirty="0"/>
          </a:p>
        </p:txBody>
      </p:sp>
      <p:sp>
        <p:nvSpPr>
          <p:cNvPr id="4" name="Content Placeholder 3"/>
          <p:cNvSpPr>
            <a:spLocks noGrp="1"/>
          </p:cNvSpPr>
          <p:nvPr>
            <p:ph sz="half" idx="1"/>
          </p:nvPr>
        </p:nvSpPr>
        <p:spPr/>
        <p:txBody>
          <a:bodyPr/>
          <a:lstStyle/>
          <a:p>
            <a:r>
              <a:rPr lang="en-US" dirty="0" smtClean="0"/>
              <a:t>Father of geology (one of the first geologists)</a:t>
            </a:r>
          </a:p>
          <a:p>
            <a:r>
              <a:rPr lang="en-US" dirty="0" smtClean="0"/>
              <a:t>Noticed that patterns occurring during the present are seen in old rocks</a:t>
            </a:r>
          </a:p>
          <a:p>
            <a:r>
              <a:rPr lang="en-US" dirty="0" smtClean="0"/>
              <a:t>Openly stated that the Earth is old</a:t>
            </a:r>
          </a:p>
          <a:p>
            <a:endParaRPr lang="en-US" dirty="0"/>
          </a:p>
        </p:txBody>
      </p:sp>
      <p:pic>
        <p:nvPicPr>
          <p:cNvPr id="18434" name="Picture 2" descr="http://upload.wikimedia.org/wikipedia/commons/c/c6/James_Hutton.jpg"/>
          <p:cNvPicPr>
            <a:picLocks noGrp="1" noChangeAspect="1" noChangeArrowheads="1"/>
          </p:cNvPicPr>
          <p:nvPr>
            <p:ph sz="half" idx="2"/>
          </p:nvPr>
        </p:nvPicPr>
        <p:blipFill>
          <a:blip r:embed="rId2" cstate="print"/>
          <a:srcRect/>
          <a:stretch>
            <a:fillRect/>
          </a:stretch>
        </p:blipFill>
        <p:spPr bwMode="auto">
          <a:xfrm>
            <a:off x="4925742" y="1600200"/>
            <a:ext cx="3483515" cy="4525963"/>
          </a:xfrm>
          <a:prstGeom prst="rect">
            <a:avLst/>
          </a:prstGeom>
          <a:noFill/>
        </p:spPr>
      </p:pic>
    </p:spTree>
    <p:extLst>
      <p:ext uri="{BB962C8B-B14F-4D97-AF65-F5344CB8AC3E}">
        <p14:creationId xmlns:p14="http://schemas.microsoft.com/office/powerpoint/2010/main" val="4672587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Uniformitarianism</a:t>
            </a:r>
            <a:endParaRPr lang="en-US" dirty="0"/>
          </a:p>
        </p:txBody>
      </p:sp>
      <p:sp>
        <p:nvSpPr>
          <p:cNvPr id="3" name="Content Placeholder 2"/>
          <p:cNvSpPr>
            <a:spLocks noGrp="1"/>
          </p:cNvSpPr>
          <p:nvPr>
            <p:ph sz="half" idx="1"/>
          </p:nvPr>
        </p:nvSpPr>
        <p:spPr>
          <a:xfrm>
            <a:off x="228600" y="1600200"/>
            <a:ext cx="4267200" cy="4953000"/>
          </a:xfrm>
        </p:spPr>
        <p:txBody>
          <a:bodyPr>
            <a:normAutofit lnSpcReduction="10000"/>
          </a:bodyPr>
          <a:lstStyle/>
          <a:p>
            <a:r>
              <a:rPr lang="en-US" dirty="0" smtClean="0"/>
              <a:t>James Hutton was a uniformitarian</a:t>
            </a:r>
          </a:p>
          <a:p>
            <a:r>
              <a:rPr lang="en-US" dirty="0" smtClean="0"/>
              <a:t>Geologic processes happening today have been occurring since Earth formed</a:t>
            </a:r>
          </a:p>
          <a:p>
            <a:r>
              <a:rPr lang="en-US" dirty="0" smtClean="0"/>
              <a:t>Supports old Earth because Earth is experiencing same forces throughout history to shape and change land</a:t>
            </a:r>
            <a:endParaRPr lang="en-US" dirty="0"/>
          </a:p>
          <a:p>
            <a:endParaRPr lang="en-US" dirty="0"/>
          </a:p>
        </p:txBody>
      </p:sp>
      <p:pic>
        <p:nvPicPr>
          <p:cNvPr id="19458" name="Picture 2" descr="http://us.123rf.com/400wm/400/400/lenm/lenm0809/lenm080900112/3590063-old-earth-with-clipping-path.jpg"/>
          <p:cNvPicPr>
            <a:picLocks noGrp="1" noChangeAspect="1" noChangeArrowheads="1"/>
          </p:cNvPicPr>
          <p:nvPr>
            <p:ph sz="half" idx="2"/>
          </p:nvPr>
        </p:nvPicPr>
        <p:blipFill>
          <a:blip r:embed="rId2" cstate="print"/>
          <a:srcRect/>
          <a:stretch>
            <a:fillRect/>
          </a:stretch>
        </p:blipFill>
        <p:spPr bwMode="auto">
          <a:xfrm>
            <a:off x="4762500" y="2434431"/>
            <a:ext cx="3810000" cy="2857500"/>
          </a:xfrm>
          <a:prstGeom prst="rect">
            <a:avLst/>
          </a:prstGeom>
          <a:noFill/>
        </p:spPr>
      </p:pic>
    </p:spTree>
    <p:extLst>
      <p:ext uri="{BB962C8B-B14F-4D97-AF65-F5344CB8AC3E}">
        <p14:creationId xmlns:p14="http://schemas.microsoft.com/office/powerpoint/2010/main" val="28606450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Relative Dating</a:t>
            </a:r>
            <a:endParaRPr lang="en-US" dirty="0"/>
          </a:p>
        </p:txBody>
      </p:sp>
      <p:sp>
        <p:nvSpPr>
          <p:cNvPr id="3" name="Content Placeholder 2"/>
          <p:cNvSpPr>
            <a:spLocks noGrp="1"/>
          </p:cNvSpPr>
          <p:nvPr>
            <p:ph sz="half" idx="1"/>
          </p:nvPr>
        </p:nvSpPr>
        <p:spPr>
          <a:xfrm>
            <a:off x="228600" y="1600200"/>
            <a:ext cx="4114800" cy="4953000"/>
          </a:xfrm>
        </p:spPr>
        <p:txBody>
          <a:bodyPr>
            <a:normAutofit/>
          </a:bodyPr>
          <a:lstStyle/>
          <a:p>
            <a:r>
              <a:rPr lang="en-US" dirty="0" smtClean="0"/>
              <a:t>Method which scientists study geologic events and how they occurred</a:t>
            </a:r>
          </a:p>
          <a:p>
            <a:r>
              <a:rPr lang="en-US" dirty="0" smtClean="0"/>
              <a:t>Does not give an exact age of rock layers or strata</a:t>
            </a:r>
          </a:p>
          <a:p>
            <a:r>
              <a:rPr lang="en-US" dirty="0" smtClean="0"/>
              <a:t>Based on observations and understanding different theories and principles</a:t>
            </a:r>
            <a:endParaRPr lang="en-US" dirty="0"/>
          </a:p>
        </p:txBody>
      </p:sp>
      <p:pic>
        <p:nvPicPr>
          <p:cNvPr id="20482" name="Picture 2" descr="http://dept.astro.lsa.umich.edu/~cowley/grand2.gif"/>
          <p:cNvPicPr>
            <a:picLocks noGrp="1" noChangeAspect="1" noChangeArrowheads="1"/>
          </p:cNvPicPr>
          <p:nvPr>
            <p:ph sz="half" idx="2"/>
          </p:nvPr>
        </p:nvPicPr>
        <p:blipFill>
          <a:blip r:embed="rId2" cstate="print"/>
          <a:srcRect l="9434" r="5660"/>
          <a:stretch>
            <a:fillRect/>
          </a:stretch>
        </p:blipFill>
        <p:spPr bwMode="auto">
          <a:xfrm>
            <a:off x="4267200" y="2286000"/>
            <a:ext cx="4592048" cy="2881702"/>
          </a:xfrm>
          <a:prstGeom prst="rect">
            <a:avLst/>
          </a:prstGeom>
          <a:noFill/>
        </p:spPr>
      </p:pic>
    </p:spTree>
    <p:extLst>
      <p:ext uri="{BB962C8B-B14F-4D97-AF65-F5344CB8AC3E}">
        <p14:creationId xmlns:p14="http://schemas.microsoft.com/office/powerpoint/2010/main" val="220191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Horizontality</a:t>
            </a:r>
            <a:endParaRPr lang="en-US" dirty="0"/>
          </a:p>
        </p:txBody>
      </p:sp>
      <p:sp>
        <p:nvSpPr>
          <p:cNvPr id="3" name="Content Placeholder 2"/>
          <p:cNvSpPr>
            <a:spLocks noGrp="1"/>
          </p:cNvSpPr>
          <p:nvPr>
            <p:ph sz="half" idx="1"/>
          </p:nvPr>
        </p:nvSpPr>
        <p:spPr/>
        <p:txBody>
          <a:bodyPr/>
          <a:lstStyle/>
          <a:p>
            <a:r>
              <a:rPr lang="en-US" dirty="0" smtClean="0"/>
              <a:t>Sedimentary rocks are deposited horizontal (flat) or nearly flat</a:t>
            </a:r>
          </a:p>
          <a:p>
            <a:r>
              <a:rPr lang="en-US" dirty="0" smtClean="0"/>
              <a:t>Are formed horizontality due to three things:</a:t>
            </a:r>
          </a:p>
          <a:p>
            <a:pPr lvl="1"/>
            <a:r>
              <a:rPr lang="en-US" dirty="0" smtClean="0"/>
              <a:t>Gravity</a:t>
            </a:r>
          </a:p>
          <a:p>
            <a:pPr lvl="1"/>
            <a:r>
              <a:rPr lang="en-US" dirty="0" smtClean="0"/>
              <a:t>Water</a:t>
            </a:r>
          </a:p>
          <a:p>
            <a:pPr lvl="1"/>
            <a:r>
              <a:rPr lang="en-US" dirty="0" smtClean="0"/>
              <a:t>Wind</a:t>
            </a:r>
            <a:endParaRPr lang="en-US" dirty="0"/>
          </a:p>
        </p:txBody>
      </p:sp>
      <p:pic>
        <p:nvPicPr>
          <p:cNvPr id="21506" name="Picture 2" descr="http://hays.outcrop.org/images/lutge8e/Chapter_18/Text_Images/FG18_02.JPG"/>
          <p:cNvPicPr>
            <a:picLocks noChangeAspect="1" noChangeArrowheads="1"/>
          </p:cNvPicPr>
          <p:nvPr/>
        </p:nvPicPr>
        <p:blipFill>
          <a:blip r:embed="rId2" cstate="print"/>
          <a:srcRect/>
          <a:stretch>
            <a:fillRect/>
          </a:stretch>
        </p:blipFill>
        <p:spPr bwMode="auto">
          <a:xfrm>
            <a:off x="3962400" y="2743200"/>
            <a:ext cx="4989369" cy="2552701"/>
          </a:xfrm>
          <a:prstGeom prst="rect">
            <a:avLst/>
          </a:prstGeom>
          <a:noFill/>
        </p:spPr>
      </p:pic>
    </p:spTree>
    <p:extLst>
      <p:ext uri="{BB962C8B-B14F-4D97-AF65-F5344CB8AC3E}">
        <p14:creationId xmlns:p14="http://schemas.microsoft.com/office/powerpoint/2010/main" val="7857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Superposition</a:t>
            </a:r>
            <a:endParaRPr lang="en-US" dirty="0"/>
          </a:p>
        </p:txBody>
      </p:sp>
      <p:sp>
        <p:nvSpPr>
          <p:cNvPr id="4" name="Content Placeholder 3"/>
          <p:cNvSpPr>
            <a:spLocks noGrp="1"/>
          </p:cNvSpPr>
          <p:nvPr>
            <p:ph sz="half" idx="1"/>
          </p:nvPr>
        </p:nvSpPr>
        <p:spPr/>
        <p:txBody>
          <a:bodyPr/>
          <a:lstStyle/>
          <a:p>
            <a:r>
              <a:rPr lang="en-US" dirty="0" smtClean="0"/>
              <a:t>Geologist cannot determine the exact age of rocks by observation</a:t>
            </a:r>
          </a:p>
          <a:p>
            <a:r>
              <a:rPr lang="en-US" dirty="0" smtClean="0"/>
              <a:t>They </a:t>
            </a:r>
            <a:r>
              <a:rPr lang="en-US" dirty="0" smtClean="0"/>
              <a:t>infer that:</a:t>
            </a:r>
          </a:p>
          <a:p>
            <a:r>
              <a:rPr lang="en-US" dirty="0" smtClean="0"/>
              <a:t>The </a:t>
            </a:r>
            <a:r>
              <a:rPr lang="en-US" dirty="0" smtClean="0"/>
              <a:t>oldest rocks are at the </a:t>
            </a:r>
            <a:r>
              <a:rPr lang="en-US" dirty="0" smtClean="0"/>
              <a:t>bottom</a:t>
            </a:r>
          </a:p>
          <a:p>
            <a:r>
              <a:rPr lang="en-US" dirty="0" smtClean="0"/>
              <a:t>The </a:t>
            </a:r>
            <a:r>
              <a:rPr lang="en-US" dirty="0" smtClean="0"/>
              <a:t>youngest are at the top</a:t>
            </a:r>
            <a:endParaRPr lang="en-US" dirty="0"/>
          </a:p>
        </p:txBody>
      </p:sp>
      <p:pic>
        <p:nvPicPr>
          <p:cNvPr id="6" name="il_fi" descr="http://www.sci.ccny.cuny.edu/~mcesaire/horizontalstrata.gif"/>
          <p:cNvPicPr>
            <a:picLocks noGrp="1"/>
          </p:cNvPicPr>
          <p:nvPr>
            <p:ph sz="half" idx="2"/>
          </p:nvPr>
        </p:nvPicPr>
        <p:blipFill>
          <a:blip r:embed="rId2" cstate="print"/>
          <a:srcRect/>
          <a:stretch>
            <a:fillRect/>
          </a:stretch>
        </p:blipFill>
        <p:spPr bwMode="auto">
          <a:xfrm>
            <a:off x="4648200" y="2727109"/>
            <a:ext cx="4038600" cy="2272145"/>
          </a:xfrm>
          <a:prstGeom prst="rect">
            <a:avLst/>
          </a:prstGeom>
          <a:noFill/>
          <a:ln w="9525">
            <a:noFill/>
            <a:miter lim="800000"/>
            <a:headEnd/>
            <a:tailEnd/>
          </a:ln>
        </p:spPr>
      </p:pic>
    </p:spTree>
    <p:extLst>
      <p:ext uri="{BB962C8B-B14F-4D97-AF65-F5344CB8AC3E}">
        <p14:creationId xmlns:p14="http://schemas.microsoft.com/office/powerpoint/2010/main" val="3083800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Superposition</a:t>
            </a:r>
            <a:endParaRPr lang="en-US" dirty="0"/>
          </a:p>
        </p:txBody>
      </p:sp>
      <p:sp>
        <p:nvSpPr>
          <p:cNvPr id="3" name="Content Placeholder 2"/>
          <p:cNvSpPr>
            <a:spLocks noGrp="1"/>
          </p:cNvSpPr>
          <p:nvPr>
            <p:ph sz="half" idx="1"/>
          </p:nvPr>
        </p:nvSpPr>
        <p:spPr>
          <a:xfrm>
            <a:off x="457200" y="1600201"/>
            <a:ext cx="8305800" cy="1142999"/>
          </a:xfrm>
        </p:spPr>
        <p:txBody>
          <a:bodyPr/>
          <a:lstStyle/>
          <a:p>
            <a:r>
              <a:rPr lang="en-US" dirty="0" smtClean="0"/>
              <a:t>Determine the age of this strata cross section where 1 is the oldest and 4 is the youngest</a:t>
            </a:r>
            <a:endParaRPr lang="en-US" dirty="0"/>
          </a:p>
        </p:txBody>
      </p:sp>
      <p:pic>
        <p:nvPicPr>
          <p:cNvPr id="5" name="il_fi" descr="http://www.sci.ccny.cuny.edu/~mcesaire/horizontalstrata.gif"/>
          <p:cNvPicPr/>
          <p:nvPr/>
        </p:nvPicPr>
        <p:blipFill>
          <a:blip r:embed="rId2" cstate="print"/>
          <a:srcRect/>
          <a:stretch>
            <a:fillRect/>
          </a:stretch>
        </p:blipFill>
        <p:spPr bwMode="auto">
          <a:xfrm>
            <a:off x="1295400" y="2665092"/>
            <a:ext cx="6781800" cy="4192908"/>
          </a:xfrm>
          <a:prstGeom prst="rect">
            <a:avLst/>
          </a:prstGeom>
          <a:noFill/>
          <a:ln w="9525">
            <a:noFill/>
            <a:miter lim="800000"/>
            <a:headEnd/>
            <a:tailEnd/>
          </a:ln>
        </p:spPr>
      </p:pic>
    </p:spTree>
    <p:extLst>
      <p:ext uri="{BB962C8B-B14F-4D97-AF65-F5344CB8AC3E}">
        <p14:creationId xmlns:p14="http://schemas.microsoft.com/office/powerpoint/2010/main" val="19167097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Superposition</a:t>
            </a:r>
            <a:endParaRPr lang="en-US" dirty="0"/>
          </a:p>
        </p:txBody>
      </p:sp>
      <p:sp>
        <p:nvSpPr>
          <p:cNvPr id="3" name="Content Placeholder 2"/>
          <p:cNvSpPr>
            <a:spLocks noGrp="1"/>
          </p:cNvSpPr>
          <p:nvPr>
            <p:ph sz="half" idx="1"/>
          </p:nvPr>
        </p:nvSpPr>
        <p:spPr>
          <a:xfrm>
            <a:off x="457200" y="1600201"/>
            <a:ext cx="8305800" cy="1142999"/>
          </a:xfrm>
        </p:spPr>
        <p:txBody>
          <a:bodyPr/>
          <a:lstStyle/>
          <a:p>
            <a:r>
              <a:rPr lang="en-US" dirty="0" smtClean="0"/>
              <a:t>Determine the age of this strata cross section where 1 is the oldest and 4 is the youngest</a:t>
            </a:r>
            <a:endParaRPr lang="en-US" dirty="0"/>
          </a:p>
        </p:txBody>
      </p:sp>
      <p:pic>
        <p:nvPicPr>
          <p:cNvPr id="5" name="il_fi" descr="http://www.sci.ccny.cuny.edu/~mcesaire/horizontalstrata.gif"/>
          <p:cNvPicPr/>
          <p:nvPr/>
        </p:nvPicPr>
        <p:blipFill>
          <a:blip r:embed="rId2" cstate="print"/>
          <a:srcRect/>
          <a:stretch>
            <a:fillRect/>
          </a:stretch>
        </p:blipFill>
        <p:spPr bwMode="auto">
          <a:xfrm>
            <a:off x="1295400" y="2665092"/>
            <a:ext cx="6781800" cy="4192908"/>
          </a:xfrm>
          <a:prstGeom prst="rect">
            <a:avLst/>
          </a:prstGeom>
          <a:noFill/>
          <a:ln w="9525">
            <a:noFill/>
            <a:miter lim="800000"/>
            <a:headEnd/>
            <a:tailEnd/>
          </a:ln>
        </p:spPr>
      </p:pic>
      <p:sp>
        <p:nvSpPr>
          <p:cNvPr id="6" name="TextBox 5"/>
          <p:cNvSpPr txBox="1"/>
          <p:nvPr/>
        </p:nvSpPr>
        <p:spPr>
          <a:xfrm>
            <a:off x="4191000" y="5410200"/>
            <a:ext cx="533400" cy="461665"/>
          </a:xfrm>
          <a:prstGeom prst="rect">
            <a:avLst/>
          </a:prstGeom>
          <a:noFill/>
        </p:spPr>
        <p:txBody>
          <a:bodyPr wrap="square" rtlCol="0">
            <a:spAutoFit/>
          </a:bodyPr>
          <a:lstStyle/>
          <a:p>
            <a:pPr algn="ctr"/>
            <a:r>
              <a:rPr lang="en-US" sz="2400" b="1" dirty="0">
                <a:solidFill>
                  <a:schemeClr val="bg1"/>
                </a:solidFill>
              </a:rPr>
              <a:t>1</a:t>
            </a:r>
          </a:p>
        </p:txBody>
      </p:sp>
      <p:sp>
        <p:nvSpPr>
          <p:cNvPr id="7" name="TextBox 6"/>
          <p:cNvSpPr txBox="1"/>
          <p:nvPr/>
        </p:nvSpPr>
        <p:spPr>
          <a:xfrm>
            <a:off x="4191000" y="3581400"/>
            <a:ext cx="533400" cy="461665"/>
          </a:xfrm>
          <a:prstGeom prst="rect">
            <a:avLst/>
          </a:prstGeom>
          <a:noFill/>
        </p:spPr>
        <p:txBody>
          <a:bodyPr wrap="square" rtlCol="0">
            <a:spAutoFit/>
          </a:bodyPr>
          <a:lstStyle/>
          <a:p>
            <a:pPr algn="ctr"/>
            <a:r>
              <a:rPr lang="en-US" sz="2400" b="1" dirty="0" smtClean="0">
                <a:solidFill>
                  <a:schemeClr val="bg1"/>
                </a:solidFill>
              </a:rPr>
              <a:t>4</a:t>
            </a:r>
            <a:endParaRPr lang="en-US" sz="2400" b="1" dirty="0">
              <a:solidFill>
                <a:schemeClr val="bg1"/>
              </a:solidFill>
            </a:endParaRPr>
          </a:p>
        </p:txBody>
      </p:sp>
      <p:sp>
        <p:nvSpPr>
          <p:cNvPr id="8" name="TextBox 7"/>
          <p:cNvSpPr txBox="1"/>
          <p:nvPr/>
        </p:nvSpPr>
        <p:spPr>
          <a:xfrm>
            <a:off x="4191000" y="4191000"/>
            <a:ext cx="533400" cy="461665"/>
          </a:xfrm>
          <a:prstGeom prst="rect">
            <a:avLst/>
          </a:prstGeom>
          <a:noFill/>
        </p:spPr>
        <p:txBody>
          <a:bodyPr wrap="square" rtlCol="0">
            <a:spAutoFit/>
          </a:bodyPr>
          <a:lstStyle/>
          <a:p>
            <a:pPr algn="ctr"/>
            <a:r>
              <a:rPr lang="en-US" sz="2400" b="1" dirty="0">
                <a:solidFill>
                  <a:schemeClr val="bg1"/>
                </a:solidFill>
              </a:rPr>
              <a:t>3</a:t>
            </a:r>
          </a:p>
        </p:txBody>
      </p:sp>
      <p:sp>
        <p:nvSpPr>
          <p:cNvPr id="9" name="TextBox 8"/>
          <p:cNvSpPr txBox="1"/>
          <p:nvPr/>
        </p:nvSpPr>
        <p:spPr>
          <a:xfrm>
            <a:off x="4191000" y="4800600"/>
            <a:ext cx="533400" cy="461665"/>
          </a:xfrm>
          <a:prstGeom prst="rect">
            <a:avLst/>
          </a:prstGeom>
          <a:noFill/>
        </p:spPr>
        <p:txBody>
          <a:bodyPr wrap="square" rtlCol="0">
            <a:spAutoFit/>
          </a:bodyPr>
          <a:lstStyle/>
          <a:p>
            <a:pPr algn="ctr"/>
            <a:r>
              <a:rPr lang="en-US" sz="2400" b="1" dirty="0" smtClean="0">
                <a:solidFill>
                  <a:schemeClr val="bg1"/>
                </a:solidFill>
              </a:rPr>
              <a:t>2</a:t>
            </a:r>
            <a:endParaRPr lang="en-US" sz="2400" b="1" dirty="0">
              <a:solidFill>
                <a:schemeClr val="bg1"/>
              </a:solidFill>
            </a:endParaRPr>
          </a:p>
        </p:txBody>
      </p:sp>
    </p:spTree>
    <p:extLst>
      <p:ext uri="{BB962C8B-B14F-4D97-AF65-F5344CB8AC3E}">
        <p14:creationId xmlns:p14="http://schemas.microsoft.com/office/powerpoint/2010/main" val="3128412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dissolv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Announcements</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Geologic Time Scale News Article Due: Friday, Jan 10th</a:t>
            </a:r>
            <a:endParaRPr lang="en-US" dirty="0" smtClean="0"/>
          </a:p>
        </p:txBody>
      </p:sp>
    </p:spTree>
    <p:extLst>
      <p:ext uri="{BB962C8B-B14F-4D97-AF65-F5344CB8AC3E}">
        <p14:creationId xmlns:p14="http://schemas.microsoft.com/office/powerpoint/2010/main" val="6363804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 of Inclusions</a:t>
            </a:r>
            <a:endParaRPr lang="en-US" dirty="0"/>
          </a:p>
        </p:txBody>
      </p:sp>
      <p:sp>
        <p:nvSpPr>
          <p:cNvPr id="3" name="Content Placeholder 2"/>
          <p:cNvSpPr>
            <a:spLocks noGrp="1"/>
          </p:cNvSpPr>
          <p:nvPr>
            <p:ph sz="half" idx="1"/>
          </p:nvPr>
        </p:nvSpPr>
        <p:spPr>
          <a:xfrm>
            <a:off x="0" y="1600200"/>
            <a:ext cx="4495800" cy="5257800"/>
          </a:xfrm>
        </p:spPr>
        <p:txBody>
          <a:bodyPr>
            <a:normAutofit/>
          </a:bodyPr>
          <a:lstStyle/>
          <a:p>
            <a:r>
              <a:rPr lang="en-US" dirty="0" smtClean="0"/>
              <a:t>One </a:t>
            </a:r>
            <a:r>
              <a:rPr lang="en-US" dirty="0" smtClean="0"/>
              <a:t>rock layer contains fragments of another rock layer</a:t>
            </a:r>
          </a:p>
          <a:p>
            <a:r>
              <a:rPr lang="en-US" dirty="0" smtClean="0"/>
              <a:t>Usually caused by erosion of igneous intrusions</a:t>
            </a:r>
          </a:p>
          <a:p>
            <a:r>
              <a:rPr lang="en-US" dirty="0" smtClean="0"/>
              <a:t>Rock fragments known as inclusions</a:t>
            </a:r>
          </a:p>
          <a:p>
            <a:r>
              <a:rPr lang="en-US" dirty="0" smtClean="0"/>
              <a:t>Inclusions </a:t>
            </a:r>
            <a:r>
              <a:rPr lang="en-US" dirty="0" smtClean="0"/>
              <a:t>are usually </a:t>
            </a:r>
            <a:r>
              <a:rPr lang="en-US" dirty="0" smtClean="0"/>
              <a:t>older than surrounding rock</a:t>
            </a:r>
            <a:endParaRPr lang="en-US" dirty="0"/>
          </a:p>
        </p:txBody>
      </p:sp>
      <p:pic>
        <p:nvPicPr>
          <p:cNvPr id="5" name="Content Placeholder 4" descr="Diagram contrasting clasts and inclusion"/>
          <p:cNvPicPr>
            <a:picLocks noGrp="1"/>
          </p:cNvPicPr>
          <p:nvPr>
            <p:ph sz="half" idx="2"/>
          </p:nvPr>
        </p:nvPicPr>
        <p:blipFill>
          <a:blip r:embed="rId3" cstate="print"/>
          <a:srcRect/>
          <a:stretch>
            <a:fillRect/>
          </a:stretch>
        </p:blipFill>
        <p:spPr bwMode="auto">
          <a:xfrm>
            <a:off x="4419600" y="2286000"/>
            <a:ext cx="4343400" cy="3001804"/>
          </a:xfrm>
          <a:prstGeom prst="rect">
            <a:avLst/>
          </a:prstGeom>
          <a:noFill/>
          <a:ln w="9525">
            <a:noFill/>
            <a:miter lim="800000"/>
            <a:headEnd/>
            <a:tailEnd/>
          </a:ln>
        </p:spPr>
      </p:pic>
    </p:spTree>
    <p:extLst>
      <p:ext uri="{BB962C8B-B14F-4D97-AF65-F5344CB8AC3E}">
        <p14:creationId xmlns:p14="http://schemas.microsoft.com/office/powerpoint/2010/main" val="1431456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Principle of Inclusions</a:t>
            </a:r>
            <a:endParaRPr lang="en-US" dirty="0"/>
          </a:p>
        </p:txBody>
      </p:sp>
      <p:pic>
        <p:nvPicPr>
          <p:cNvPr id="6" name="Picture 5" descr="Diagram contrasting clasts and inclusion"/>
          <p:cNvPicPr/>
          <p:nvPr/>
        </p:nvPicPr>
        <p:blipFill>
          <a:blip r:embed="rId2" cstate="print"/>
          <a:srcRect/>
          <a:stretch>
            <a:fillRect/>
          </a:stretch>
        </p:blipFill>
        <p:spPr bwMode="auto">
          <a:xfrm>
            <a:off x="609600" y="2514600"/>
            <a:ext cx="7696200" cy="4114800"/>
          </a:xfrm>
          <a:prstGeom prst="rect">
            <a:avLst/>
          </a:prstGeom>
          <a:noFill/>
          <a:ln w="9525">
            <a:noFill/>
            <a:miter lim="800000"/>
            <a:headEnd/>
            <a:tailEnd/>
          </a:ln>
        </p:spPr>
      </p:pic>
      <p:sp>
        <p:nvSpPr>
          <p:cNvPr id="7" name="TextBox 6"/>
          <p:cNvSpPr txBox="1"/>
          <p:nvPr/>
        </p:nvSpPr>
        <p:spPr>
          <a:xfrm>
            <a:off x="609600" y="1295400"/>
            <a:ext cx="7772400" cy="830997"/>
          </a:xfrm>
          <a:prstGeom prst="rect">
            <a:avLst/>
          </a:prstGeom>
          <a:noFill/>
        </p:spPr>
        <p:txBody>
          <a:bodyPr wrap="square" rtlCol="0">
            <a:spAutoFit/>
          </a:bodyPr>
          <a:lstStyle/>
          <a:p>
            <a:r>
              <a:rPr lang="en-US" sz="2400" dirty="0" smtClean="0"/>
              <a:t>In picture A, Is the sandstone or granite older? Is it the same in picture B? Why?</a:t>
            </a:r>
            <a:endParaRPr lang="en-US" sz="2400" dirty="0"/>
          </a:p>
        </p:txBody>
      </p:sp>
    </p:spTree>
    <p:extLst>
      <p:ext uri="{BB962C8B-B14F-4D97-AF65-F5344CB8AC3E}">
        <p14:creationId xmlns:p14="http://schemas.microsoft.com/office/powerpoint/2010/main" val="1201754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Principle of Inclusions</a:t>
            </a:r>
            <a:endParaRPr lang="en-US" dirty="0"/>
          </a:p>
        </p:txBody>
      </p:sp>
      <p:pic>
        <p:nvPicPr>
          <p:cNvPr id="6" name="Picture 5" descr="Diagram contrasting clasts and inclusion"/>
          <p:cNvPicPr/>
          <p:nvPr/>
        </p:nvPicPr>
        <p:blipFill>
          <a:blip r:embed="rId2" cstate="print"/>
          <a:srcRect r="51485"/>
          <a:stretch>
            <a:fillRect/>
          </a:stretch>
        </p:blipFill>
        <p:spPr bwMode="auto">
          <a:xfrm>
            <a:off x="609600" y="2514600"/>
            <a:ext cx="3733800" cy="4114800"/>
          </a:xfrm>
          <a:prstGeom prst="rect">
            <a:avLst/>
          </a:prstGeom>
          <a:noFill/>
          <a:ln w="9525">
            <a:noFill/>
            <a:miter lim="800000"/>
            <a:headEnd/>
            <a:tailEnd/>
          </a:ln>
        </p:spPr>
      </p:pic>
      <p:sp>
        <p:nvSpPr>
          <p:cNvPr id="7" name="TextBox 6"/>
          <p:cNvSpPr txBox="1"/>
          <p:nvPr/>
        </p:nvSpPr>
        <p:spPr>
          <a:xfrm>
            <a:off x="609600" y="1295400"/>
            <a:ext cx="7772400" cy="830997"/>
          </a:xfrm>
          <a:prstGeom prst="rect">
            <a:avLst/>
          </a:prstGeom>
          <a:noFill/>
        </p:spPr>
        <p:txBody>
          <a:bodyPr wrap="square" rtlCol="0">
            <a:spAutoFit/>
          </a:bodyPr>
          <a:lstStyle/>
          <a:p>
            <a:r>
              <a:rPr lang="en-US" sz="2400" dirty="0" smtClean="0"/>
              <a:t>In picture A, Is the sandstone or granite older? Is it the same in picture B? Why?</a:t>
            </a:r>
            <a:endParaRPr lang="en-US" sz="2400" dirty="0"/>
          </a:p>
        </p:txBody>
      </p:sp>
      <p:sp>
        <p:nvSpPr>
          <p:cNvPr id="8" name="TextBox 7"/>
          <p:cNvSpPr txBox="1"/>
          <p:nvPr/>
        </p:nvSpPr>
        <p:spPr>
          <a:xfrm>
            <a:off x="3886200" y="2819400"/>
            <a:ext cx="5257800" cy="2308324"/>
          </a:xfrm>
          <a:prstGeom prst="rect">
            <a:avLst/>
          </a:prstGeom>
          <a:noFill/>
        </p:spPr>
        <p:txBody>
          <a:bodyPr wrap="square" rtlCol="0">
            <a:spAutoFit/>
          </a:bodyPr>
          <a:lstStyle/>
          <a:p>
            <a:r>
              <a:rPr lang="en-US" sz="2400" dirty="0" smtClean="0"/>
              <a:t>The granite in picture A is older.</a:t>
            </a:r>
          </a:p>
          <a:p>
            <a:r>
              <a:rPr lang="en-US" sz="2400" dirty="0" smtClean="0"/>
              <a:t>The granite was weathered and eroded</a:t>
            </a:r>
          </a:p>
          <a:p>
            <a:r>
              <a:rPr lang="en-US" sz="2400" dirty="0" smtClean="0"/>
              <a:t>and the sandstone formed around</a:t>
            </a:r>
          </a:p>
          <a:p>
            <a:r>
              <a:rPr lang="en-US" sz="2400" dirty="0" smtClean="0"/>
              <a:t>the granite fragments. The fragments </a:t>
            </a:r>
          </a:p>
          <a:p>
            <a:r>
              <a:rPr lang="en-US" sz="2400" dirty="0" smtClean="0"/>
              <a:t>or inclusions are older than the </a:t>
            </a:r>
          </a:p>
          <a:p>
            <a:r>
              <a:rPr lang="en-US" sz="2400" dirty="0"/>
              <a:t>s</a:t>
            </a:r>
            <a:r>
              <a:rPr lang="en-US" sz="2400" dirty="0" smtClean="0"/>
              <a:t>urrounding rock.</a:t>
            </a:r>
            <a:endParaRPr lang="en-US" sz="2400" dirty="0"/>
          </a:p>
        </p:txBody>
      </p:sp>
    </p:spTree>
    <p:extLst>
      <p:ext uri="{BB962C8B-B14F-4D97-AF65-F5344CB8AC3E}">
        <p14:creationId xmlns:p14="http://schemas.microsoft.com/office/powerpoint/2010/main" val="113638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 calcmode="lin" valueType="num">
                                      <p:cBhvr additive="base">
                                        <p:cTn id="15"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anim calcmode="lin" valueType="num">
                                      <p:cBhvr additive="base">
                                        <p:cTn id="23"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anim calcmode="lin" valueType="num">
                                      <p:cBhvr additive="base">
                                        <p:cTn id="2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Principle of Inclusions</a:t>
            </a:r>
            <a:endParaRPr lang="en-US" dirty="0"/>
          </a:p>
        </p:txBody>
      </p:sp>
      <p:pic>
        <p:nvPicPr>
          <p:cNvPr id="6" name="Picture 5" descr="Diagram contrasting clasts and inclusion"/>
          <p:cNvPicPr/>
          <p:nvPr/>
        </p:nvPicPr>
        <p:blipFill>
          <a:blip r:embed="rId2" cstate="print"/>
          <a:srcRect l="48515"/>
          <a:stretch>
            <a:fillRect/>
          </a:stretch>
        </p:blipFill>
        <p:spPr bwMode="auto">
          <a:xfrm>
            <a:off x="4953000" y="2514600"/>
            <a:ext cx="3962400" cy="4114800"/>
          </a:xfrm>
          <a:prstGeom prst="rect">
            <a:avLst/>
          </a:prstGeom>
          <a:noFill/>
          <a:ln w="9525">
            <a:noFill/>
            <a:miter lim="800000"/>
            <a:headEnd/>
            <a:tailEnd/>
          </a:ln>
        </p:spPr>
      </p:pic>
      <p:sp>
        <p:nvSpPr>
          <p:cNvPr id="7" name="TextBox 6"/>
          <p:cNvSpPr txBox="1"/>
          <p:nvPr/>
        </p:nvSpPr>
        <p:spPr>
          <a:xfrm>
            <a:off x="609600" y="1295400"/>
            <a:ext cx="7772400" cy="830997"/>
          </a:xfrm>
          <a:prstGeom prst="rect">
            <a:avLst/>
          </a:prstGeom>
          <a:noFill/>
        </p:spPr>
        <p:txBody>
          <a:bodyPr wrap="square" rtlCol="0">
            <a:spAutoFit/>
          </a:bodyPr>
          <a:lstStyle/>
          <a:p>
            <a:r>
              <a:rPr lang="en-US" sz="2400" dirty="0" smtClean="0"/>
              <a:t>In picture ! Is the sandstone or granite older? Is it the same in picture B? Why?</a:t>
            </a:r>
            <a:endParaRPr lang="en-US" sz="2400" dirty="0"/>
          </a:p>
        </p:txBody>
      </p:sp>
      <p:sp>
        <p:nvSpPr>
          <p:cNvPr id="8" name="TextBox 7"/>
          <p:cNvSpPr txBox="1"/>
          <p:nvPr/>
        </p:nvSpPr>
        <p:spPr>
          <a:xfrm>
            <a:off x="228600" y="2514600"/>
            <a:ext cx="4724400" cy="3785652"/>
          </a:xfrm>
          <a:prstGeom prst="rect">
            <a:avLst/>
          </a:prstGeom>
          <a:noFill/>
        </p:spPr>
        <p:txBody>
          <a:bodyPr wrap="square" rtlCol="0">
            <a:spAutoFit/>
          </a:bodyPr>
          <a:lstStyle/>
          <a:p>
            <a:r>
              <a:rPr lang="en-US" sz="2400" dirty="0" smtClean="0"/>
              <a:t>In picture B, the sandstone is older. </a:t>
            </a:r>
          </a:p>
          <a:p>
            <a:r>
              <a:rPr lang="en-US" sz="2400" dirty="0" smtClean="0"/>
              <a:t>Smaller sandstone fragments are found in the granite. This means the granitic magma intruded on the sandstone and broke some pieces off. As the magma cooled to form the granite, the sandstone inclusions were infused into the rock. Again, the inclusions are older than the surrounding rock.</a:t>
            </a:r>
            <a:endParaRPr lang="en-US" sz="2400" dirty="0"/>
          </a:p>
        </p:txBody>
      </p:sp>
    </p:spTree>
    <p:extLst>
      <p:ext uri="{BB962C8B-B14F-4D97-AF65-F5344CB8AC3E}">
        <p14:creationId xmlns:p14="http://schemas.microsoft.com/office/powerpoint/2010/main" val="59966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anim calcmode="lin" valueType="num">
                                      <p:cBhvr additive="base">
                                        <p:cTn id="11"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Cross-Cutting Relationships</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Igneous intrusions can cut surrounding rock </a:t>
            </a:r>
          </a:p>
          <a:p>
            <a:r>
              <a:rPr lang="en-US" dirty="0" smtClean="0"/>
              <a:t>Intrusions are younger than the rock they cut</a:t>
            </a:r>
          </a:p>
          <a:p>
            <a:r>
              <a:rPr lang="en-US" dirty="0" smtClean="0"/>
              <a:t>Intrusions can “cut” through other intrusions</a:t>
            </a:r>
            <a:endParaRPr lang="en-US" dirty="0"/>
          </a:p>
          <a:p>
            <a:r>
              <a:rPr lang="en-US" dirty="0" smtClean="0"/>
              <a:t>Superposition is key for determining relative age!</a:t>
            </a:r>
            <a:endParaRPr lang="en-US" dirty="0"/>
          </a:p>
        </p:txBody>
      </p:sp>
      <p:pic>
        <p:nvPicPr>
          <p:cNvPr id="6" name="il_fi" descr="http://www.gc.maricopa.edu/appliedscience/gjc-nsf/images/plutons.cv.jpg"/>
          <p:cNvPicPr>
            <a:picLocks noGrp="1"/>
          </p:cNvPicPr>
          <p:nvPr>
            <p:ph sz="half" idx="2"/>
          </p:nvPr>
        </p:nvPicPr>
        <p:blipFill>
          <a:blip r:embed="rId2" cstate="print"/>
          <a:srcRect/>
          <a:stretch>
            <a:fillRect/>
          </a:stretch>
        </p:blipFill>
        <p:spPr bwMode="auto">
          <a:xfrm>
            <a:off x="4648200" y="2622754"/>
            <a:ext cx="4038600" cy="2480854"/>
          </a:xfrm>
          <a:prstGeom prst="rect">
            <a:avLst/>
          </a:prstGeom>
          <a:noFill/>
          <a:ln w="9525">
            <a:noFill/>
            <a:miter lim="800000"/>
            <a:headEnd/>
            <a:tailEnd/>
          </a:ln>
        </p:spPr>
      </p:pic>
    </p:spTree>
    <p:extLst>
      <p:ext uri="{BB962C8B-B14F-4D97-AF65-F5344CB8AC3E}">
        <p14:creationId xmlns:p14="http://schemas.microsoft.com/office/powerpoint/2010/main" val="2148804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Cross Cutting Relationships</a:t>
            </a:r>
            <a:endParaRPr lang="en-US" dirty="0"/>
          </a:p>
        </p:txBody>
      </p:sp>
      <p:sp>
        <p:nvSpPr>
          <p:cNvPr id="6" name="Text Placeholder 5"/>
          <p:cNvSpPr>
            <a:spLocks noGrp="1"/>
          </p:cNvSpPr>
          <p:nvPr>
            <p:ph type="body" idx="1"/>
          </p:nvPr>
        </p:nvSpPr>
        <p:spPr>
          <a:xfrm>
            <a:off x="838200" y="1524000"/>
            <a:ext cx="2438400" cy="639762"/>
          </a:xfrm>
        </p:spPr>
        <p:txBody>
          <a:bodyPr/>
          <a:lstStyle/>
          <a:p>
            <a:pPr algn="ctr"/>
            <a:r>
              <a:rPr lang="en-US" dirty="0" smtClean="0"/>
              <a:t>Faults</a:t>
            </a:r>
            <a:endParaRPr lang="en-US" dirty="0"/>
          </a:p>
        </p:txBody>
      </p:sp>
      <p:sp>
        <p:nvSpPr>
          <p:cNvPr id="8" name="Text Placeholder 7"/>
          <p:cNvSpPr>
            <a:spLocks noGrp="1"/>
          </p:cNvSpPr>
          <p:nvPr>
            <p:ph type="body" sz="quarter" idx="3"/>
          </p:nvPr>
        </p:nvSpPr>
        <p:spPr>
          <a:xfrm>
            <a:off x="4419600" y="1524000"/>
            <a:ext cx="4041775" cy="639762"/>
          </a:xfrm>
        </p:spPr>
        <p:txBody>
          <a:bodyPr/>
          <a:lstStyle/>
          <a:p>
            <a:pPr algn="ctr"/>
            <a:r>
              <a:rPr lang="en-US" dirty="0" smtClean="0"/>
              <a:t>Igneous Intrusions (</a:t>
            </a:r>
            <a:r>
              <a:rPr lang="en-US" dirty="0" err="1" smtClean="0"/>
              <a:t>plutons</a:t>
            </a:r>
            <a:r>
              <a:rPr lang="en-US" dirty="0" smtClean="0"/>
              <a:t>)</a:t>
            </a:r>
            <a:endParaRPr lang="en-US" dirty="0"/>
          </a:p>
        </p:txBody>
      </p:sp>
      <p:pic>
        <p:nvPicPr>
          <p:cNvPr id="10" name="il_fi" descr="http://www.gc.maricopa.edu/appliedscience/gjc-nsf/images/plutons.cv.jpg"/>
          <p:cNvPicPr/>
          <p:nvPr/>
        </p:nvPicPr>
        <p:blipFill>
          <a:blip r:embed="rId2" cstate="print"/>
          <a:srcRect/>
          <a:stretch>
            <a:fillRect/>
          </a:stretch>
        </p:blipFill>
        <p:spPr bwMode="auto">
          <a:xfrm>
            <a:off x="4191000" y="2590800"/>
            <a:ext cx="4663440" cy="2865120"/>
          </a:xfrm>
          <a:prstGeom prst="rect">
            <a:avLst/>
          </a:prstGeom>
          <a:noFill/>
          <a:ln w="9525">
            <a:noFill/>
            <a:miter lim="800000"/>
            <a:headEnd/>
            <a:tailEnd/>
          </a:ln>
        </p:spPr>
      </p:pic>
      <p:pic>
        <p:nvPicPr>
          <p:cNvPr id="11" name="il_fi" descr="http://higheredbcs.wiley.com/legacy/college/levin/0471697435/chap_tut/images/fault.gif"/>
          <p:cNvPicPr/>
          <p:nvPr/>
        </p:nvPicPr>
        <p:blipFill>
          <a:blip r:embed="rId3" cstate="print"/>
          <a:srcRect/>
          <a:stretch>
            <a:fillRect/>
          </a:stretch>
        </p:blipFill>
        <p:spPr bwMode="auto">
          <a:xfrm>
            <a:off x="228600" y="2514600"/>
            <a:ext cx="3657600" cy="2895600"/>
          </a:xfrm>
          <a:prstGeom prst="rect">
            <a:avLst/>
          </a:prstGeom>
          <a:noFill/>
          <a:ln w="9525">
            <a:noFill/>
            <a:miter lim="800000"/>
            <a:headEnd/>
            <a:tailEnd/>
          </a:ln>
        </p:spPr>
      </p:pic>
    </p:spTree>
    <p:extLst>
      <p:ext uri="{BB962C8B-B14F-4D97-AF65-F5344CB8AC3E}">
        <p14:creationId xmlns:p14="http://schemas.microsoft.com/office/powerpoint/2010/main" val="16993470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Cross Cutting Practice</a:t>
            </a:r>
            <a:endParaRPr lang="en-US" dirty="0"/>
          </a:p>
        </p:txBody>
      </p:sp>
      <p:pic>
        <p:nvPicPr>
          <p:cNvPr id="8" name="il_fi" descr="http://www.tulane.edu/~sanelson/eens1110/images/cross_cutting_relatinships.gif"/>
          <p:cNvPicPr/>
          <p:nvPr/>
        </p:nvPicPr>
        <p:blipFill>
          <a:blip r:embed="rId2" cstate="print"/>
          <a:srcRect/>
          <a:stretch>
            <a:fillRect/>
          </a:stretch>
        </p:blipFill>
        <p:spPr bwMode="auto">
          <a:xfrm>
            <a:off x="1066800" y="1905000"/>
            <a:ext cx="6781800" cy="4267200"/>
          </a:xfrm>
          <a:prstGeom prst="rect">
            <a:avLst/>
          </a:prstGeom>
          <a:noFill/>
          <a:ln w="9525">
            <a:noFill/>
            <a:miter lim="800000"/>
            <a:headEnd/>
            <a:tailEnd/>
          </a:ln>
        </p:spPr>
      </p:pic>
    </p:spTree>
    <p:extLst>
      <p:ext uri="{BB962C8B-B14F-4D97-AF65-F5344CB8AC3E}">
        <p14:creationId xmlns:p14="http://schemas.microsoft.com/office/powerpoint/2010/main" val="394851653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Cross Cutting Practice</a:t>
            </a:r>
            <a:endParaRPr lang="en-US" dirty="0"/>
          </a:p>
        </p:txBody>
      </p:sp>
      <p:pic>
        <p:nvPicPr>
          <p:cNvPr id="8" name="il_fi" descr="http://www.tulane.edu/~sanelson/eens1110/images/cross_cutting_relatinships.gif"/>
          <p:cNvPicPr/>
          <p:nvPr/>
        </p:nvPicPr>
        <p:blipFill>
          <a:blip r:embed="rId2" cstate="print"/>
          <a:srcRect/>
          <a:stretch>
            <a:fillRect/>
          </a:stretch>
        </p:blipFill>
        <p:spPr bwMode="auto">
          <a:xfrm>
            <a:off x="1066800" y="1905000"/>
            <a:ext cx="6781800" cy="4267200"/>
          </a:xfrm>
          <a:prstGeom prst="rect">
            <a:avLst/>
          </a:prstGeom>
          <a:noFill/>
          <a:ln w="9525">
            <a:noFill/>
            <a:miter lim="800000"/>
            <a:headEnd/>
            <a:tailEnd/>
          </a:ln>
        </p:spPr>
      </p:pic>
      <p:sp>
        <p:nvSpPr>
          <p:cNvPr id="9" name="TextBox 8"/>
          <p:cNvSpPr txBox="1"/>
          <p:nvPr/>
        </p:nvSpPr>
        <p:spPr>
          <a:xfrm>
            <a:off x="7086600" y="5486400"/>
            <a:ext cx="533400" cy="461665"/>
          </a:xfrm>
          <a:prstGeom prst="rect">
            <a:avLst/>
          </a:prstGeom>
          <a:noFill/>
        </p:spPr>
        <p:txBody>
          <a:bodyPr wrap="square" rtlCol="0">
            <a:spAutoFit/>
          </a:bodyPr>
          <a:lstStyle/>
          <a:p>
            <a:pPr algn="ctr"/>
            <a:r>
              <a:rPr lang="en-US" sz="2400" b="1" dirty="0">
                <a:solidFill>
                  <a:srgbClr val="C00000"/>
                </a:solidFill>
              </a:rPr>
              <a:t>1</a:t>
            </a:r>
          </a:p>
        </p:txBody>
      </p:sp>
      <p:sp>
        <p:nvSpPr>
          <p:cNvPr id="10" name="TextBox 9"/>
          <p:cNvSpPr txBox="1"/>
          <p:nvPr/>
        </p:nvSpPr>
        <p:spPr>
          <a:xfrm>
            <a:off x="7086600" y="4572000"/>
            <a:ext cx="533400" cy="461665"/>
          </a:xfrm>
          <a:prstGeom prst="rect">
            <a:avLst/>
          </a:prstGeom>
          <a:noFill/>
        </p:spPr>
        <p:txBody>
          <a:bodyPr wrap="square" rtlCol="0">
            <a:spAutoFit/>
          </a:bodyPr>
          <a:lstStyle/>
          <a:p>
            <a:pPr algn="ctr"/>
            <a:r>
              <a:rPr lang="en-US" sz="2400" b="1" dirty="0" smtClean="0">
                <a:solidFill>
                  <a:srgbClr val="C00000"/>
                </a:solidFill>
              </a:rPr>
              <a:t>2</a:t>
            </a:r>
            <a:endParaRPr lang="en-US" sz="2400" b="1" dirty="0">
              <a:solidFill>
                <a:srgbClr val="C00000"/>
              </a:solidFill>
            </a:endParaRPr>
          </a:p>
        </p:txBody>
      </p:sp>
      <p:sp>
        <p:nvSpPr>
          <p:cNvPr id="11" name="TextBox 10"/>
          <p:cNvSpPr txBox="1"/>
          <p:nvPr/>
        </p:nvSpPr>
        <p:spPr>
          <a:xfrm>
            <a:off x="6477000" y="3886200"/>
            <a:ext cx="533400" cy="461665"/>
          </a:xfrm>
          <a:prstGeom prst="rect">
            <a:avLst/>
          </a:prstGeom>
          <a:noFill/>
        </p:spPr>
        <p:txBody>
          <a:bodyPr wrap="square" rtlCol="0">
            <a:spAutoFit/>
          </a:bodyPr>
          <a:lstStyle/>
          <a:p>
            <a:pPr algn="ctr"/>
            <a:r>
              <a:rPr lang="en-US" sz="2400" b="1" dirty="0" smtClean="0">
                <a:solidFill>
                  <a:srgbClr val="C00000"/>
                </a:solidFill>
              </a:rPr>
              <a:t>3</a:t>
            </a:r>
            <a:endParaRPr lang="en-US" sz="2400" b="1" dirty="0">
              <a:solidFill>
                <a:srgbClr val="C00000"/>
              </a:solidFill>
            </a:endParaRPr>
          </a:p>
        </p:txBody>
      </p:sp>
      <p:sp>
        <p:nvSpPr>
          <p:cNvPr id="12" name="TextBox 11"/>
          <p:cNvSpPr txBox="1"/>
          <p:nvPr/>
        </p:nvSpPr>
        <p:spPr>
          <a:xfrm>
            <a:off x="7162800" y="3200400"/>
            <a:ext cx="533400" cy="461665"/>
          </a:xfrm>
          <a:prstGeom prst="rect">
            <a:avLst/>
          </a:prstGeom>
          <a:noFill/>
        </p:spPr>
        <p:txBody>
          <a:bodyPr wrap="square" rtlCol="0">
            <a:spAutoFit/>
          </a:bodyPr>
          <a:lstStyle/>
          <a:p>
            <a:pPr algn="ctr"/>
            <a:r>
              <a:rPr lang="en-US" sz="2400" b="1" dirty="0" smtClean="0">
                <a:solidFill>
                  <a:srgbClr val="C00000"/>
                </a:solidFill>
              </a:rPr>
              <a:t>4</a:t>
            </a:r>
            <a:endParaRPr lang="en-US" sz="2400" b="1" dirty="0">
              <a:solidFill>
                <a:srgbClr val="C00000"/>
              </a:solidFill>
            </a:endParaRPr>
          </a:p>
        </p:txBody>
      </p:sp>
      <p:sp>
        <p:nvSpPr>
          <p:cNvPr id="13" name="TextBox 12"/>
          <p:cNvSpPr txBox="1"/>
          <p:nvPr/>
        </p:nvSpPr>
        <p:spPr>
          <a:xfrm>
            <a:off x="4343400" y="3048000"/>
            <a:ext cx="533400" cy="461665"/>
          </a:xfrm>
          <a:prstGeom prst="rect">
            <a:avLst/>
          </a:prstGeom>
          <a:noFill/>
        </p:spPr>
        <p:txBody>
          <a:bodyPr wrap="square" rtlCol="0">
            <a:spAutoFit/>
          </a:bodyPr>
          <a:lstStyle/>
          <a:p>
            <a:pPr algn="ctr"/>
            <a:r>
              <a:rPr lang="en-US" sz="2400" b="1" dirty="0" smtClean="0">
                <a:solidFill>
                  <a:srgbClr val="C00000"/>
                </a:solidFill>
              </a:rPr>
              <a:t>5</a:t>
            </a:r>
            <a:endParaRPr lang="en-US" sz="2400" b="1" dirty="0">
              <a:solidFill>
                <a:srgbClr val="C00000"/>
              </a:solidFill>
            </a:endParaRPr>
          </a:p>
        </p:txBody>
      </p:sp>
    </p:spTree>
    <p:extLst>
      <p:ext uri="{BB962C8B-B14F-4D97-AF65-F5344CB8AC3E}">
        <p14:creationId xmlns:p14="http://schemas.microsoft.com/office/powerpoint/2010/main" val="3182767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Cutting Practice</a:t>
            </a:r>
            <a:endParaRPr lang="en-US" dirty="0"/>
          </a:p>
        </p:txBody>
      </p:sp>
      <p:pic>
        <p:nvPicPr>
          <p:cNvPr id="3" name="il_fi" descr="http://www.geosociety.org/Earthcache/Images/block%20diagram1182008.jpg"/>
          <p:cNvPicPr/>
          <p:nvPr/>
        </p:nvPicPr>
        <p:blipFill>
          <a:blip r:embed="rId2" cstate="print"/>
          <a:srcRect/>
          <a:stretch>
            <a:fillRect/>
          </a:stretch>
        </p:blipFill>
        <p:spPr bwMode="auto">
          <a:xfrm>
            <a:off x="1981200" y="1828800"/>
            <a:ext cx="5798820" cy="4800600"/>
          </a:xfrm>
          <a:prstGeom prst="rect">
            <a:avLst/>
          </a:prstGeom>
          <a:noFill/>
          <a:ln w="9525">
            <a:noFill/>
            <a:miter lim="800000"/>
            <a:headEnd/>
            <a:tailEnd/>
          </a:ln>
        </p:spPr>
      </p:pic>
    </p:spTree>
    <p:extLst>
      <p:ext uri="{BB962C8B-B14F-4D97-AF65-F5344CB8AC3E}">
        <p14:creationId xmlns:p14="http://schemas.microsoft.com/office/powerpoint/2010/main" val="407179710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Cutting Practice</a:t>
            </a:r>
            <a:endParaRPr lang="en-US" dirty="0"/>
          </a:p>
        </p:txBody>
      </p:sp>
      <p:pic>
        <p:nvPicPr>
          <p:cNvPr id="3" name="il_fi" descr="http://www.geosociety.org/Earthcache/Images/block%20diagram1182008.jpg"/>
          <p:cNvPicPr/>
          <p:nvPr/>
        </p:nvPicPr>
        <p:blipFill>
          <a:blip r:embed="rId2" cstate="print"/>
          <a:srcRect l="6570" t="11111" r="13272" b="12698"/>
          <a:stretch>
            <a:fillRect/>
          </a:stretch>
        </p:blipFill>
        <p:spPr bwMode="auto">
          <a:xfrm>
            <a:off x="1143000" y="1371600"/>
            <a:ext cx="6934200" cy="5029200"/>
          </a:xfrm>
          <a:prstGeom prst="rect">
            <a:avLst/>
          </a:prstGeom>
          <a:noFill/>
          <a:ln w="9525">
            <a:noFill/>
            <a:miter lim="800000"/>
            <a:headEnd/>
            <a:tailEnd/>
          </a:ln>
        </p:spPr>
      </p:pic>
      <p:sp>
        <p:nvSpPr>
          <p:cNvPr id="4" name="TextBox 3"/>
          <p:cNvSpPr txBox="1"/>
          <p:nvPr/>
        </p:nvSpPr>
        <p:spPr>
          <a:xfrm>
            <a:off x="4038600" y="4876800"/>
            <a:ext cx="533400" cy="461665"/>
          </a:xfrm>
          <a:prstGeom prst="rect">
            <a:avLst/>
          </a:prstGeom>
          <a:noFill/>
        </p:spPr>
        <p:txBody>
          <a:bodyPr wrap="square" rtlCol="0">
            <a:spAutoFit/>
          </a:bodyPr>
          <a:lstStyle/>
          <a:p>
            <a:pPr algn="ctr"/>
            <a:r>
              <a:rPr lang="en-US" sz="2400" b="1" dirty="0">
                <a:solidFill>
                  <a:srgbClr val="C00000"/>
                </a:solidFill>
              </a:rPr>
              <a:t>1</a:t>
            </a:r>
          </a:p>
        </p:txBody>
      </p:sp>
      <p:sp>
        <p:nvSpPr>
          <p:cNvPr id="5" name="TextBox 4"/>
          <p:cNvSpPr txBox="1"/>
          <p:nvPr/>
        </p:nvSpPr>
        <p:spPr>
          <a:xfrm>
            <a:off x="4038600" y="3733800"/>
            <a:ext cx="533400" cy="461665"/>
          </a:xfrm>
          <a:prstGeom prst="rect">
            <a:avLst/>
          </a:prstGeom>
          <a:noFill/>
        </p:spPr>
        <p:txBody>
          <a:bodyPr wrap="square" rtlCol="0">
            <a:spAutoFit/>
          </a:bodyPr>
          <a:lstStyle/>
          <a:p>
            <a:pPr algn="ctr"/>
            <a:r>
              <a:rPr lang="en-US" sz="2400" b="1" dirty="0" smtClean="0">
                <a:solidFill>
                  <a:srgbClr val="C00000"/>
                </a:solidFill>
              </a:rPr>
              <a:t>2</a:t>
            </a:r>
            <a:endParaRPr lang="en-US" sz="2400" b="1" dirty="0">
              <a:solidFill>
                <a:srgbClr val="C00000"/>
              </a:solidFill>
            </a:endParaRPr>
          </a:p>
        </p:txBody>
      </p:sp>
      <p:sp>
        <p:nvSpPr>
          <p:cNvPr id="6" name="TextBox 5"/>
          <p:cNvSpPr txBox="1"/>
          <p:nvPr/>
        </p:nvSpPr>
        <p:spPr>
          <a:xfrm>
            <a:off x="4114800" y="2895600"/>
            <a:ext cx="533400" cy="461665"/>
          </a:xfrm>
          <a:prstGeom prst="rect">
            <a:avLst/>
          </a:prstGeom>
          <a:noFill/>
        </p:spPr>
        <p:txBody>
          <a:bodyPr wrap="square" rtlCol="0">
            <a:spAutoFit/>
          </a:bodyPr>
          <a:lstStyle/>
          <a:p>
            <a:pPr algn="ctr"/>
            <a:r>
              <a:rPr lang="en-US" sz="2400" b="1" dirty="0" smtClean="0">
                <a:solidFill>
                  <a:srgbClr val="C00000"/>
                </a:solidFill>
              </a:rPr>
              <a:t>3</a:t>
            </a:r>
            <a:endParaRPr lang="en-US" sz="2400" b="1" dirty="0">
              <a:solidFill>
                <a:srgbClr val="C00000"/>
              </a:solidFill>
            </a:endParaRPr>
          </a:p>
        </p:txBody>
      </p:sp>
      <p:sp>
        <p:nvSpPr>
          <p:cNvPr id="7" name="TextBox 6"/>
          <p:cNvSpPr txBox="1"/>
          <p:nvPr/>
        </p:nvSpPr>
        <p:spPr>
          <a:xfrm>
            <a:off x="4419600" y="1981200"/>
            <a:ext cx="533400" cy="461665"/>
          </a:xfrm>
          <a:prstGeom prst="rect">
            <a:avLst/>
          </a:prstGeom>
          <a:noFill/>
        </p:spPr>
        <p:txBody>
          <a:bodyPr wrap="square" rtlCol="0">
            <a:spAutoFit/>
          </a:bodyPr>
          <a:lstStyle/>
          <a:p>
            <a:pPr algn="ctr"/>
            <a:r>
              <a:rPr lang="en-US" sz="2400" b="1" dirty="0" smtClean="0">
                <a:solidFill>
                  <a:srgbClr val="C00000"/>
                </a:solidFill>
              </a:rPr>
              <a:t>4</a:t>
            </a:r>
            <a:endParaRPr lang="en-US" sz="2400" b="1" dirty="0">
              <a:solidFill>
                <a:srgbClr val="C00000"/>
              </a:solidFill>
            </a:endParaRPr>
          </a:p>
        </p:txBody>
      </p:sp>
      <p:sp>
        <p:nvSpPr>
          <p:cNvPr id="8" name="TextBox 7"/>
          <p:cNvSpPr txBox="1"/>
          <p:nvPr/>
        </p:nvSpPr>
        <p:spPr>
          <a:xfrm>
            <a:off x="1905000" y="2438400"/>
            <a:ext cx="533400" cy="461665"/>
          </a:xfrm>
          <a:prstGeom prst="rect">
            <a:avLst/>
          </a:prstGeom>
          <a:noFill/>
        </p:spPr>
        <p:txBody>
          <a:bodyPr wrap="square" rtlCol="0">
            <a:spAutoFit/>
          </a:bodyPr>
          <a:lstStyle/>
          <a:p>
            <a:pPr algn="ctr"/>
            <a:r>
              <a:rPr lang="en-US" sz="2400" b="1" dirty="0" smtClean="0">
                <a:solidFill>
                  <a:srgbClr val="C00000"/>
                </a:solidFill>
              </a:rPr>
              <a:t>5</a:t>
            </a:r>
            <a:endParaRPr lang="en-US" sz="2400" b="1" dirty="0">
              <a:solidFill>
                <a:srgbClr val="C00000"/>
              </a:solidFill>
            </a:endParaRPr>
          </a:p>
        </p:txBody>
      </p:sp>
      <p:sp>
        <p:nvSpPr>
          <p:cNvPr id="9" name="TextBox 8"/>
          <p:cNvSpPr txBox="1"/>
          <p:nvPr/>
        </p:nvSpPr>
        <p:spPr>
          <a:xfrm>
            <a:off x="1905000" y="3505200"/>
            <a:ext cx="533400" cy="461665"/>
          </a:xfrm>
          <a:prstGeom prst="rect">
            <a:avLst/>
          </a:prstGeom>
          <a:noFill/>
        </p:spPr>
        <p:txBody>
          <a:bodyPr wrap="square" rtlCol="0">
            <a:spAutoFit/>
          </a:bodyPr>
          <a:lstStyle/>
          <a:p>
            <a:pPr algn="ctr"/>
            <a:r>
              <a:rPr lang="en-US" sz="2400" b="1" dirty="0" smtClean="0">
                <a:solidFill>
                  <a:srgbClr val="C00000"/>
                </a:solidFill>
              </a:rPr>
              <a:t>6</a:t>
            </a:r>
            <a:endParaRPr lang="en-US" sz="2400" b="1" dirty="0">
              <a:solidFill>
                <a:srgbClr val="C00000"/>
              </a:solidFill>
            </a:endParaRPr>
          </a:p>
        </p:txBody>
      </p:sp>
    </p:spTree>
    <p:extLst>
      <p:ext uri="{BB962C8B-B14F-4D97-AF65-F5344CB8AC3E}">
        <p14:creationId xmlns:p14="http://schemas.microsoft.com/office/powerpoint/2010/main" val="303861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Introduction to Geologic Time</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51827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pic>
        <p:nvPicPr>
          <p:cNvPr id="3" name="il_fi" descr="http://regentsearth.com/Tests/Clips/geohist3.gif"/>
          <p:cNvPicPr/>
          <p:nvPr/>
        </p:nvPicPr>
        <p:blipFill>
          <a:blip r:embed="rId2" cstate="print"/>
          <a:srcRect/>
          <a:stretch>
            <a:fillRect/>
          </a:stretch>
        </p:blipFill>
        <p:spPr bwMode="auto">
          <a:xfrm>
            <a:off x="1143000" y="3429000"/>
            <a:ext cx="6477000" cy="3429000"/>
          </a:xfrm>
          <a:prstGeom prst="rect">
            <a:avLst/>
          </a:prstGeom>
          <a:noFill/>
          <a:ln w="9525">
            <a:noFill/>
            <a:miter lim="800000"/>
            <a:headEnd/>
            <a:tailEnd/>
          </a:ln>
        </p:spPr>
      </p:pic>
      <p:sp>
        <p:nvSpPr>
          <p:cNvPr id="4" name="TextBox 3"/>
          <p:cNvSpPr txBox="1"/>
          <p:nvPr/>
        </p:nvSpPr>
        <p:spPr>
          <a:xfrm>
            <a:off x="609600" y="1219200"/>
            <a:ext cx="7772400" cy="2246769"/>
          </a:xfrm>
          <a:prstGeom prst="rect">
            <a:avLst/>
          </a:prstGeom>
          <a:noFill/>
        </p:spPr>
        <p:txBody>
          <a:bodyPr wrap="square" rtlCol="0">
            <a:spAutoFit/>
          </a:bodyPr>
          <a:lstStyle/>
          <a:p>
            <a:r>
              <a:rPr lang="en-US" sz="2800" dirty="0" smtClean="0"/>
              <a:t>Relatively date this cross-section from oldest to youngest. For each step, write down the principle you used to create your series of events. Are there any more principles shown in this cross section that we have not discussed? Why or why not?</a:t>
            </a:r>
            <a:endParaRPr lang="en-US" sz="2800" dirty="0"/>
          </a:p>
        </p:txBody>
      </p:sp>
    </p:spTree>
    <p:extLst>
      <p:ext uri="{BB962C8B-B14F-4D97-AF65-F5344CB8AC3E}">
        <p14:creationId xmlns:p14="http://schemas.microsoft.com/office/powerpoint/2010/main" val="314871687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92500"/>
          </a:bodyPr>
          <a:lstStyle/>
          <a:p>
            <a:r>
              <a:rPr lang="en-US" dirty="0" smtClean="0"/>
              <a:t>Sit in your appropriate seat quietly</a:t>
            </a:r>
          </a:p>
          <a:p>
            <a:r>
              <a:rPr lang="en-US" dirty="0" smtClean="0"/>
              <a:t>Make sure you are wearing your ID’s</a:t>
            </a:r>
          </a:p>
          <a:p>
            <a:r>
              <a:rPr lang="en-US" dirty="0" smtClean="0"/>
              <a:t>Have all necessary materials out</a:t>
            </a:r>
          </a:p>
          <a:p>
            <a:r>
              <a:rPr lang="en-US" dirty="0" smtClean="0"/>
              <a:t>All back packs on the floor</a:t>
            </a:r>
          </a:p>
          <a:p>
            <a:r>
              <a:rPr lang="en-US" dirty="0" smtClean="0"/>
              <a:t>All cell phones on silent and away in backpacks</a:t>
            </a:r>
          </a:p>
          <a:p>
            <a:r>
              <a:rPr lang="en-US" dirty="0" smtClean="0"/>
              <a:t>All IPods off and headphones out of your ears</a:t>
            </a:r>
          </a:p>
          <a:p>
            <a:r>
              <a:rPr lang="en-US" dirty="0" smtClean="0"/>
              <a:t>Hats off</a:t>
            </a:r>
          </a:p>
          <a:p>
            <a:r>
              <a:rPr lang="en-US" dirty="0" smtClean="0"/>
              <a:t>No food or drink except for water</a:t>
            </a:r>
          </a:p>
        </p:txBody>
      </p:sp>
    </p:spTree>
    <p:extLst>
      <p:ext uri="{BB962C8B-B14F-4D97-AF65-F5344CB8AC3E}">
        <p14:creationId xmlns:p14="http://schemas.microsoft.com/office/powerpoint/2010/main" val="1420061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Bell Work</a:t>
            </a:r>
            <a:endParaRPr lang="en-US" dirty="0"/>
          </a:p>
        </p:txBody>
      </p:sp>
      <p:pic>
        <p:nvPicPr>
          <p:cNvPr id="6" name="il_fi" descr="http://hrsbstaff.ednet.ns.ca/butlers/relative%20dating%20review_files/image020.jpg"/>
          <p:cNvPicPr/>
          <p:nvPr/>
        </p:nvPicPr>
        <p:blipFill>
          <a:blip r:embed="rId2" cstate="print"/>
          <a:srcRect r="22772"/>
          <a:stretch>
            <a:fillRect/>
          </a:stretch>
        </p:blipFill>
        <p:spPr bwMode="auto">
          <a:xfrm>
            <a:off x="1143000" y="2590800"/>
            <a:ext cx="6858000" cy="4114800"/>
          </a:xfrm>
          <a:prstGeom prst="rect">
            <a:avLst/>
          </a:prstGeom>
          <a:noFill/>
          <a:ln w="9525">
            <a:noFill/>
            <a:miter lim="800000"/>
            <a:headEnd/>
            <a:tailEnd/>
          </a:ln>
        </p:spPr>
      </p:pic>
      <p:sp>
        <p:nvSpPr>
          <p:cNvPr id="7" name="TextBox 6"/>
          <p:cNvSpPr txBox="1"/>
          <p:nvPr/>
        </p:nvSpPr>
        <p:spPr>
          <a:xfrm>
            <a:off x="609600" y="1219200"/>
            <a:ext cx="7772400" cy="1384995"/>
          </a:xfrm>
          <a:prstGeom prst="rect">
            <a:avLst/>
          </a:prstGeom>
          <a:noFill/>
        </p:spPr>
        <p:txBody>
          <a:bodyPr wrap="square" rtlCol="0">
            <a:spAutoFit/>
          </a:bodyPr>
          <a:lstStyle/>
          <a:p>
            <a:r>
              <a:rPr lang="en-US" sz="2800" dirty="0" smtClean="0"/>
              <a:t>Relatively date this cross-section from oldest to youngest. For each step, write down the principle you used to create your series of events. </a:t>
            </a:r>
            <a:endParaRPr lang="en-US" sz="2800" dirty="0"/>
          </a:p>
        </p:txBody>
      </p:sp>
    </p:spTree>
    <p:extLst>
      <p:ext uri="{BB962C8B-B14F-4D97-AF65-F5344CB8AC3E}">
        <p14:creationId xmlns:p14="http://schemas.microsoft.com/office/powerpoint/2010/main" val="213856936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Announcements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p:txBody>
      </p:sp>
    </p:spTree>
    <p:extLst>
      <p:ext uri="{BB962C8B-B14F-4D97-AF65-F5344CB8AC3E}">
        <p14:creationId xmlns:p14="http://schemas.microsoft.com/office/powerpoint/2010/main" val="3591912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Relative Dating</a:t>
            </a: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val="4038033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a:t>
            </a:r>
            <a:endParaRPr lang="en-US" dirty="0"/>
          </a:p>
        </p:txBody>
      </p:sp>
      <p:sp>
        <p:nvSpPr>
          <p:cNvPr id="3" name="Content Placeholder 2"/>
          <p:cNvSpPr>
            <a:spLocks noGrp="1"/>
          </p:cNvSpPr>
          <p:nvPr>
            <p:ph idx="1"/>
          </p:nvPr>
        </p:nvSpPr>
        <p:spPr/>
        <p:txBody>
          <a:bodyPr/>
          <a:lstStyle/>
          <a:p>
            <a:r>
              <a:rPr lang="en-US" dirty="0" smtClean="0"/>
              <a:t>Describe the principles of relative dating</a:t>
            </a:r>
          </a:p>
          <a:p>
            <a:r>
              <a:rPr lang="en-US" dirty="0" smtClean="0"/>
              <a:t>Relative date different rock strata drawings by applying the different principles of relative dating</a:t>
            </a:r>
            <a:endParaRPr lang="en-US" dirty="0"/>
          </a:p>
        </p:txBody>
      </p:sp>
    </p:spTree>
    <p:extLst>
      <p:ext uri="{BB962C8B-B14F-4D97-AF65-F5344CB8AC3E}">
        <p14:creationId xmlns:p14="http://schemas.microsoft.com/office/powerpoint/2010/main" val="75916029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Yesterday, we discussed about four principles of relative dating…</a:t>
            </a:r>
            <a:endParaRPr lang="en-US" dirty="0"/>
          </a:p>
        </p:txBody>
      </p:sp>
      <p:sp>
        <p:nvSpPr>
          <p:cNvPr id="4" name="Content Placeholder 3"/>
          <p:cNvSpPr>
            <a:spLocks noGrp="1"/>
          </p:cNvSpPr>
          <p:nvPr>
            <p:ph sz="half" idx="1"/>
          </p:nvPr>
        </p:nvSpPr>
        <p:spPr/>
        <p:txBody>
          <a:bodyPr/>
          <a:lstStyle/>
          <a:p>
            <a:r>
              <a:rPr lang="en-US" dirty="0" smtClean="0"/>
              <a:t>Original Horizontality</a:t>
            </a:r>
          </a:p>
          <a:p>
            <a:r>
              <a:rPr lang="en-US" dirty="0" smtClean="0"/>
              <a:t>Superposition</a:t>
            </a:r>
          </a:p>
          <a:p>
            <a:r>
              <a:rPr lang="en-US" dirty="0" smtClean="0"/>
              <a:t>Inclusion</a:t>
            </a:r>
          </a:p>
          <a:p>
            <a:r>
              <a:rPr lang="en-US" dirty="0" smtClean="0"/>
              <a:t>Cross-Cutting Relationships</a:t>
            </a:r>
            <a:endParaRPr lang="en-US" dirty="0"/>
          </a:p>
        </p:txBody>
      </p:sp>
      <p:pic>
        <p:nvPicPr>
          <p:cNvPr id="6" name="il_fi" descr="http://www.sci.ccny.cuny.edu/~mcesaire/horizontalstrata.gif"/>
          <p:cNvPicPr>
            <a:picLocks noGrp="1"/>
          </p:cNvPicPr>
          <p:nvPr>
            <p:ph sz="half" idx="2"/>
          </p:nvPr>
        </p:nvPicPr>
        <p:blipFill>
          <a:blip r:embed="rId2" cstate="print"/>
          <a:srcRect/>
          <a:stretch>
            <a:fillRect/>
          </a:stretch>
        </p:blipFill>
        <p:spPr bwMode="auto">
          <a:xfrm>
            <a:off x="4648200" y="1828800"/>
            <a:ext cx="4038600" cy="2272145"/>
          </a:xfrm>
          <a:prstGeom prst="rect">
            <a:avLst/>
          </a:prstGeom>
          <a:noFill/>
          <a:ln w="9525">
            <a:noFill/>
            <a:miter lim="800000"/>
            <a:headEnd/>
            <a:tailEnd/>
          </a:ln>
        </p:spPr>
      </p:pic>
      <p:pic>
        <p:nvPicPr>
          <p:cNvPr id="7" name="Content Placeholder 4" descr="Diagram contrasting clasts and inclusion"/>
          <p:cNvPicPr>
            <a:picLocks/>
          </p:cNvPicPr>
          <p:nvPr/>
        </p:nvPicPr>
        <p:blipFill>
          <a:blip r:embed="rId3" cstate="print"/>
          <a:srcRect/>
          <a:stretch>
            <a:fillRect/>
          </a:stretch>
        </p:blipFill>
        <p:spPr bwMode="auto">
          <a:xfrm>
            <a:off x="4800600" y="4267200"/>
            <a:ext cx="3733800" cy="2239804"/>
          </a:xfrm>
          <a:prstGeom prst="rect">
            <a:avLst/>
          </a:prstGeom>
          <a:noFill/>
          <a:ln w="9525">
            <a:noFill/>
            <a:miter lim="800000"/>
            <a:headEnd/>
            <a:tailEnd/>
          </a:ln>
        </p:spPr>
      </p:pic>
    </p:spTree>
    <p:extLst>
      <p:ext uri="{BB962C8B-B14F-4D97-AF65-F5344CB8AC3E}">
        <p14:creationId xmlns:p14="http://schemas.microsoft.com/office/powerpoint/2010/main" val="2007104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Unconformities </a:t>
            </a:r>
            <a:endParaRPr lang="en-US" dirty="0"/>
          </a:p>
        </p:txBody>
      </p:sp>
      <p:sp>
        <p:nvSpPr>
          <p:cNvPr id="3" name="Content Placeholder 2"/>
          <p:cNvSpPr>
            <a:spLocks noGrp="1"/>
          </p:cNvSpPr>
          <p:nvPr>
            <p:ph sz="half" idx="1"/>
          </p:nvPr>
        </p:nvSpPr>
        <p:spPr>
          <a:xfrm>
            <a:off x="457200" y="1600200"/>
            <a:ext cx="4038600" cy="4953000"/>
          </a:xfrm>
        </p:spPr>
        <p:txBody>
          <a:bodyPr>
            <a:normAutofit fontScale="92500" lnSpcReduction="10000"/>
          </a:bodyPr>
          <a:lstStyle/>
          <a:p>
            <a:r>
              <a:rPr lang="en-US" dirty="0" smtClean="0"/>
              <a:t>Unconformities are gaps of missing time in the rock record</a:t>
            </a:r>
          </a:p>
          <a:p>
            <a:r>
              <a:rPr lang="en-US" dirty="0" smtClean="0"/>
              <a:t>Missing due to the ever changing Earth</a:t>
            </a:r>
          </a:p>
          <a:p>
            <a:r>
              <a:rPr lang="en-US" dirty="0" smtClean="0"/>
              <a:t>Weathering and Erosion</a:t>
            </a:r>
          </a:p>
          <a:p>
            <a:r>
              <a:rPr lang="en-US" dirty="0" smtClean="0"/>
              <a:t>The missing rock layer(s) are eventually covered with new rock layers</a:t>
            </a:r>
          </a:p>
          <a:p>
            <a:r>
              <a:rPr lang="en-US" dirty="0" smtClean="0"/>
              <a:t>Rocks above an unconformity are considerably younger</a:t>
            </a:r>
          </a:p>
          <a:p>
            <a:endParaRPr lang="en-US" dirty="0"/>
          </a:p>
        </p:txBody>
      </p:sp>
      <p:pic>
        <p:nvPicPr>
          <p:cNvPr id="7170" name="Picture 2" descr="http://www.thegreatstory.org/images/gc-25.jpg"/>
          <p:cNvPicPr>
            <a:picLocks noChangeAspect="1" noChangeArrowheads="1"/>
          </p:cNvPicPr>
          <p:nvPr/>
        </p:nvPicPr>
        <p:blipFill>
          <a:blip r:embed="rId2" cstate="print"/>
          <a:srcRect/>
          <a:stretch>
            <a:fillRect/>
          </a:stretch>
        </p:blipFill>
        <p:spPr bwMode="auto">
          <a:xfrm>
            <a:off x="4495800" y="1600200"/>
            <a:ext cx="3810000" cy="2857500"/>
          </a:xfrm>
          <a:prstGeom prst="rect">
            <a:avLst/>
          </a:prstGeom>
          <a:noFill/>
        </p:spPr>
      </p:pic>
      <p:pic>
        <p:nvPicPr>
          <p:cNvPr id="7172" name="Picture 4" descr="http://www.indiana.edu/~geol105b/images/gaia_chapter_6/unconformityGrandCanyon.gif"/>
          <p:cNvPicPr>
            <a:picLocks noChangeAspect="1" noChangeArrowheads="1"/>
          </p:cNvPicPr>
          <p:nvPr/>
        </p:nvPicPr>
        <p:blipFill>
          <a:blip r:embed="rId3" cstate="print"/>
          <a:srcRect/>
          <a:stretch>
            <a:fillRect/>
          </a:stretch>
        </p:blipFill>
        <p:spPr bwMode="auto">
          <a:xfrm>
            <a:off x="5486400" y="4267200"/>
            <a:ext cx="3429000" cy="2428875"/>
          </a:xfrm>
          <a:prstGeom prst="rect">
            <a:avLst/>
          </a:prstGeom>
          <a:noFill/>
        </p:spPr>
      </p:pic>
    </p:spTree>
    <p:extLst>
      <p:ext uri="{BB962C8B-B14F-4D97-AF65-F5344CB8AC3E}">
        <p14:creationId xmlns:p14="http://schemas.microsoft.com/office/powerpoint/2010/main" val="242714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Unconformities</a:t>
            </a:r>
            <a:endParaRPr lang="en-US" dirty="0"/>
          </a:p>
        </p:txBody>
      </p:sp>
      <p:sp>
        <p:nvSpPr>
          <p:cNvPr id="3" name="Content Placeholder 2"/>
          <p:cNvSpPr>
            <a:spLocks noGrp="1"/>
          </p:cNvSpPr>
          <p:nvPr>
            <p:ph sz="half" idx="1"/>
          </p:nvPr>
        </p:nvSpPr>
        <p:spPr>
          <a:xfrm>
            <a:off x="228600" y="1295400"/>
            <a:ext cx="8763000" cy="2819400"/>
          </a:xfrm>
        </p:spPr>
        <p:txBody>
          <a:bodyPr>
            <a:normAutofit/>
          </a:bodyPr>
          <a:lstStyle/>
          <a:p>
            <a:r>
              <a:rPr lang="en-US" dirty="0" err="1" smtClean="0"/>
              <a:t>Disconformity</a:t>
            </a:r>
            <a:r>
              <a:rPr lang="en-US" dirty="0" smtClean="0"/>
              <a:t>:</a:t>
            </a:r>
          </a:p>
          <a:p>
            <a:pPr lvl="1"/>
            <a:r>
              <a:rPr lang="en-US" sz="2800" dirty="0" smtClean="0"/>
              <a:t>Major erosion surface exists between two sedimentary rock layers</a:t>
            </a:r>
          </a:p>
          <a:p>
            <a:pPr lvl="1"/>
            <a:r>
              <a:rPr lang="en-US" sz="2800" dirty="0" smtClean="0"/>
              <a:t>Often hard to tell because the erosion surface is often smooth; look for ripples in cross sections</a:t>
            </a:r>
            <a:endParaRPr lang="en-US" sz="2800" dirty="0"/>
          </a:p>
        </p:txBody>
      </p:sp>
      <p:pic>
        <p:nvPicPr>
          <p:cNvPr id="6145" name="il_fi" descr="http://1.bp.blogspot.com/-b3czgNwHUSA/Tw5AtDYGGiI/AAAAAAAAA3o/EtIPLlZHjwk/s1600/unconformities+4.jpg"/>
          <p:cNvPicPr>
            <a:picLocks noChangeAspect="1" noChangeArrowheads="1"/>
          </p:cNvPicPr>
          <p:nvPr/>
        </p:nvPicPr>
        <p:blipFill>
          <a:blip r:embed="rId2" cstate="print"/>
          <a:srcRect l="69231" t="13846" b="6923"/>
          <a:stretch>
            <a:fillRect/>
          </a:stretch>
        </p:blipFill>
        <p:spPr bwMode="auto">
          <a:xfrm>
            <a:off x="2286000" y="4114800"/>
            <a:ext cx="4440237" cy="2379350"/>
          </a:xfrm>
          <a:prstGeom prst="rect">
            <a:avLst/>
          </a:prstGeom>
          <a:noFill/>
          <a:ln w="9525">
            <a:noFill/>
            <a:miter lim="800000"/>
            <a:headEnd/>
            <a:tailEnd/>
          </a:ln>
        </p:spPr>
      </p:pic>
    </p:spTree>
    <p:extLst>
      <p:ext uri="{BB962C8B-B14F-4D97-AF65-F5344CB8AC3E}">
        <p14:creationId xmlns:p14="http://schemas.microsoft.com/office/powerpoint/2010/main" val="194686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Unconformities</a:t>
            </a:r>
            <a:endParaRPr lang="en-US" dirty="0"/>
          </a:p>
        </p:txBody>
      </p:sp>
      <p:sp>
        <p:nvSpPr>
          <p:cNvPr id="3" name="Content Placeholder 2"/>
          <p:cNvSpPr>
            <a:spLocks noGrp="1"/>
          </p:cNvSpPr>
          <p:nvPr>
            <p:ph sz="half" idx="1"/>
          </p:nvPr>
        </p:nvSpPr>
        <p:spPr>
          <a:xfrm>
            <a:off x="457200" y="1447800"/>
            <a:ext cx="8305800" cy="2362199"/>
          </a:xfrm>
        </p:spPr>
        <p:txBody>
          <a:bodyPr>
            <a:normAutofit lnSpcReduction="10000"/>
          </a:bodyPr>
          <a:lstStyle/>
          <a:p>
            <a:r>
              <a:rPr lang="en-US" dirty="0" smtClean="0"/>
              <a:t>Nonconformity:</a:t>
            </a:r>
          </a:p>
          <a:p>
            <a:pPr lvl="1"/>
            <a:r>
              <a:rPr lang="en-US" sz="2800" dirty="0" smtClean="0"/>
              <a:t>When sedimentary rocks are on top deep and old igneous and metamorphic rocks</a:t>
            </a:r>
          </a:p>
          <a:p>
            <a:pPr lvl="1"/>
            <a:r>
              <a:rPr lang="en-US" sz="2800" dirty="0" smtClean="0"/>
              <a:t>Show gap of time where there was uplift and erosion</a:t>
            </a:r>
          </a:p>
        </p:txBody>
      </p:sp>
      <p:pic>
        <p:nvPicPr>
          <p:cNvPr id="52226" name="il_fi" descr="http://1.bp.blogspot.com/-b3czgNwHUSA/Tw5AtDYGGiI/AAAAAAAAA3o/EtIPLlZHjwk/s1600/unconformities+4.jpg"/>
          <p:cNvPicPr>
            <a:picLocks noChangeAspect="1" noChangeArrowheads="1"/>
          </p:cNvPicPr>
          <p:nvPr/>
        </p:nvPicPr>
        <p:blipFill>
          <a:blip r:embed="rId2" cstate="print"/>
          <a:srcRect l="36058" t="10001" r="32852" b="6154"/>
          <a:stretch>
            <a:fillRect/>
          </a:stretch>
        </p:blipFill>
        <p:spPr bwMode="auto">
          <a:xfrm>
            <a:off x="2286000" y="3810000"/>
            <a:ext cx="4630112" cy="2597150"/>
          </a:xfrm>
          <a:prstGeom prst="rect">
            <a:avLst/>
          </a:prstGeom>
          <a:noFill/>
          <a:ln w="9525">
            <a:noFill/>
            <a:miter lim="800000"/>
            <a:headEnd/>
            <a:tailEnd/>
          </a:ln>
        </p:spPr>
      </p:pic>
    </p:spTree>
    <p:extLst>
      <p:ext uri="{BB962C8B-B14F-4D97-AF65-F5344CB8AC3E}">
        <p14:creationId xmlns:p14="http://schemas.microsoft.com/office/powerpoint/2010/main" val="37618605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a:t>
            </a:r>
            <a:endParaRPr lang="en-US" dirty="0"/>
          </a:p>
        </p:txBody>
      </p:sp>
      <p:sp>
        <p:nvSpPr>
          <p:cNvPr id="3" name="Content Placeholder 2"/>
          <p:cNvSpPr>
            <a:spLocks noGrp="1"/>
          </p:cNvSpPr>
          <p:nvPr>
            <p:ph idx="1"/>
          </p:nvPr>
        </p:nvSpPr>
        <p:spPr/>
        <p:txBody>
          <a:bodyPr/>
          <a:lstStyle/>
          <a:p>
            <a:r>
              <a:rPr lang="en-US" dirty="0" smtClean="0"/>
              <a:t>Discuss how old Earth is and how we have broken Earth’s history into different parts</a:t>
            </a:r>
          </a:p>
          <a:p>
            <a:r>
              <a:rPr lang="en-US" dirty="0" smtClean="0"/>
              <a:t>Research how Earth has evolved over the course of it’s history</a:t>
            </a:r>
          </a:p>
          <a:p>
            <a:r>
              <a:rPr lang="en-US" dirty="0" smtClean="0"/>
              <a:t>Create a time scale representation of significant events during </a:t>
            </a:r>
            <a:endParaRPr lang="en-US" dirty="0"/>
          </a:p>
        </p:txBody>
      </p:sp>
    </p:spTree>
    <p:extLst>
      <p:ext uri="{BB962C8B-B14F-4D97-AF65-F5344CB8AC3E}">
        <p14:creationId xmlns:p14="http://schemas.microsoft.com/office/powerpoint/2010/main" val="35587829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Unconformities</a:t>
            </a:r>
            <a:endParaRPr lang="en-US" dirty="0"/>
          </a:p>
        </p:txBody>
      </p:sp>
      <p:sp>
        <p:nvSpPr>
          <p:cNvPr id="3" name="Content Placeholder 2"/>
          <p:cNvSpPr>
            <a:spLocks noGrp="1"/>
          </p:cNvSpPr>
          <p:nvPr>
            <p:ph sz="half" idx="1"/>
          </p:nvPr>
        </p:nvSpPr>
        <p:spPr>
          <a:xfrm>
            <a:off x="457200" y="1295400"/>
            <a:ext cx="8305800" cy="2819400"/>
          </a:xfrm>
        </p:spPr>
        <p:txBody>
          <a:bodyPr>
            <a:normAutofit lnSpcReduction="10000"/>
          </a:bodyPr>
          <a:lstStyle/>
          <a:p>
            <a:r>
              <a:rPr lang="en-US" dirty="0" smtClean="0"/>
              <a:t>Angular unconformity:</a:t>
            </a:r>
          </a:p>
          <a:p>
            <a:pPr lvl="1"/>
            <a:r>
              <a:rPr lang="en-US" sz="2800" dirty="0" smtClean="0"/>
              <a:t>When flat sedimentary rocks are on top of folded or tilted sedimentary rocks</a:t>
            </a:r>
          </a:p>
          <a:p>
            <a:pPr lvl="1"/>
            <a:r>
              <a:rPr lang="en-US" sz="2800" dirty="0" smtClean="0"/>
              <a:t>Shows a history where forces changed the form of strata, experienced erosion, and new sedimentary rocks formed</a:t>
            </a:r>
          </a:p>
        </p:txBody>
      </p:sp>
      <p:pic>
        <p:nvPicPr>
          <p:cNvPr id="53250" name="il_fi" descr="http://1.bp.blogspot.com/-b3czgNwHUSA/Tw5AtDYGGiI/AAAAAAAAA3o/EtIPLlZHjwk/s1600/unconformities+4.jpg"/>
          <p:cNvPicPr>
            <a:picLocks noChangeAspect="1" noChangeArrowheads="1"/>
          </p:cNvPicPr>
          <p:nvPr/>
        </p:nvPicPr>
        <p:blipFill>
          <a:blip r:embed="rId2" cstate="print"/>
          <a:srcRect l="961" t="6154" r="65706" b="8461"/>
          <a:stretch>
            <a:fillRect/>
          </a:stretch>
        </p:blipFill>
        <p:spPr bwMode="auto">
          <a:xfrm>
            <a:off x="2117678" y="4114800"/>
            <a:ext cx="4875842" cy="2592405"/>
          </a:xfrm>
          <a:prstGeom prst="rect">
            <a:avLst/>
          </a:prstGeom>
          <a:noFill/>
          <a:ln w="9525">
            <a:noFill/>
            <a:miter lim="800000"/>
            <a:headEnd/>
            <a:tailEnd/>
          </a:ln>
        </p:spPr>
      </p:pic>
    </p:spTree>
    <p:extLst>
      <p:ext uri="{BB962C8B-B14F-4D97-AF65-F5344CB8AC3E}">
        <p14:creationId xmlns:p14="http://schemas.microsoft.com/office/powerpoint/2010/main" val="24340266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562600" y="533400"/>
            <a:ext cx="3352800" cy="2773362"/>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t>Grand Canyon Filled with Missing Time</a:t>
            </a:r>
            <a:endParaRPr lang="en-US" dirty="0"/>
          </a:p>
        </p:txBody>
      </p:sp>
      <p:pic>
        <p:nvPicPr>
          <p:cNvPr id="5" name="il_fi" descr="http://www.siskiyous.edu/class/geol14/LessonGraphics/grandcynstrat.gif"/>
          <p:cNvPicPr>
            <a:picLocks noChangeAspect="1" noChangeArrowheads="1"/>
          </p:cNvPicPr>
          <p:nvPr/>
        </p:nvPicPr>
        <p:blipFill>
          <a:blip r:embed="rId2" r:link="rId3" cstate="print"/>
          <a:srcRect/>
          <a:stretch>
            <a:fillRect/>
          </a:stretch>
        </p:blipFill>
        <p:spPr bwMode="auto">
          <a:xfrm>
            <a:off x="381000" y="533400"/>
            <a:ext cx="5181600" cy="5934204"/>
          </a:xfrm>
          <a:prstGeom prst="rect">
            <a:avLst/>
          </a:prstGeom>
          <a:noFill/>
          <a:ln w="9525">
            <a:noFill/>
            <a:miter lim="800000"/>
            <a:headEnd/>
            <a:tailEnd/>
          </a:ln>
        </p:spPr>
      </p:pic>
    </p:spTree>
    <p:extLst>
      <p:ext uri="{BB962C8B-B14F-4D97-AF65-F5344CB8AC3E}">
        <p14:creationId xmlns:p14="http://schemas.microsoft.com/office/powerpoint/2010/main" val="28584659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Correlation</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Correlation is the matching of unique rock outcrops and/or fossils exposed </a:t>
            </a:r>
          </a:p>
          <a:p>
            <a:r>
              <a:rPr lang="en-US" dirty="0" smtClean="0"/>
              <a:t>Must occur in several large geographic regions</a:t>
            </a:r>
          </a:p>
          <a:p>
            <a:r>
              <a:rPr lang="en-US" dirty="0" smtClean="0"/>
              <a:t>Helps form a sequence of events to understand geologic history of a region</a:t>
            </a:r>
            <a:endParaRPr lang="en-US" dirty="0"/>
          </a:p>
        </p:txBody>
      </p:sp>
      <p:pic>
        <p:nvPicPr>
          <p:cNvPr id="5121" name="il_fi" descr="http://jan.ucc.nau.edu/rcb7/Grand_Staircase.jpg"/>
          <p:cNvPicPr>
            <a:picLocks noChangeAspect="1" noChangeArrowheads="1"/>
          </p:cNvPicPr>
          <p:nvPr/>
        </p:nvPicPr>
        <p:blipFill>
          <a:blip r:embed="rId2" r:link="rId3" cstate="print"/>
          <a:srcRect/>
          <a:stretch>
            <a:fillRect/>
          </a:stretch>
        </p:blipFill>
        <p:spPr bwMode="auto">
          <a:xfrm>
            <a:off x="4800600" y="1600200"/>
            <a:ext cx="3400425" cy="2022475"/>
          </a:xfrm>
          <a:prstGeom prst="rect">
            <a:avLst/>
          </a:prstGeom>
          <a:noFill/>
          <a:ln w="9525">
            <a:noFill/>
            <a:miter lim="800000"/>
            <a:headEnd/>
            <a:tailEnd/>
          </a:ln>
        </p:spPr>
      </p:pic>
      <p:pic>
        <p:nvPicPr>
          <p:cNvPr id="5122" name="il_fi" descr="http://www.geology.ohio-state.edu/~vonfrese/gs100/lect29/xfig29_04.jpg"/>
          <p:cNvPicPr>
            <a:picLocks noChangeAspect="1" noChangeArrowheads="1"/>
          </p:cNvPicPr>
          <p:nvPr/>
        </p:nvPicPr>
        <p:blipFill>
          <a:blip r:embed="rId4" r:link="rId5" cstate="print"/>
          <a:srcRect/>
          <a:stretch>
            <a:fillRect/>
          </a:stretch>
        </p:blipFill>
        <p:spPr bwMode="auto">
          <a:xfrm>
            <a:off x="4800600" y="4105275"/>
            <a:ext cx="3352800" cy="2111375"/>
          </a:xfrm>
          <a:prstGeom prst="rect">
            <a:avLst/>
          </a:prstGeom>
          <a:noFill/>
          <a:ln w="9525">
            <a:noFill/>
            <a:miter lim="800000"/>
            <a:headEnd/>
            <a:tailEnd/>
          </a:ln>
        </p:spPr>
      </p:pic>
    </p:spTree>
    <p:extLst>
      <p:ext uri="{BB962C8B-B14F-4D97-AF65-F5344CB8AC3E}">
        <p14:creationId xmlns:p14="http://schemas.microsoft.com/office/powerpoint/2010/main" val="700015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Bed and Lateral Succession</a:t>
            </a:r>
            <a:endParaRPr lang="en-US" dirty="0"/>
          </a:p>
        </p:txBody>
      </p:sp>
      <p:sp>
        <p:nvSpPr>
          <p:cNvPr id="3" name="Content Placeholder 2"/>
          <p:cNvSpPr>
            <a:spLocks noGrp="1"/>
          </p:cNvSpPr>
          <p:nvPr>
            <p:ph sz="half" idx="1"/>
          </p:nvPr>
        </p:nvSpPr>
        <p:spPr>
          <a:xfrm>
            <a:off x="228600" y="1828800"/>
            <a:ext cx="3352800" cy="4525963"/>
          </a:xfrm>
        </p:spPr>
        <p:txBody>
          <a:bodyPr/>
          <a:lstStyle/>
          <a:p>
            <a:r>
              <a:rPr lang="en-US" dirty="0" err="1" smtClean="0"/>
              <a:t>Keybeds</a:t>
            </a:r>
            <a:r>
              <a:rPr lang="en-US" dirty="0" smtClean="0"/>
              <a:t> are distinctive rock layers used as markers to compare rocks in different regions</a:t>
            </a:r>
          </a:p>
          <a:p>
            <a:r>
              <a:rPr lang="en-US" dirty="0" smtClean="0"/>
              <a:t>Correlate one rock layer in a region to the same in another</a:t>
            </a:r>
            <a:endParaRPr lang="en-US" dirty="0"/>
          </a:p>
        </p:txBody>
      </p:sp>
      <p:pic>
        <p:nvPicPr>
          <p:cNvPr id="4097" name="il_fi" descr="http://jan.ucc.nau.edu/rcb7/Grand_Staircase.jpg"/>
          <p:cNvPicPr>
            <a:picLocks noChangeAspect="1" noChangeArrowheads="1"/>
          </p:cNvPicPr>
          <p:nvPr/>
        </p:nvPicPr>
        <p:blipFill>
          <a:blip r:embed="rId2" r:link="rId3" cstate="print"/>
          <a:srcRect/>
          <a:stretch>
            <a:fillRect/>
          </a:stretch>
        </p:blipFill>
        <p:spPr bwMode="auto">
          <a:xfrm>
            <a:off x="3733800" y="2362200"/>
            <a:ext cx="5188194" cy="3085789"/>
          </a:xfrm>
          <a:prstGeom prst="rect">
            <a:avLst/>
          </a:prstGeom>
          <a:noFill/>
          <a:ln w="9525">
            <a:noFill/>
            <a:miter lim="800000"/>
            <a:headEnd/>
            <a:tailEnd/>
          </a:ln>
        </p:spPr>
      </p:pic>
    </p:spTree>
    <p:extLst>
      <p:ext uri="{BB962C8B-B14F-4D97-AF65-F5344CB8AC3E}">
        <p14:creationId xmlns:p14="http://schemas.microsoft.com/office/powerpoint/2010/main" val="6171473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Bed and Lateral Succession</a:t>
            </a:r>
            <a:endParaRPr lang="en-US" dirty="0"/>
          </a:p>
        </p:txBody>
      </p:sp>
      <p:pic>
        <p:nvPicPr>
          <p:cNvPr id="3073" name="il_fi" descr="http://jan.ucc.nau.edu/rcb7/Grand_Staircase.jpg"/>
          <p:cNvPicPr>
            <a:picLocks noChangeAspect="1" noChangeArrowheads="1"/>
          </p:cNvPicPr>
          <p:nvPr/>
        </p:nvPicPr>
        <p:blipFill>
          <a:blip r:embed="rId2" r:link="rId3" cstate="print"/>
          <a:srcRect/>
          <a:stretch>
            <a:fillRect/>
          </a:stretch>
        </p:blipFill>
        <p:spPr bwMode="auto">
          <a:xfrm>
            <a:off x="838200" y="1905000"/>
            <a:ext cx="7542858" cy="4486275"/>
          </a:xfrm>
          <a:prstGeom prst="rect">
            <a:avLst/>
          </a:prstGeom>
          <a:noFill/>
          <a:ln w="9525">
            <a:noFill/>
            <a:miter lim="800000"/>
            <a:headEnd/>
            <a:tailEnd/>
          </a:ln>
        </p:spPr>
      </p:pic>
    </p:spTree>
    <p:extLst>
      <p:ext uri="{BB962C8B-B14F-4D97-AF65-F5344CB8AC3E}">
        <p14:creationId xmlns:p14="http://schemas.microsoft.com/office/powerpoint/2010/main" val="29925027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Correlation </a:t>
            </a:r>
            <a:endParaRPr lang="en-US" dirty="0"/>
          </a:p>
        </p:txBody>
      </p:sp>
      <p:sp>
        <p:nvSpPr>
          <p:cNvPr id="3" name="Content Placeholder 2"/>
          <p:cNvSpPr>
            <a:spLocks noGrp="1"/>
          </p:cNvSpPr>
          <p:nvPr>
            <p:ph sz="half" idx="1"/>
          </p:nvPr>
        </p:nvSpPr>
        <p:spPr>
          <a:xfrm>
            <a:off x="228600" y="1600200"/>
            <a:ext cx="3733800" cy="4525963"/>
          </a:xfrm>
        </p:spPr>
        <p:txBody>
          <a:bodyPr>
            <a:normAutofit/>
          </a:bodyPr>
          <a:lstStyle/>
          <a:p>
            <a:r>
              <a:rPr lang="en-US" dirty="0" smtClean="0"/>
              <a:t>Use fossils to correlate (relate) different rocks in different geographic areas</a:t>
            </a:r>
          </a:p>
          <a:p>
            <a:r>
              <a:rPr lang="en-US" dirty="0" smtClean="0"/>
              <a:t>Shows similar times of deposition even though the strata might be different </a:t>
            </a:r>
            <a:endParaRPr lang="en-US" dirty="0"/>
          </a:p>
        </p:txBody>
      </p:sp>
      <p:pic>
        <p:nvPicPr>
          <p:cNvPr id="2049" name="il_fi" descr="http://www.geology.ohio-state.edu/~vonfrese/gs100/lect29/xfig29_04.jpg"/>
          <p:cNvPicPr>
            <a:picLocks noGrp="1" noChangeAspect="1" noChangeArrowheads="1"/>
          </p:cNvPicPr>
          <p:nvPr>
            <p:ph sz="half" idx="2"/>
          </p:nvPr>
        </p:nvPicPr>
        <p:blipFill>
          <a:blip r:embed="rId2" r:link="rId3" cstate="print"/>
          <a:srcRect/>
          <a:stretch>
            <a:fillRect/>
          </a:stretch>
        </p:blipFill>
        <p:spPr bwMode="auto">
          <a:xfrm>
            <a:off x="4038600" y="2139462"/>
            <a:ext cx="4820344" cy="2966365"/>
          </a:xfrm>
          <a:prstGeom prst="rect">
            <a:avLst/>
          </a:prstGeom>
          <a:noFill/>
          <a:ln w="9525">
            <a:noFill/>
            <a:miter lim="800000"/>
            <a:headEnd/>
            <a:tailEnd/>
          </a:ln>
        </p:spPr>
      </p:pic>
    </p:spTree>
    <p:extLst>
      <p:ext uri="{BB962C8B-B14F-4D97-AF65-F5344CB8AC3E}">
        <p14:creationId xmlns:p14="http://schemas.microsoft.com/office/powerpoint/2010/main" val="7771891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Fossil Correlation </a:t>
            </a:r>
            <a:endParaRPr lang="en-US" dirty="0"/>
          </a:p>
        </p:txBody>
      </p:sp>
      <p:pic>
        <p:nvPicPr>
          <p:cNvPr id="1025" name="il_fi" descr="http://www.geology.ohio-state.edu/~vonfrese/gs100/lect29/xfig29_04.jpg"/>
          <p:cNvPicPr>
            <a:picLocks noChangeAspect="1" noChangeArrowheads="1"/>
          </p:cNvPicPr>
          <p:nvPr/>
        </p:nvPicPr>
        <p:blipFill>
          <a:blip r:embed="rId2" r:link="rId3" cstate="print"/>
          <a:srcRect/>
          <a:stretch>
            <a:fillRect/>
          </a:stretch>
        </p:blipFill>
        <p:spPr bwMode="auto">
          <a:xfrm>
            <a:off x="911564" y="1846354"/>
            <a:ext cx="7318036" cy="4608422"/>
          </a:xfrm>
          <a:prstGeom prst="rect">
            <a:avLst/>
          </a:prstGeom>
          <a:noFill/>
          <a:ln w="9525">
            <a:noFill/>
            <a:miter lim="800000"/>
            <a:headEnd/>
            <a:tailEnd/>
          </a:ln>
        </p:spPr>
      </p:pic>
    </p:spTree>
    <p:extLst>
      <p:ext uri="{BB962C8B-B14F-4D97-AF65-F5344CB8AC3E}">
        <p14:creationId xmlns:p14="http://schemas.microsoft.com/office/powerpoint/2010/main" val="332991818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Rules of Relative Dating</a:t>
            </a:r>
            <a:endParaRPr lang="en-US" dirty="0"/>
          </a:p>
        </p:txBody>
      </p:sp>
      <p:sp>
        <p:nvSpPr>
          <p:cNvPr id="4" name="Content Placeholder 3"/>
          <p:cNvSpPr>
            <a:spLocks noGrp="1"/>
          </p:cNvSpPr>
          <p:nvPr>
            <p:ph idx="1"/>
          </p:nvPr>
        </p:nvSpPr>
        <p:spPr/>
        <p:txBody>
          <a:bodyPr>
            <a:normAutofit fontScale="92500" lnSpcReduction="10000"/>
          </a:bodyPr>
          <a:lstStyle/>
          <a:p>
            <a:pPr marL="514350" indent="-514350">
              <a:buAutoNum type="arabicPeriod"/>
            </a:pPr>
            <a:r>
              <a:rPr lang="en-US" dirty="0" smtClean="0"/>
              <a:t>The oldest rocks are at the bottom and the youngest are at the top</a:t>
            </a:r>
          </a:p>
          <a:p>
            <a:pPr marL="514350" indent="-514350">
              <a:buAutoNum type="arabicPeriod"/>
            </a:pPr>
            <a:r>
              <a:rPr lang="en-US" dirty="0" smtClean="0"/>
              <a:t>If there are inclusions (rock fragments), they are older than the surrounding rock</a:t>
            </a:r>
          </a:p>
          <a:p>
            <a:pPr marL="514350" indent="-514350">
              <a:buAutoNum type="arabicPeriod"/>
            </a:pPr>
            <a:r>
              <a:rPr lang="en-US" dirty="0" smtClean="0"/>
              <a:t>If a fault or igneous intrusion cuts the surrounding rock, then it is younger than the rock it cuts</a:t>
            </a:r>
          </a:p>
          <a:p>
            <a:pPr marL="514350" indent="-514350">
              <a:buAutoNum type="arabicPeriod"/>
            </a:pPr>
            <a:r>
              <a:rPr lang="en-US" dirty="0" smtClean="0"/>
              <a:t>If a fault or igneous intrusion stops beneath a particular layer, then it older than the rock it doesn’t cut</a:t>
            </a:r>
            <a:endParaRPr lang="en-US" dirty="0"/>
          </a:p>
        </p:txBody>
      </p:sp>
    </p:spTree>
    <p:extLst>
      <p:ext uri="{BB962C8B-B14F-4D97-AF65-F5344CB8AC3E}">
        <p14:creationId xmlns:p14="http://schemas.microsoft.com/office/powerpoint/2010/main" val="178464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slide(fromBottom)">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slide(fromBottom)">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slide(fromBottom)">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slide(fromBottom)">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of Relative Dating</a:t>
            </a:r>
            <a:endParaRPr lang="en-US" dirty="0"/>
          </a:p>
        </p:txBody>
      </p:sp>
      <p:sp>
        <p:nvSpPr>
          <p:cNvPr id="3" name="Content Placeholder 2"/>
          <p:cNvSpPr>
            <a:spLocks noGrp="1"/>
          </p:cNvSpPr>
          <p:nvPr>
            <p:ph idx="1"/>
          </p:nvPr>
        </p:nvSpPr>
        <p:spPr/>
        <p:txBody>
          <a:bodyPr/>
          <a:lstStyle/>
          <a:p>
            <a:pPr>
              <a:buNone/>
            </a:pPr>
            <a:r>
              <a:rPr lang="en-US" dirty="0" smtClean="0"/>
              <a:t>5. If there is an unconformity between rock layers, then the rocks above the squiggle unconformity line is considerably younger</a:t>
            </a:r>
          </a:p>
          <a:p>
            <a:pPr>
              <a:buNone/>
            </a:pPr>
            <a:r>
              <a:rPr lang="en-US" dirty="0" smtClean="0"/>
              <a:t>6. Use key bed and fossil correlation to compare the relative ages of rock strata of two different regions</a:t>
            </a:r>
            <a:endParaRPr lang="en-US" dirty="0"/>
          </a:p>
        </p:txBody>
      </p:sp>
    </p:spTree>
    <p:extLst>
      <p:ext uri="{BB962C8B-B14F-4D97-AF65-F5344CB8AC3E}">
        <p14:creationId xmlns:p14="http://schemas.microsoft.com/office/powerpoint/2010/main" val="833096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lide(fromBottom)">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92500"/>
          </a:bodyPr>
          <a:lstStyle/>
          <a:p>
            <a:r>
              <a:rPr lang="en-US" dirty="0" smtClean="0"/>
              <a:t>Sit in your appropriate seat quietly</a:t>
            </a:r>
          </a:p>
          <a:p>
            <a:r>
              <a:rPr lang="en-US" dirty="0" smtClean="0"/>
              <a:t>Make sure you are wearing your ID’s</a:t>
            </a:r>
          </a:p>
          <a:p>
            <a:r>
              <a:rPr lang="en-US" dirty="0" smtClean="0"/>
              <a:t>Have all necessary materials out</a:t>
            </a:r>
          </a:p>
          <a:p>
            <a:r>
              <a:rPr lang="en-US" dirty="0" smtClean="0"/>
              <a:t>All back packs on the floor</a:t>
            </a:r>
          </a:p>
          <a:p>
            <a:r>
              <a:rPr lang="en-US" dirty="0" smtClean="0"/>
              <a:t>All cell phones on silent and away in backpacks</a:t>
            </a:r>
          </a:p>
          <a:p>
            <a:r>
              <a:rPr lang="en-US" dirty="0" smtClean="0"/>
              <a:t>All IPods off and headphones out of your ears</a:t>
            </a:r>
          </a:p>
          <a:p>
            <a:r>
              <a:rPr lang="en-US" dirty="0" smtClean="0"/>
              <a:t>Hats off</a:t>
            </a:r>
          </a:p>
          <a:p>
            <a:r>
              <a:rPr lang="en-US" dirty="0" smtClean="0"/>
              <a:t>No food or drink except for water</a:t>
            </a:r>
          </a:p>
        </p:txBody>
      </p:sp>
    </p:spTree>
    <p:extLst>
      <p:ext uri="{BB962C8B-B14F-4D97-AF65-F5344CB8AC3E}">
        <p14:creationId xmlns:p14="http://schemas.microsoft.com/office/powerpoint/2010/main" val="14200613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Geologic Time</a:t>
            </a:r>
            <a:endParaRPr lang="en-US" dirty="0"/>
          </a:p>
        </p:txBody>
      </p:sp>
      <p:sp>
        <p:nvSpPr>
          <p:cNvPr id="3" name="Content Placeholder 2"/>
          <p:cNvSpPr>
            <a:spLocks noGrp="1"/>
          </p:cNvSpPr>
          <p:nvPr>
            <p:ph idx="1"/>
          </p:nvPr>
        </p:nvSpPr>
        <p:spPr>
          <a:xfrm>
            <a:off x="4343400" y="1600200"/>
            <a:ext cx="4343400" cy="4525963"/>
          </a:xfrm>
        </p:spPr>
        <p:txBody>
          <a:bodyPr/>
          <a:lstStyle/>
          <a:p>
            <a:r>
              <a:rPr lang="en-US" dirty="0" smtClean="0"/>
              <a:t>Geologic Time is Broken into four distinct amounts of time</a:t>
            </a:r>
          </a:p>
          <a:p>
            <a:r>
              <a:rPr lang="en-US" dirty="0" smtClean="0"/>
              <a:t>Eons, Eras, Periods and Epochs</a:t>
            </a:r>
            <a:endParaRPr lang="en-US" dirty="0"/>
          </a:p>
        </p:txBody>
      </p:sp>
      <p:pic>
        <p:nvPicPr>
          <p:cNvPr id="1026" name="Picture 2" descr="http://paleo.cortland.edu/tutorial/Timescale/Timescale3.GIF"/>
          <p:cNvPicPr>
            <a:picLocks noChangeAspect="1" noChangeArrowheads="1"/>
          </p:cNvPicPr>
          <p:nvPr/>
        </p:nvPicPr>
        <p:blipFill>
          <a:blip r:embed="rId2" cstate="print"/>
          <a:srcRect/>
          <a:stretch>
            <a:fillRect/>
          </a:stretch>
        </p:blipFill>
        <p:spPr bwMode="auto">
          <a:xfrm>
            <a:off x="533400" y="1219200"/>
            <a:ext cx="3562350" cy="5438776"/>
          </a:xfrm>
          <a:prstGeom prst="rect">
            <a:avLst/>
          </a:prstGeom>
          <a:noFill/>
        </p:spPr>
      </p:pic>
    </p:spTree>
    <p:extLst>
      <p:ext uri="{BB962C8B-B14F-4D97-AF65-F5344CB8AC3E}">
        <p14:creationId xmlns:p14="http://schemas.microsoft.com/office/powerpoint/2010/main" val="441081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Announcements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p:txBody>
      </p:sp>
    </p:spTree>
    <p:extLst>
      <p:ext uri="{BB962C8B-B14F-4D97-AF65-F5344CB8AC3E}">
        <p14:creationId xmlns:p14="http://schemas.microsoft.com/office/powerpoint/2010/main" val="3591912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Absolute Dating</a:t>
            </a:r>
            <a:endParaRPr lang="en-US" dirty="0"/>
          </a:p>
        </p:txBody>
      </p:sp>
      <p:sp>
        <p:nvSpPr>
          <p:cNvPr id="5" name="Subtitle 4"/>
          <p:cNvSpPr>
            <a:spLocks noGrp="1"/>
          </p:cNvSpPr>
          <p:nvPr>
            <p:ph type="subTitle" idx="1"/>
          </p:nvPr>
        </p:nvSpPr>
        <p:spPr/>
        <p:txBody>
          <a:bodyPr/>
          <a:lstStyle/>
          <a:p>
            <a:r>
              <a:rPr lang="en-US" dirty="0" smtClean="0"/>
              <a:t>How are minerals affected by the different stages of the rock cycle?</a:t>
            </a:r>
            <a:endParaRPr lang="en-US" dirty="0"/>
          </a:p>
        </p:txBody>
      </p:sp>
    </p:spTree>
    <p:extLst>
      <p:ext uri="{BB962C8B-B14F-4D97-AF65-F5344CB8AC3E}">
        <p14:creationId xmlns:p14="http://schemas.microsoft.com/office/powerpoint/2010/main" val="197835084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will be able to…</a:t>
            </a:r>
            <a:endParaRPr lang="en-US" dirty="0"/>
          </a:p>
        </p:txBody>
      </p:sp>
      <p:sp>
        <p:nvSpPr>
          <p:cNvPr id="3" name="Content Placeholder 2"/>
          <p:cNvSpPr>
            <a:spLocks noGrp="1"/>
          </p:cNvSpPr>
          <p:nvPr>
            <p:ph idx="1"/>
          </p:nvPr>
        </p:nvSpPr>
        <p:spPr>
          <a:xfrm>
            <a:off x="228600" y="1219200"/>
            <a:ext cx="8763000" cy="5486400"/>
          </a:xfrm>
        </p:spPr>
        <p:txBody>
          <a:bodyPr>
            <a:normAutofit/>
          </a:bodyPr>
          <a:lstStyle/>
          <a:p>
            <a:r>
              <a:rPr lang="en-US" dirty="0" smtClean="0"/>
              <a:t>Describe the process of absolute dating</a:t>
            </a:r>
          </a:p>
          <a:p>
            <a:r>
              <a:rPr lang="en-US" dirty="0" smtClean="0"/>
              <a:t>Label parts of an atom</a:t>
            </a:r>
          </a:p>
          <a:p>
            <a:r>
              <a:rPr lang="en-US" dirty="0" smtClean="0"/>
              <a:t>Perform the M&amp;M activity pertaining to half-lives and radiometric dating</a:t>
            </a:r>
          </a:p>
          <a:p>
            <a:r>
              <a:rPr lang="en-US" dirty="0" smtClean="0"/>
              <a:t>Explain how scientist </a:t>
            </a:r>
            <a:r>
              <a:rPr lang="en-US" dirty="0" err="1" smtClean="0"/>
              <a:t>radiometrically</a:t>
            </a:r>
            <a:r>
              <a:rPr lang="en-US" dirty="0" smtClean="0"/>
              <a:t> date rocks and organic material</a:t>
            </a:r>
            <a:endParaRPr lang="en-US" dirty="0"/>
          </a:p>
        </p:txBody>
      </p:sp>
    </p:spTree>
    <p:extLst>
      <p:ext uri="{BB962C8B-B14F-4D97-AF65-F5344CB8AC3E}">
        <p14:creationId xmlns:p14="http://schemas.microsoft.com/office/powerpoint/2010/main" val="9698778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week…we discussed</a:t>
            </a:r>
            <a:endParaRPr lang="en-US" dirty="0"/>
          </a:p>
        </p:txBody>
      </p:sp>
      <p:sp>
        <p:nvSpPr>
          <p:cNvPr id="4" name="Content Placeholder 3"/>
          <p:cNvSpPr>
            <a:spLocks noGrp="1"/>
          </p:cNvSpPr>
          <p:nvPr>
            <p:ph sz="half" idx="1"/>
          </p:nvPr>
        </p:nvSpPr>
        <p:spPr/>
        <p:txBody>
          <a:bodyPr>
            <a:normAutofit/>
          </a:bodyPr>
          <a:lstStyle/>
          <a:p>
            <a:r>
              <a:rPr lang="en-US" dirty="0" smtClean="0"/>
              <a:t>The Geologic Time Scale</a:t>
            </a:r>
          </a:p>
          <a:p>
            <a:r>
              <a:rPr lang="en-US" dirty="0" smtClean="0"/>
              <a:t>Formation of Geology </a:t>
            </a:r>
          </a:p>
          <a:p>
            <a:r>
              <a:rPr lang="en-US" dirty="0" smtClean="0"/>
              <a:t>History of an old Earth</a:t>
            </a:r>
          </a:p>
          <a:p>
            <a:r>
              <a:rPr lang="en-US" dirty="0" err="1" smtClean="0"/>
              <a:t>Uniformitarianism</a:t>
            </a:r>
            <a:r>
              <a:rPr lang="en-US" dirty="0" smtClean="0"/>
              <a:t> = old Earth</a:t>
            </a:r>
            <a:endParaRPr lang="en-US" dirty="0"/>
          </a:p>
        </p:txBody>
      </p:sp>
      <p:sp>
        <p:nvSpPr>
          <p:cNvPr id="5" name="Content Placeholder 4"/>
          <p:cNvSpPr>
            <a:spLocks noGrp="1"/>
          </p:cNvSpPr>
          <p:nvPr>
            <p:ph sz="half" idx="2"/>
          </p:nvPr>
        </p:nvSpPr>
        <p:spPr>
          <a:xfrm>
            <a:off x="4648200" y="1600200"/>
            <a:ext cx="4038600" cy="5257800"/>
          </a:xfrm>
        </p:spPr>
        <p:txBody>
          <a:bodyPr>
            <a:normAutofit/>
          </a:bodyPr>
          <a:lstStyle/>
          <a:p>
            <a:r>
              <a:rPr lang="en-US" dirty="0" smtClean="0"/>
              <a:t>Relative Dating = comparison without knowing exact ages</a:t>
            </a:r>
          </a:p>
          <a:p>
            <a:r>
              <a:rPr lang="en-US" dirty="0" smtClean="0"/>
              <a:t>Principles:</a:t>
            </a:r>
          </a:p>
          <a:p>
            <a:pPr lvl="1"/>
            <a:r>
              <a:rPr lang="en-US" dirty="0" smtClean="0"/>
              <a:t>Horizontality</a:t>
            </a:r>
          </a:p>
          <a:p>
            <a:pPr lvl="1"/>
            <a:r>
              <a:rPr lang="en-US" dirty="0" smtClean="0"/>
              <a:t>Superposition</a:t>
            </a:r>
          </a:p>
          <a:p>
            <a:pPr lvl="1"/>
            <a:r>
              <a:rPr lang="en-US" dirty="0" smtClean="0"/>
              <a:t>Inclusion</a:t>
            </a:r>
          </a:p>
          <a:p>
            <a:pPr lvl="1"/>
            <a:r>
              <a:rPr lang="en-US" dirty="0" smtClean="0"/>
              <a:t>Cross-Cutting Relationships</a:t>
            </a:r>
          </a:p>
          <a:p>
            <a:pPr lvl="1"/>
            <a:r>
              <a:rPr lang="en-US" dirty="0" smtClean="0"/>
              <a:t> Unconformity</a:t>
            </a:r>
          </a:p>
          <a:p>
            <a:pPr lvl="1"/>
            <a:r>
              <a:rPr lang="en-US" dirty="0" smtClean="0"/>
              <a:t>Correlation </a:t>
            </a:r>
            <a:endParaRPr lang="en-US" dirty="0"/>
          </a:p>
        </p:txBody>
      </p:sp>
      <p:pic>
        <p:nvPicPr>
          <p:cNvPr id="6" name="Picture 2" descr="http://us.123rf.com/400wm/400/400/lenm/lenm0809/lenm080900112/3590063-old-earth-with-clipping-path.jpg"/>
          <p:cNvPicPr>
            <a:picLocks noChangeAspect="1" noChangeArrowheads="1"/>
          </p:cNvPicPr>
          <p:nvPr/>
        </p:nvPicPr>
        <p:blipFill>
          <a:blip r:embed="rId2" cstate="print"/>
          <a:srcRect/>
          <a:stretch>
            <a:fillRect/>
          </a:stretch>
        </p:blipFill>
        <p:spPr bwMode="auto">
          <a:xfrm>
            <a:off x="762000" y="4114800"/>
            <a:ext cx="3048000" cy="2286000"/>
          </a:xfrm>
          <a:prstGeom prst="rect">
            <a:avLst/>
          </a:prstGeom>
          <a:noFill/>
        </p:spPr>
      </p:pic>
    </p:spTree>
    <p:extLst>
      <p:ext uri="{BB962C8B-B14F-4D97-AF65-F5344CB8AC3E}">
        <p14:creationId xmlns:p14="http://schemas.microsoft.com/office/powerpoint/2010/main" val="66367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 calcmode="lin" valueType="num">
                                      <p:cBhvr additive="base">
                                        <p:cTn id="35"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7" end="7"/>
                                            </p:txEl>
                                          </p:spTgt>
                                        </p:tgtEl>
                                        <p:attrNameLst>
                                          <p:attrName>style.visibility</p:attrName>
                                        </p:attrNameLst>
                                      </p:cBhvr>
                                      <p:to>
                                        <p:strVal val="visible"/>
                                      </p:to>
                                    </p:set>
                                    <p:anim calcmode="lin" valueType="num">
                                      <p:cBhvr additive="base">
                                        <p:cTn id="41"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Absolute Dating?</a:t>
            </a:r>
            <a:endParaRPr lang="en-US" dirty="0"/>
          </a:p>
        </p:txBody>
      </p:sp>
      <p:sp>
        <p:nvSpPr>
          <p:cNvPr id="5" name="Content Placeholder 4"/>
          <p:cNvSpPr>
            <a:spLocks noGrp="1"/>
          </p:cNvSpPr>
          <p:nvPr>
            <p:ph idx="1"/>
          </p:nvPr>
        </p:nvSpPr>
        <p:spPr/>
        <p:txBody>
          <a:bodyPr/>
          <a:lstStyle/>
          <a:p>
            <a:r>
              <a:rPr lang="en-US" dirty="0" smtClean="0"/>
              <a:t>The process of determining the numerical rocks and other objects</a:t>
            </a:r>
            <a:endParaRPr lang="en-US" dirty="0"/>
          </a:p>
        </p:txBody>
      </p:sp>
      <p:pic>
        <p:nvPicPr>
          <p:cNvPr id="1026" name="Picture 2" descr="http://img.docstoccdn.com/thumb/orig/52306156.png"/>
          <p:cNvPicPr>
            <a:picLocks noChangeAspect="1" noChangeArrowheads="1"/>
          </p:cNvPicPr>
          <p:nvPr/>
        </p:nvPicPr>
        <p:blipFill>
          <a:blip r:embed="rId2" cstate="print"/>
          <a:srcRect/>
          <a:stretch>
            <a:fillRect/>
          </a:stretch>
        </p:blipFill>
        <p:spPr bwMode="auto">
          <a:xfrm>
            <a:off x="1752600" y="2686050"/>
            <a:ext cx="5562600" cy="4171950"/>
          </a:xfrm>
          <a:prstGeom prst="rect">
            <a:avLst/>
          </a:prstGeom>
          <a:noFill/>
        </p:spPr>
      </p:pic>
    </p:spTree>
    <p:extLst>
      <p:ext uri="{BB962C8B-B14F-4D97-AF65-F5344CB8AC3E}">
        <p14:creationId xmlns:p14="http://schemas.microsoft.com/office/powerpoint/2010/main" val="112106019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determine the age of rocks?</a:t>
            </a:r>
            <a:endParaRPr lang="en-US" dirty="0"/>
          </a:p>
        </p:txBody>
      </p:sp>
      <p:sp>
        <p:nvSpPr>
          <p:cNvPr id="7" name="Rectangle 6"/>
          <p:cNvSpPr/>
          <p:nvPr/>
        </p:nvSpPr>
        <p:spPr>
          <a:xfrm>
            <a:off x="838200" y="2438400"/>
            <a:ext cx="7392665" cy="1754326"/>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We look at how atoms</a:t>
            </a:r>
          </a:p>
          <a:p>
            <a:pPr algn="ctr"/>
            <a:r>
              <a:rPr lang="en-US" sz="5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a:t>
            </a:r>
            <a:r>
              <a:rPr lang="en-US"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adioactively decay</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585173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t>
            </a:r>
            <a:r>
              <a:rPr lang="en-US" dirty="0" smtClean="0"/>
              <a:t>radioactivity?</a:t>
            </a:r>
            <a:endParaRPr lang="en-US" dirty="0"/>
          </a:p>
        </p:txBody>
      </p:sp>
      <p:sp>
        <p:nvSpPr>
          <p:cNvPr id="3" name="Content Placeholder 2"/>
          <p:cNvSpPr>
            <a:spLocks noGrp="1"/>
          </p:cNvSpPr>
          <p:nvPr>
            <p:ph sz="half" idx="1"/>
          </p:nvPr>
        </p:nvSpPr>
        <p:spPr>
          <a:xfrm>
            <a:off x="228600" y="1600200"/>
            <a:ext cx="4343400" cy="5029200"/>
          </a:xfrm>
        </p:spPr>
        <p:txBody>
          <a:bodyPr>
            <a:noAutofit/>
          </a:bodyPr>
          <a:lstStyle/>
          <a:p>
            <a:r>
              <a:rPr lang="en-US" sz="3000" dirty="0" smtClean="0"/>
              <a:t>Emission of radioactive particles which results in the change of an atom</a:t>
            </a:r>
          </a:p>
          <a:p>
            <a:r>
              <a:rPr lang="en-US" sz="3000" dirty="0" smtClean="0"/>
              <a:t>Occurs at a constant rate with little to no variance</a:t>
            </a:r>
          </a:p>
          <a:p>
            <a:r>
              <a:rPr lang="en-US" sz="3000" dirty="0" smtClean="0"/>
              <a:t>Occurs over long periods of time</a:t>
            </a:r>
          </a:p>
          <a:p>
            <a:r>
              <a:rPr lang="en-US" sz="3000" dirty="0" smtClean="0"/>
              <a:t>Isotopes radioactively decay</a:t>
            </a:r>
            <a:endParaRPr lang="en-US" sz="3000" dirty="0"/>
          </a:p>
        </p:txBody>
      </p:sp>
      <p:pic>
        <p:nvPicPr>
          <p:cNvPr id="5" name="Picture 2" descr="http://geoinfo.nmt.edu/resources/uranium/images/radioactive-atom.gif"/>
          <p:cNvPicPr>
            <a:picLocks noGrp="1" noChangeAspect="1" noChangeArrowheads="1"/>
          </p:cNvPicPr>
          <p:nvPr>
            <p:ph sz="half" idx="2"/>
          </p:nvPr>
        </p:nvPicPr>
        <p:blipFill>
          <a:blip r:embed="rId2" cstate="print"/>
          <a:srcRect/>
          <a:stretch>
            <a:fillRect/>
          </a:stretch>
        </p:blipFill>
        <p:spPr bwMode="auto">
          <a:xfrm>
            <a:off x="4648200" y="2614887"/>
            <a:ext cx="4038600" cy="2496589"/>
          </a:xfrm>
          <a:prstGeom prst="rect">
            <a:avLst/>
          </a:prstGeom>
          <a:noFill/>
        </p:spPr>
      </p:pic>
    </p:spTree>
    <p:extLst>
      <p:ext uri="{BB962C8B-B14F-4D97-AF65-F5344CB8AC3E}">
        <p14:creationId xmlns:p14="http://schemas.microsoft.com/office/powerpoint/2010/main" val="15075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isotope?</a:t>
            </a:r>
            <a:endParaRPr lang="en-US" dirty="0"/>
          </a:p>
        </p:txBody>
      </p:sp>
      <p:sp>
        <p:nvSpPr>
          <p:cNvPr id="5" name="Rectangle 4"/>
          <p:cNvSpPr/>
          <p:nvPr/>
        </p:nvSpPr>
        <p:spPr>
          <a:xfrm>
            <a:off x="2734098" y="2967335"/>
            <a:ext cx="3675814"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But First….</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1356097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Label the parts of an atom…</a:t>
            </a:r>
            <a:endParaRPr lang="en-US" dirty="0"/>
          </a:p>
        </p:txBody>
      </p:sp>
      <p:pic>
        <p:nvPicPr>
          <p:cNvPr id="6" name="il_fi" descr="http://education.jlab.org/qa/atom_model_02.gif"/>
          <p:cNvPicPr/>
          <p:nvPr/>
        </p:nvPicPr>
        <p:blipFill>
          <a:blip r:embed="rId2" cstate="print"/>
          <a:srcRect/>
          <a:stretch>
            <a:fillRect/>
          </a:stretch>
        </p:blipFill>
        <p:spPr bwMode="auto">
          <a:xfrm>
            <a:off x="457200" y="1676400"/>
            <a:ext cx="4643437" cy="4419600"/>
          </a:xfrm>
          <a:prstGeom prst="rect">
            <a:avLst/>
          </a:prstGeom>
          <a:noFill/>
          <a:ln w="9525">
            <a:noFill/>
            <a:miter lim="800000"/>
            <a:headEnd/>
            <a:tailEnd/>
          </a:ln>
        </p:spPr>
      </p:pic>
    </p:spTree>
    <p:extLst>
      <p:ext uri="{BB962C8B-B14F-4D97-AF65-F5344CB8AC3E}">
        <p14:creationId xmlns:p14="http://schemas.microsoft.com/office/powerpoint/2010/main" val="6310656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an isotope and how does it pertain to radioactivity?</a:t>
            </a:r>
          </a:p>
        </p:txBody>
      </p:sp>
      <p:sp>
        <p:nvSpPr>
          <p:cNvPr id="4" name="Content Placeholder 3"/>
          <p:cNvSpPr>
            <a:spLocks noGrp="1"/>
          </p:cNvSpPr>
          <p:nvPr>
            <p:ph sz="half" idx="2"/>
          </p:nvPr>
        </p:nvSpPr>
        <p:spPr>
          <a:xfrm>
            <a:off x="4648200" y="1600200"/>
            <a:ext cx="4038600" cy="4953000"/>
          </a:xfrm>
        </p:spPr>
        <p:txBody>
          <a:bodyPr>
            <a:normAutofit lnSpcReduction="10000"/>
          </a:bodyPr>
          <a:lstStyle/>
          <a:p>
            <a:r>
              <a:rPr lang="en-US" dirty="0" smtClean="0"/>
              <a:t>One of multiple forms of an element with differing numbers or neutrons</a:t>
            </a:r>
          </a:p>
          <a:p>
            <a:r>
              <a:rPr lang="en-US" dirty="0" smtClean="0"/>
              <a:t>Radioactively decaying isotopes/atoms emit neutrons</a:t>
            </a:r>
          </a:p>
          <a:p>
            <a:r>
              <a:rPr lang="en-US" dirty="0" smtClean="0"/>
              <a:t>This affects the atomic structure</a:t>
            </a:r>
          </a:p>
          <a:p>
            <a:r>
              <a:rPr lang="en-US" dirty="0" smtClean="0"/>
              <a:t>Becomes a new element isotope</a:t>
            </a:r>
            <a:endParaRPr lang="en-US" dirty="0"/>
          </a:p>
        </p:txBody>
      </p:sp>
      <p:pic>
        <p:nvPicPr>
          <p:cNvPr id="5" name="Picture 2" descr="http://geoinfo.nmt.edu/resources/uranium/images/radioactive-atom.gif"/>
          <p:cNvPicPr>
            <a:picLocks noGrp="1" noChangeAspect="1" noChangeArrowheads="1"/>
          </p:cNvPicPr>
          <p:nvPr>
            <p:ph sz="half" idx="1"/>
          </p:nvPr>
        </p:nvPicPr>
        <p:blipFill>
          <a:blip r:embed="rId2" cstate="print"/>
          <a:srcRect/>
          <a:stretch>
            <a:fillRect/>
          </a:stretch>
        </p:blipFill>
        <p:spPr bwMode="auto">
          <a:xfrm>
            <a:off x="457200" y="2614887"/>
            <a:ext cx="4038600" cy="2496589"/>
          </a:xfrm>
          <a:prstGeom prst="rect">
            <a:avLst/>
          </a:prstGeom>
          <a:noFill/>
        </p:spPr>
      </p:pic>
    </p:spTree>
    <p:extLst>
      <p:ext uri="{BB962C8B-B14F-4D97-AF65-F5344CB8AC3E}">
        <p14:creationId xmlns:p14="http://schemas.microsoft.com/office/powerpoint/2010/main" val="1381265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eon?</a:t>
            </a:r>
            <a:endParaRPr lang="en-US" dirty="0"/>
          </a:p>
        </p:txBody>
      </p:sp>
      <p:sp>
        <p:nvSpPr>
          <p:cNvPr id="3" name="Content Placeholder 2"/>
          <p:cNvSpPr>
            <a:spLocks noGrp="1"/>
          </p:cNvSpPr>
          <p:nvPr>
            <p:ph idx="1"/>
          </p:nvPr>
        </p:nvSpPr>
        <p:spPr>
          <a:xfrm>
            <a:off x="4495800" y="1600200"/>
            <a:ext cx="4419600" cy="5057776"/>
          </a:xfrm>
        </p:spPr>
        <p:txBody>
          <a:bodyPr/>
          <a:lstStyle/>
          <a:p>
            <a:r>
              <a:rPr lang="en-US" dirty="0" smtClean="0"/>
              <a:t>An eon is the longest subdivision of time</a:t>
            </a:r>
          </a:p>
          <a:p>
            <a:r>
              <a:rPr lang="en-US" dirty="0" smtClean="0"/>
              <a:t>Last from 500 million years – several billion years</a:t>
            </a:r>
          </a:p>
          <a:p>
            <a:r>
              <a:rPr lang="en-US" dirty="0" smtClean="0"/>
              <a:t>Two eons – Precambrian and Phanerozoic</a:t>
            </a:r>
          </a:p>
          <a:p>
            <a:endParaRPr lang="en-US" dirty="0"/>
          </a:p>
        </p:txBody>
      </p:sp>
      <p:pic>
        <p:nvPicPr>
          <p:cNvPr id="1026" name="Picture 2" descr="http://paleo.cortland.edu/tutorial/Timescale/Timescale3.GIF"/>
          <p:cNvPicPr>
            <a:picLocks noChangeAspect="1" noChangeArrowheads="1"/>
          </p:cNvPicPr>
          <p:nvPr/>
        </p:nvPicPr>
        <p:blipFill>
          <a:blip r:embed="rId2" cstate="print"/>
          <a:srcRect/>
          <a:stretch>
            <a:fillRect/>
          </a:stretch>
        </p:blipFill>
        <p:spPr bwMode="auto">
          <a:xfrm>
            <a:off x="533400" y="1219200"/>
            <a:ext cx="3562350" cy="5438776"/>
          </a:xfrm>
          <a:prstGeom prst="rect">
            <a:avLst/>
          </a:prstGeom>
          <a:noFill/>
        </p:spPr>
      </p:pic>
    </p:spTree>
    <p:extLst>
      <p:ext uri="{BB962C8B-B14F-4D97-AF65-F5344CB8AC3E}">
        <p14:creationId xmlns:p14="http://schemas.microsoft.com/office/powerpoint/2010/main" val="395516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M&amp;M Radioactive Lab</a:t>
            </a:r>
            <a:endParaRPr lang="en-US" dirty="0"/>
          </a:p>
        </p:txBody>
      </p:sp>
      <p:sp>
        <p:nvSpPr>
          <p:cNvPr id="6" name="Subtitle 5"/>
          <p:cNvSpPr>
            <a:spLocks noGrp="1"/>
          </p:cNvSpPr>
          <p:nvPr>
            <p:ph type="subTitle" idx="1"/>
          </p:nvPr>
        </p:nvSpPr>
        <p:spPr/>
        <p:txBody>
          <a:bodyPr/>
          <a:lstStyle/>
          <a:p>
            <a:endParaRPr lang="en-US"/>
          </a:p>
        </p:txBody>
      </p:sp>
    </p:spTree>
    <p:extLst>
      <p:ext uri="{BB962C8B-B14F-4D97-AF65-F5344CB8AC3E}">
        <p14:creationId xmlns:p14="http://schemas.microsoft.com/office/powerpoint/2010/main" val="36033694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lstStyle/>
          <a:p>
            <a:r>
              <a:rPr lang="en-US" dirty="0" smtClean="0"/>
              <a:t>Directions</a:t>
            </a:r>
            <a:endParaRPr lang="en-US" dirty="0"/>
          </a:p>
        </p:txBody>
      </p:sp>
      <p:sp>
        <p:nvSpPr>
          <p:cNvPr id="3" name="Content Placeholder 2"/>
          <p:cNvSpPr>
            <a:spLocks noGrp="1"/>
          </p:cNvSpPr>
          <p:nvPr>
            <p:ph idx="1"/>
          </p:nvPr>
        </p:nvSpPr>
        <p:spPr>
          <a:xfrm>
            <a:off x="304800" y="1219200"/>
            <a:ext cx="8610600" cy="5486400"/>
          </a:xfrm>
        </p:spPr>
        <p:txBody>
          <a:bodyPr>
            <a:normAutofit fontScale="70000" lnSpcReduction="20000"/>
          </a:bodyPr>
          <a:lstStyle/>
          <a:p>
            <a:r>
              <a:rPr lang="en-US" sz="3400" dirty="0"/>
              <a:t>1. With a partner, count the number of </a:t>
            </a:r>
            <a:r>
              <a:rPr lang="en-US" sz="3400" dirty="0" err="1"/>
              <a:t>M&amp;Mium</a:t>
            </a:r>
            <a:r>
              <a:rPr lang="en-US" sz="3400" dirty="0"/>
              <a:t> isotopes in your study and record this number in the data table under </a:t>
            </a:r>
            <a:r>
              <a:rPr lang="en-US" sz="3400" i="1" dirty="0" err="1"/>
              <a:t>nondecayed</a:t>
            </a:r>
            <a:r>
              <a:rPr lang="en-US" sz="3400" i="1" dirty="0"/>
              <a:t> isotopes </a:t>
            </a:r>
            <a:r>
              <a:rPr lang="en-US" sz="3400" dirty="0"/>
              <a:t>(radioactive). </a:t>
            </a:r>
          </a:p>
          <a:p>
            <a:r>
              <a:rPr lang="en-US" sz="3400" dirty="0"/>
              <a:t>2. Place the isotopes in the container and mix. Pour out on a clean surface. Remove the “</a:t>
            </a:r>
            <a:r>
              <a:rPr lang="en-US" sz="3400" b="1" dirty="0"/>
              <a:t>m” </a:t>
            </a:r>
            <a:r>
              <a:rPr lang="en-US" sz="3400" dirty="0"/>
              <a:t>up isotopes. Count the remaining candies and record in your data table as the number of </a:t>
            </a:r>
            <a:r>
              <a:rPr lang="en-US" sz="3400" dirty="0" err="1"/>
              <a:t>undecayed</a:t>
            </a:r>
            <a:r>
              <a:rPr lang="en-US" sz="3400" dirty="0"/>
              <a:t> atoms. </a:t>
            </a:r>
          </a:p>
          <a:p>
            <a:r>
              <a:rPr lang="en-US" sz="3400" dirty="0"/>
              <a:t>3. Return the “</a:t>
            </a:r>
            <a:r>
              <a:rPr lang="en-US" sz="3400" b="1" dirty="0"/>
              <a:t>m” </a:t>
            </a:r>
            <a:r>
              <a:rPr lang="en-US" sz="3400" dirty="0"/>
              <a:t>down isotopes (</a:t>
            </a:r>
            <a:r>
              <a:rPr lang="en-US" sz="3400" dirty="0" err="1"/>
              <a:t>undecayed</a:t>
            </a:r>
            <a:r>
              <a:rPr lang="en-US" sz="3400" dirty="0"/>
              <a:t>) to the cup. Mix up and repeat step 2. </a:t>
            </a:r>
          </a:p>
          <a:p>
            <a:r>
              <a:rPr lang="en-US" sz="3400" dirty="0"/>
              <a:t>4. Continue the process until all isotopes have decayed. </a:t>
            </a:r>
          </a:p>
          <a:p>
            <a:r>
              <a:rPr lang="en-US" sz="3400" dirty="0"/>
              <a:t>5. You may then eat your candies when both trials are completed. </a:t>
            </a:r>
          </a:p>
          <a:p>
            <a:r>
              <a:rPr lang="en-US" sz="3400" dirty="0"/>
              <a:t>Using the graph paper provided, construct a graph by plotting the number of half-lives as the independent variable (x axis) and the number of </a:t>
            </a:r>
            <a:r>
              <a:rPr lang="en-US" sz="3400" dirty="0" err="1"/>
              <a:t>undecayed</a:t>
            </a:r>
            <a:r>
              <a:rPr lang="en-US" sz="3400" dirty="0"/>
              <a:t> atoms as the dependent variable (y-axis). </a:t>
            </a:r>
            <a:r>
              <a:rPr lang="en-US" sz="3400" i="1" dirty="0"/>
              <a:t>Remember to label your x-axis, y-axis, and indicate a title for your graph.</a:t>
            </a:r>
            <a:endParaRPr lang="en-US" sz="3400" dirty="0"/>
          </a:p>
          <a:p>
            <a:endParaRPr lang="en-US" dirty="0"/>
          </a:p>
        </p:txBody>
      </p:sp>
    </p:spTree>
    <p:extLst>
      <p:ext uri="{BB962C8B-B14F-4D97-AF65-F5344CB8AC3E}">
        <p14:creationId xmlns:p14="http://schemas.microsoft.com/office/powerpoint/2010/main" val="210185504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92500"/>
          </a:bodyPr>
          <a:lstStyle/>
          <a:p>
            <a:r>
              <a:rPr lang="en-US" dirty="0" smtClean="0"/>
              <a:t>Sit in your appropriate seat quietly</a:t>
            </a:r>
          </a:p>
          <a:p>
            <a:r>
              <a:rPr lang="en-US" dirty="0" smtClean="0"/>
              <a:t>Make sure you are wearing your ID’s</a:t>
            </a:r>
          </a:p>
          <a:p>
            <a:r>
              <a:rPr lang="en-US" dirty="0" smtClean="0"/>
              <a:t>Have all necessary materials out</a:t>
            </a:r>
          </a:p>
          <a:p>
            <a:r>
              <a:rPr lang="en-US" dirty="0" smtClean="0"/>
              <a:t>All back packs on the floor</a:t>
            </a:r>
          </a:p>
          <a:p>
            <a:r>
              <a:rPr lang="en-US" dirty="0" smtClean="0"/>
              <a:t>All cell phones on silent and away in backpacks</a:t>
            </a:r>
          </a:p>
          <a:p>
            <a:r>
              <a:rPr lang="en-US" dirty="0" smtClean="0"/>
              <a:t>All IPods off and headphones out of your ears</a:t>
            </a:r>
          </a:p>
          <a:p>
            <a:r>
              <a:rPr lang="en-US" dirty="0" smtClean="0"/>
              <a:t>Hats off</a:t>
            </a:r>
          </a:p>
          <a:p>
            <a:r>
              <a:rPr lang="en-US" dirty="0" smtClean="0"/>
              <a:t>No food or drink except for water</a:t>
            </a:r>
          </a:p>
        </p:txBody>
      </p:sp>
    </p:spTree>
    <p:extLst>
      <p:ext uri="{BB962C8B-B14F-4D97-AF65-F5344CB8AC3E}">
        <p14:creationId xmlns:p14="http://schemas.microsoft.com/office/powerpoint/2010/main" val="30425253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Bell work</a:t>
            </a:r>
            <a:endParaRPr lang="en-US" dirty="0"/>
          </a:p>
        </p:txBody>
      </p:sp>
      <p:sp>
        <p:nvSpPr>
          <p:cNvPr id="5" name="Content Placeholder 4"/>
          <p:cNvSpPr>
            <a:spLocks noGrp="1"/>
          </p:cNvSpPr>
          <p:nvPr>
            <p:ph idx="1"/>
          </p:nvPr>
        </p:nvSpPr>
        <p:spPr/>
        <p:txBody>
          <a:bodyPr/>
          <a:lstStyle/>
          <a:p>
            <a:r>
              <a:rPr lang="en-US" dirty="0" smtClean="0"/>
              <a:t>How are isotopes and radioactive decay related?</a:t>
            </a:r>
          </a:p>
          <a:p>
            <a:pPr>
              <a:buNone/>
            </a:pPr>
            <a:endParaRPr lang="en-US" dirty="0"/>
          </a:p>
        </p:txBody>
      </p:sp>
    </p:spTree>
    <p:extLst>
      <p:ext uri="{BB962C8B-B14F-4D97-AF65-F5344CB8AC3E}">
        <p14:creationId xmlns:p14="http://schemas.microsoft.com/office/powerpoint/2010/main" val="27441031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lstStyle/>
          <a:p>
            <a:r>
              <a:rPr lang="en-US" dirty="0" smtClean="0"/>
              <a:t>Isotopes are atoms of an element that vary in neutrons. Some isotopes are radioactive and emit or release/lose protons as they decay into different isotopes of other elements</a:t>
            </a:r>
            <a:endParaRPr lang="en-US" dirty="0"/>
          </a:p>
        </p:txBody>
      </p:sp>
    </p:spTree>
    <p:extLst>
      <p:ext uri="{BB962C8B-B14F-4D97-AF65-F5344CB8AC3E}">
        <p14:creationId xmlns:p14="http://schemas.microsoft.com/office/powerpoint/2010/main" val="1682950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Announcements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p:txBody>
      </p:sp>
    </p:spTree>
    <p:extLst>
      <p:ext uri="{BB962C8B-B14F-4D97-AF65-F5344CB8AC3E}">
        <p14:creationId xmlns:p14="http://schemas.microsoft.com/office/powerpoint/2010/main" val="144110264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Absolute Dating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3248815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a:t>
            </a:r>
            <a:endParaRPr lang="en-US" dirty="0"/>
          </a:p>
        </p:txBody>
      </p:sp>
      <p:sp>
        <p:nvSpPr>
          <p:cNvPr id="3" name="Content Placeholder 2"/>
          <p:cNvSpPr>
            <a:spLocks noGrp="1"/>
          </p:cNvSpPr>
          <p:nvPr>
            <p:ph idx="1"/>
          </p:nvPr>
        </p:nvSpPr>
        <p:spPr/>
        <p:txBody>
          <a:bodyPr/>
          <a:lstStyle/>
          <a:p>
            <a:r>
              <a:rPr lang="en-US" dirty="0" smtClean="0"/>
              <a:t>Describe the process of absolute dating</a:t>
            </a:r>
          </a:p>
          <a:p>
            <a:r>
              <a:rPr lang="en-US" dirty="0" smtClean="0"/>
              <a:t>Perform the M&amp;M activity pertaining to half-lives and radiometric dating by graphing our data</a:t>
            </a:r>
          </a:p>
          <a:p>
            <a:r>
              <a:rPr lang="en-US" dirty="0" smtClean="0"/>
              <a:t>Explain how scientist </a:t>
            </a:r>
            <a:r>
              <a:rPr lang="en-US" dirty="0" err="1" smtClean="0"/>
              <a:t>radiometrically</a:t>
            </a:r>
            <a:r>
              <a:rPr lang="en-US" dirty="0" smtClean="0"/>
              <a:t> date rocks and organic material</a:t>
            </a:r>
            <a:endParaRPr lang="en-US" dirty="0"/>
          </a:p>
        </p:txBody>
      </p:sp>
    </p:spTree>
    <p:extLst>
      <p:ext uri="{BB962C8B-B14F-4D97-AF65-F5344CB8AC3E}">
        <p14:creationId xmlns:p14="http://schemas.microsoft.com/office/powerpoint/2010/main" val="32429017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is an isotope and how does it pertain to radioactivity?</a:t>
            </a:r>
          </a:p>
        </p:txBody>
      </p:sp>
      <p:sp>
        <p:nvSpPr>
          <p:cNvPr id="4" name="Content Placeholder 3"/>
          <p:cNvSpPr>
            <a:spLocks noGrp="1"/>
          </p:cNvSpPr>
          <p:nvPr>
            <p:ph sz="half" idx="2"/>
          </p:nvPr>
        </p:nvSpPr>
        <p:spPr>
          <a:xfrm>
            <a:off x="4648200" y="1600200"/>
            <a:ext cx="4038600" cy="4953000"/>
          </a:xfrm>
        </p:spPr>
        <p:txBody>
          <a:bodyPr>
            <a:normAutofit lnSpcReduction="10000"/>
          </a:bodyPr>
          <a:lstStyle/>
          <a:p>
            <a:r>
              <a:rPr lang="en-US" dirty="0" smtClean="0"/>
              <a:t>One of multiple forms of an element with differing numbers or neutrons</a:t>
            </a:r>
          </a:p>
          <a:p>
            <a:r>
              <a:rPr lang="en-US" dirty="0" smtClean="0"/>
              <a:t>Radioactively decaying isotopes/atoms emit neutrons</a:t>
            </a:r>
          </a:p>
          <a:p>
            <a:r>
              <a:rPr lang="en-US" dirty="0" smtClean="0"/>
              <a:t>This affects the atomic structure</a:t>
            </a:r>
          </a:p>
          <a:p>
            <a:r>
              <a:rPr lang="en-US" dirty="0" smtClean="0"/>
              <a:t>Becomes a new element isotope</a:t>
            </a:r>
            <a:endParaRPr lang="en-US" dirty="0"/>
          </a:p>
        </p:txBody>
      </p:sp>
      <p:pic>
        <p:nvPicPr>
          <p:cNvPr id="5" name="Picture 2" descr="http://geoinfo.nmt.edu/resources/uranium/images/radioactive-atom.gif"/>
          <p:cNvPicPr>
            <a:picLocks noGrp="1" noChangeAspect="1" noChangeArrowheads="1"/>
          </p:cNvPicPr>
          <p:nvPr>
            <p:ph sz="half" idx="1"/>
          </p:nvPr>
        </p:nvPicPr>
        <p:blipFill>
          <a:blip r:embed="rId2" cstate="print"/>
          <a:srcRect/>
          <a:stretch>
            <a:fillRect/>
          </a:stretch>
        </p:blipFill>
        <p:spPr bwMode="auto">
          <a:xfrm>
            <a:off x="457200" y="2614887"/>
            <a:ext cx="4038600" cy="2496589"/>
          </a:xfrm>
          <a:prstGeom prst="rect">
            <a:avLst/>
          </a:prstGeom>
          <a:noFill/>
        </p:spPr>
      </p:pic>
    </p:spTree>
    <p:extLst>
      <p:ext uri="{BB962C8B-B14F-4D97-AF65-F5344CB8AC3E}">
        <p14:creationId xmlns:p14="http://schemas.microsoft.com/office/powerpoint/2010/main" val="4208316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Data</a:t>
            </a:r>
            <a:endParaRPr lang="en-US" dirty="0"/>
          </a:p>
        </p:txBody>
      </p:sp>
      <p:graphicFrame>
        <p:nvGraphicFramePr>
          <p:cNvPr id="6" name="Content Placeholder 5"/>
          <p:cNvGraphicFramePr>
            <a:graphicFrameLocks noGrp="1"/>
          </p:cNvGraphicFramePr>
          <p:nvPr>
            <p:ph sz="half" idx="1"/>
          </p:nvPr>
        </p:nvGraphicFramePr>
        <p:xfrm>
          <a:off x="457200" y="1600200"/>
          <a:ext cx="3581400" cy="4800600"/>
        </p:xfrm>
        <a:graphic>
          <a:graphicData uri="http://schemas.openxmlformats.org/drawingml/2006/table">
            <a:tbl>
              <a:tblPr/>
              <a:tblGrid>
                <a:gridCol w="649723"/>
                <a:gridCol w="1505456"/>
                <a:gridCol w="1426221"/>
              </a:tblGrid>
              <a:tr h="872838">
                <a:tc>
                  <a:txBody>
                    <a:bodyPr/>
                    <a:lstStyle/>
                    <a:p>
                      <a:pPr marL="0" marR="0">
                        <a:spcBef>
                          <a:spcPts val="0"/>
                        </a:spcBef>
                        <a:spcAft>
                          <a:spcPts val="0"/>
                        </a:spcAft>
                      </a:pPr>
                      <a:r>
                        <a:rPr lang="en-US" sz="1150" b="1" dirty="0">
                          <a:solidFill>
                            <a:srgbClr val="000000"/>
                          </a:solidFill>
                          <a:latin typeface="Times New Roman"/>
                          <a:ea typeface="Calibri"/>
                        </a:rPr>
                        <a:t>Trial</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50" b="1">
                          <a:solidFill>
                            <a:srgbClr val="000000"/>
                          </a:solidFill>
                          <a:latin typeface="Times New Roman"/>
                          <a:ea typeface="Calibri"/>
                        </a:rPr>
                        <a:t>Undecayed (Radioactive)</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50" b="1">
                          <a:solidFill>
                            <a:srgbClr val="000000"/>
                          </a:solidFill>
                          <a:latin typeface="Times New Roman"/>
                          <a:ea typeface="Calibri"/>
                        </a:rPr>
                        <a:t>Decayed Isotope</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0</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60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1</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31</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29</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2</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16</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15</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3</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8</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8</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4</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4</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4</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tabLst>
                          <a:tab pos="1371600" algn="l"/>
                        </a:tabLst>
                      </a:pPr>
                      <a:r>
                        <a:rPr lang="en-US" sz="1150" dirty="0">
                          <a:solidFill>
                            <a:srgbClr val="000000"/>
                          </a:solidFill>
                          <a:latin typeface="Times New Roman"/>
                          <a:ea typeface="Calibri"/>
                        </a:rPr>
                        <a:t>5</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2</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2</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6</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1</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1</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7</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60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8</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Content Placeholder 6"/>
          <p:cNvGraphicFramePr>
            <a:graphicFrameLocks noGrp="1"/>
          </p:cNvGraphicFramePr>
          <p:nvPr>
            <p:ph sz="half" idx="2"/>
          </p:nvPr>
        </p:nvGraphicFramePr>
        <p:xfrm>
          <a:off x="4648200" y="1600200"/>
          <a:ext cx="3581400" cy="4800600"/>
        </p:xfrm>
        <a:graphic>
          <a:graphicData uri="http://schemas.openxmlformats.org/drawingml/2006/table">
            <a:tbl>
              <a:tblPr/>
              <a:tblGrid>
                <a:gridCol w="649723"/>
                <a:gridCol w="1505456"/>
                <a:gridCol w="1426221"/>
              </a:tblGrid>
              <a:tr h="872838">
                <a:tc>
                  <a:txBody>
                    <a:bodyPr/>
                    <a:lstStyle/>
                    <a:p>
                      <a:pPr marL="0" marR="0">
                        <a:spcBef>
                          <a:spcPts val="0"/>
                        </a:spcBef>
                        <a:spcAft>
                          <a:spcPts val="0"/>
                        </a:spcAft>
                      </a:pPr>
                      <a:r>
                        <a:rPr lang="en-US" sz="1150" b="1" dirty="0">
                          <a:solidFill>
                            <a:srgbClr val="000000"/>
                          </a:solidFill>
                          <a:latin typeface="Times New Roman"/>
                          <a:ea typeface="Calibri"/>
                        </a:rPr>
                        <a:t>Trial</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50" b="1">
                          <a:solidFill>
                            <a:srgbClr val="000000"/>
                          </a:solidFill>
                          <a:latin typeface="Times New Roman"/>
                          <a:ea typeface="Calibri"/>
                        </a:rPr>
                        <a:t>Undecayed (Radioactive)</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50" b="1">
                          <a:solidFill>
                            <a:srgbClr val="000000"/>
                          </a:solidFill>
                          <a:latin typeface="Times New Roman"/>
                          <a:ea typeface="Calibri"/>
                        </a:rPr>
                        <a:t>Decayed Isotope</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0</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60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1</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31</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29</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2</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16</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3</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8</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4</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4</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tabLst>
                          <a:tab pos="1371600" algn="l"/>
                        </a:tabLst>
                      </a:pPr>
                      <a:r>
                        <a:rPr lang="en-US" sz="1150" dirty="0">
                          <a:solidFill>
                            <a:srgbClr val="000000"/>
                          </a:solidFill>
                          <a:latin typeface="Times New Roman"/>
                          <a:ea typeface="Calibri"/>
                        </a:rPr>
                        <a:t>5</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2</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6</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1</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7</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8</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Multiply 7"/>
          <p:cNvSpPr/>
          <p:nvPr/>
        </p:nvSpPr>
        <p:spPr>
          <a:xfrm>
            <a:off x="762000" y="2415654"/>
            <a:ext cx="3657600" cy="3352800"/>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284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8"/>
                                        </p:tgtEl>
                                        <p:attrNameLst>
                                          <p:attrName>ppt_x</p:attrName>
                                        </p:attrNameLst>
                                      </p:cBhvr>
                                      <p:tavLst>
                                        <p:tav tm="0">
                                          <p:val>
                                            <p:strVal val="ppt_x"/>
                                          </p:val>
                                        </p:tav>
                                        <p:tav tm="100000">
                                          <p:val>
                                            <p:strVal val="ppt_x"/>
                                          </p:val>
                                        </p:tav>
                                      </p:tavLst>
                                    </p:anim>
                                    <p:anim calcmode="lin" valueType="num">
                                      <p:cBhvr additive="base">
                                        <p:cTn id="13" dur="500"/>
                                        <p:tgtEl>
                                          <p:spTgt spid="8"/>
                                        </p:tgtEl>
                                        <p:attrNameLst>
                                          <p:attrName>ppt_y</p:attrName>
                                        </p:attrNameLst>
                                      </p:cBhvr>
                                      <p:tavLst>
                                        <p:tav tm="0">
                                          <p:val>
                                            <p:strVal val="ppt_y"/>
                                          </p:val>
                                        </p:tav>
                                        <p:tav tm="100000">
                                          <p:val>
                                            <p:strVal val="1+ppt_h/2"/>
                                          </p:val>
                                        </p:tav>
                                      </p:tavLst>
                                    </p:anim>
                                    <p:set>
                                      <p:cBhvr>
                                        <p:cTn id="14" dur="1" fill="hold">
                                          <p:stCondLst>
                                            <p:cond delay="49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era?</a:t>
            </a:r>
            <a:endParaRPr lang="en-US" dirty="0"/>
          </a:p>
        </p:txBody>
      </p:sp>
      <p:sp>
        <p:nvSpPr>
          <p:cNvPr id="3" name="Content Placeholder 2"/>
          <p:cNvSpPr>
            <a:spLocks noGrp="1"/>
          </p:cNvSpPr>
          <p:nvPr>
            <p:ph idx="1"/>
          </p:nvPr>
        </p:nvSpPr>
        <p:spPr>
          <a:xfrm>
            <a:off x="4191000" y="1219200"/>
            <a:ext cx="4800600" cy="5438776"/>
          </a:xfrm>
        </p:spPr>
        <p:txBody>
          <a:bodyPr>
            <a:normAutofit fontScale="92500"/>
          </a:bodyPr>
          <a:lstStyle/>
          <a:p>
            <a:r>
              <a:rPr lang="en-US" dirty="0" smtClean="0"/>
              <a:t>An era is the second longest subdivision of time</a:t>
            </a:r>
          </a:p>
          <a:p>
            <a:r>
              <a:rPr lang="en-US" dirty="0" smtClean="0"/>
              <a:t>Last from tens of million years – few hundred million years</a:t>
            </a:r>
          </a:p>
          <a:p>
            <a:r>
              <a:rPr lang="en-US" dirty="0" smtClean="0"/>
              <a:t>Three eras – </a:t>
            </a:r>
          </a:p>
          <a:p>
            <a:pPr lvl="1"/>
            <a:r>
              <a:rPr lang="en-US" dirty="0" smtClean="0"/>
              <a:t>Paleozoic – time of invertebrates</a:t>
            </a:r>
          </a:p>
          <a:p>
            <a:pPr lvl="1"/>
            <a:r>
              <a:rPr lang="en-US" dirty="0" smtClean="0"/>
              <a:t>Mesozoic – time of </a:t>
            </a:r>
            <a:r>
              <a:rPr lang="en-US" dirty="0" smtClean="0"/>
              <a:t>reptiles/dinosaurs</a:t>
            </a:r>
            <a:endParaRPr lang="en-US" dirty="0" smtClean="0"/>
          </a:p>
          <a:p>
            <a:pPr lvl="1"/>
            <a:r>
              <a:rPr lang="en-US" dirty="0" smtClean="0"/>
              <a:t>Cenozoic – time of mammals</a:t>
            </a:r>
            <a:endParaRPr lang="en-US" dirty="0"/>
          </a:p>
        </p:txBody>
      </p:sp>
      <p:pic>
        <p:nvPicPr>
          <p:cNvPr id="1026" name="Picture 2" descr="http://paleo.cortland.edu/tutorial/Timescale/Timescale3.GIF"/>
          <p:cNvPicPr>
            <a:picLocks noChangeAspect="1" noChangeArrowheads="1"/>
          </p:cNvPicPr>
          <p:nvPr/>
        </p:nvPicPr>
        <p:blipFill>
          <a:blip r:embed="rId2" cstate="print"/>
          <a:srcRect/>
          <a:stretch>
            <a:fillRect/>
          </a:stretch>
        </p:blipFill>
        <p:spPr bwMode="auto">
          <a:xfrm>
            <a:off x="533400" y="1219200"/>
            <a:ext cx="3562350" cy="5438776"/>
          </a:xfrm>
          <a:prstGeom prst="rect">
            <a:avLst/>
          </a:prstGeom>
          <a:noFill/>
        </p:spPr>
      </p:pic>
    </p:spTree>
    <p:extLst>
      <p:ext uri="{BB962C8B-B14F-4D97-AF65-F5344CB8AC3E}">
        <p14:creationId xmlns:p14="http://schemas.microsoft.com/office/powerpoint/2010/main" val="398818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 Review</a:t>
            </a:r>
            <a:endParaRPr lang="en-US" dirty="0"/>
          </a:p>
        </p:txBody>
      </p:sp>
      <p:sp>
        <p:nvSpPr>
          <p:cNvPr id="3" name="Content Placeholder 2"/>
          <p:cNvSpPr>
            <a:spLocks noGrp="1"/>
          </p:cNvSpPr>
          <p:nvPr>
            <p:ph idx="1"/>
          </p:nvPr>
        </p:nvSpPr>
        <p:spPr/>
        <p:txBody>
          <a:bodyPr/>
          <a:lstStyle/>
          <a:p>
            <a:r>
              <a:rPr lang="en-US" dirty="0" smtClean="0"/>
              <a:t>An independent variable </a:t>
            </a:r>
          </a:p>
          <a:p>
            <a:pPr lvl="1"/>
            <a:r>
              <a:rPr lang="en-US" dirty="0" smtClean="0"/>
              <a:t>is the variable you have control over, what you can choose and manipulate.</a:t>
            </a:r>
          </a:p>
          <a:p>
            <a:r>
              <a:rPr lang="en-US" dirty="0" smtClean="0"/>
              <a:t>A dependent variable</a:t>
            </a:r>
          </a:p>
          <a:p>
            <a:pPr lvl="1"/>
            <a:r>
              <a:rPr lang="en-US" dirty="0" smtClean="0"/>
              <a:t>A dependent variable is what you measure in the experiment and what is affected during the experiment.</a:t>
            </a:r>
            <a:endParaRPr lang="en-US" dirty="0"/>
          </a:p>
        </p:txBody>
      </p:sp>
    </p:spTree>
    <p:extLst>
      <p:ext uri="{BB962C8B-B14F-4D97-AF65-F5344CB8AC3E}">
        <p14:creationId xmlns:p14="http://schemas.microsoft.com/office/powerpoint/2010/main" val="697832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Which is the IV and the DV</a:t>
            </a:r>
            <a:endParaRPr lang="en-US" dirty="0"/>
          </a:p>
        </p:txBody>
      </p:sp>
      <p:graphicFrame>
        <p:nvGraphicFramePr>
          <p:cNvPr id="6" name="Content Placeholder 5"/>
          <p:cNvGraphicFramePr>
            <a:graphicFrameLocks noGrp="1"/>
          </p:cNvGraphicFramePr>
          <p:nvPr>
            <p:ph sz="half" idx="1"/>
          </p:nvPr>
        </p:nvGraphicFramePr>
        <p:xfrm>
          <a:off x="533400" y="1447800"/>
          <a:ext cx="8229600" cy="2306534"/>
        </p:xfrm>
        <a:graphic>
          <a:graphicData uri="http://schemas.openxmlformats.org/drawingml/2006/table">
            <a:tbl>
              <a:tblPr/>
              <a:tblGrid>
                <a:gridCol w="1492981"/>
                <a:gridCol w="3807439"/>
                <a:gridCol w="2929180"/>
              </a:tblGrid>
              <a:tr h="726225">
                <a:tc>
                  <a:txBody>
                    <a:bodyPr/>
                    <a:lstStyle/>
                    <a:p>
                      <a:pPr marL="0" marR="0">
                        <a:spcBef>
                          <a:spcPts val="0"/>
                        </a:spcBef>
                        <a:spcAft>
                          <a:spcPts val="0"/>
                        </a:spcAft>
                      </a:pPr>
                      <a:r>
                        <a:rPr lang="en-US" sz="3200" b="1" dirty="0">
                          <a:solidFill>
                            <a:srgbClr val="000000"/>
                          </a:solidFill>
                          <a:latin typeface="Times New Roman"/>
                          <a:ea typeface="Calibri"/>
                        </a:rPr>
                        <a:t>Trial</a:t>
                      </a:r>
                      <a:endParaRPr lang="en-US" sz="3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dirty="0" err="1">
                          <a:solidFill>
                            <a:srgbClr val="000000"/>
                          </a:solidFill>
                          <a:latin typeface="Times New Roman"/>
                          <a:ea typeface="Calibri"/>
                        </a:rPr>
                        <a:t>Undecayed</a:t>
                      </a:r>
                      <a:r>
                        <a:rPr lang="en-US" sz="3200" b="1" dirty="0">
                          <a:solidFill>
                            <a:srgbClr val="000000"/>
                          </a:solidFill>
                          <a:latin typeface="Times New Roman"/>
                          <a:ea typeface="Calibri"/>
                        </a:rPr>
                        <a:t> (Radioactive)</a:t>
                      </a:r>
                      <a:endParaRPr lang="en-US" sz="3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3200" b="1" dirty="0">
                          <a:solidFill>
                            <a:srgbClr val="000000"/>
                          </a:solidFill>
                          <a:latin typeface="Times New Roman"/>
                          <a:ea typeface="Calibri"/>
                        </a:rPr>
                        <a:t>Decayed Isotope</a:t>
                      </a:r>
                      <a:endParaRPr lang="en-US" sz="3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587">
                <a:tc>
                  <a:txBody>
                    <a:bodyPr/>
                    <a:lstStyle/>
                    <a:p>
                      <a:pPr marL="0" marR="0" algn="ctr">
                        <a:spcBef>
                          <a:spcPts val="0"/>
                        </a:spcBef>
                        <a:spcAft>
                          <a:spcPts val="0"/>
                        </a:spcAft>
                      </a:pPr>
                      <a:r>
                        <a:rPr lang="en-US" sz="2800" dirty="0">
                          <a:solidFill>
                            <a:srgbClr val="000000"/>
                          </a:solidFill>
                          <a:latin typeface="Times New Roman"/>
                          <a:ea typeface="Calibri"/>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587">
                <a:tc>
                  <a:txBody>
                    <a:bodyPr/>
                    <a:lstStyle/>
                    <a:p>
                      <a:pPr marL="0" marR="0" algn="ctr">
                        <a:spcBef>
                          <a:spcPts val="0"/>
                        </a:spcBef>
                        <a:spcAft>
                          <a:spcPts val="0"/>
                        </a:spcAft>
                      </a:pPr>
                      <a:r>
                        <a:rPr lang="en-US" sz="2800" dirty="0">
                          <a:solidFill>
                            <a:srgbClr val="000000"/>
                          </a:solidFill>
                          <a:latin typeface="Times New Roman"/>
                          <a:ea typeface="Calibri"/>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Content Placeholder 4"/>
          <p:cNvSpPr>
            <a:spLocks noGrp="1"/>
          </p:cNvSpPr>
          <p:nvPr>
            <p:ph sz="half" idx="2"/>
          </p:nvPr>
        </p:nvSpPr>
        <p:spPr>
          <a:xfrm>
            <a:off x="609600" y="3962400"/>
            <a:ext cx="8077200" cy="2743200"/>
          </a:xfrm>
        </p:spPr>
        <p:txBody>
          <a:bodyPr>
            <a:normAutofit/>
          </a:bodyPr>
          <a:lstStyle/>
          <a:p>
            <a:r>
              <a:rPr lang="en-US" dirty="0" smtClean="0"/>
              <a:t>IV</a:t>
            </a:r>
          </a:p>
          <a:p>
            <a:pPr lvl="1"/>
            <a:r>
              <a:rPr lang="en-US" dirty="0" smtClean="0"/>
              <a:t>Trial because we can control it and we change or manipulate it</a:t>
            </a:r>
          </a:p>
          <a:p>
            <a:r>
              <a:rPr lang="en-US" dirty="0" smtClean="0"/>
              <a:t>DV</a:t>
            </a:r>
          </a:p>
          <a:p>
            <a:pPr lvl="1"/>
            <a:r>
              <a:rPr lang="en-US" dirty="0" err="1" smtClean="0"/>
              <a:t>Undayed</a:t>
            </a:r>
            <a:r>
              <a:rPr lang="en-US" dirty="0" smtClean="0"/>
              <a:t> and Decayed Isotopes because they are affected each trial</a:t>
            </a:r>
          </a:p>
          <a:p>
            <a:endParaRPr lang="en-US" dirty="0"/>
          </a:p>
        </p:txBody>
      </p:sp>
    </p:spTree>
    <p:extLst>
      <p:ext uri="{BB962C8B-B14F-4D97-AF65-F5344CB8AC3E}">
        <p14:creationId xmlns:p14="http://schemas.microsoft.com/office/powerpoint/2010/main" val="11313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checkerboard(across)">
                                      <p:cBhvr>
                                        <p:cTn id="1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Graphing</a:t>
            </a:r>
            <a:endParaRPr lang="en-US" dirty="0"/>
          </a:p>
        </p:txBody>
      </p:sp>
      <p:sp>
        <p:nvSpPr>
          <p:cNvPr id="3" name="Content Placeholder 2"/>
          <p:cNvSpPr>
            <a:spLocks noGrp="1"/>
          </p:cNvSpPr>
          <p:nvPr>
            <p:ph idx="1"/>
          </p:nvPr>
        </p:nvSpPr>
        <p:spPr>
          <a:xfrm>
            <a:off x="0" y="1600200"/>
            <a:ext cx="3810000" cy="4953000"/>
          </a:xfrm>
        </p:spPr>
        <p:txBody>
          <a:bodyPr>
            <a:normAutofit fontScale="85000" lnSpcReduction="20000"/>
          </a:bodyPr>
          <a:lstStyle/>
          <a:p>
            <a:r>
              <a:rPr lang="en-US" dirty="0" smtClean="0"/>
              <a:t>Using the graph paper provided, construct a graph by plotting the number of trials as the independent variable (x axis)</a:t>
            </a:r>
          </a:p>
          <a:p>
            <a:r>
              <a:rPr lang="en-US" dirty="0" smtClean="0"/>
              <a:t>The number of </a:t>
            </a:r>
            <a:r>
              <a:rPr lang="en-US" dirty="0" err="1" smtClean="0"/>
              <a:t>undecayed</a:t>
            </a:r>
            <a:r>
              <a:rPr lang="en-US" dirty="0" smtClean="0"/>
              <a:t> atoms as the dependent variable (y-axis). </a:t>
            </a:r>
            <a:r>
              <a:rPr lang="en-US" i="1" dirty="0" smtClean="0"/>
              <a:t>Remember to label your x-axis, y-axis, and indicate a title for your graph.</a:t>
            </a:r>
            <a:endParaRPr lang="en-US" dirty="0" smtClean="0"/>
          </a:p>
          <a:p>
            <a:endParaRPr lang="en-US" dirty="0"/>
          </a:p>
        </p:txBody>
      </p:sp>
      <p:pic>
        <p:nvPicPr>
          <p:cNvPr id="4" name="il_fi" descr="http://www.freewebs.com/ccbaker/photos/docs/graph_paper.gif"/>
          <p:cNvPicPr/>
          <p:nvPr/>
        </p:nvPicPr>
        <p:blipFill>
          <a:blip r:embed="rId2" cstate="print"/>
          <a:srcRect/>
          <a:stretch>
            <a:fillRect/>
          </a:stretch>
        </p:blipFill>
        <p:spPr bwMode="auto">
          <a:xfrm>
            <a:off x="4114800" y="1676400"/>
            <a:ext cx="4876800" cy="4724400"/>
          </a:xfrm>
          <a:prstGeom prst="rect">
            <a:avLst/>
          </a:prstGeom>
          <a:noFill/>
          <a:ln w="9525">
            <a:noFill/>
            <a:miter lim="800000"/>
            <a:headEnd/>
            <a:tailEnd/>
          </a:ln>
        </p:spPr>
      </p:pic>
      <p:graphicFrame>
        <p:nvGraphicFramePr>
          <p:cNvPr id="5" name="Table 4"/>
          <p:cNvGraphicFramePr>
            <a:graphicFrameLocks noGrp="1"/>
          </p:cNvGraphicFramePr>
          <p:nvPr/>
        </p:nvGraphicFramePr>
        <p:xfrm>
          <a:off x="0" y="1600200"/>
          <a:ext cx="3581400" cy="4800600"/>
        </p:xfrm>
        <a:graphic>
          <a:graphicData uri="http://schemas.openxmlformats.org/drawingml/2006/table">
            <a:tbl>
              <a:tblPr/>
              <a:tblGrid>
                <a:gridCol w="649723"/>
                <a:gridCol w="1505456"/>
                <a:gridCol w="1426221"/>
              </a:tblGrid>
              <a:tr h="872838">
                <a:tc>
                  <a:txBody>
                    <a:bodyPr/>
                    <a:lstStyle/>
                    <a:p>
                      <a:pPr marL="0" marR="0">
                        <a:spcBef>
                          <a:spcPts val="0"/>
                        </a:spcBef>
                        <a:spcAft>
                          <a:spcPts val="0"/>
                        </a:spcAft>
                      </a:pPr>
                      <a:r>
                        <a:rPr lang="en-US" sz="1150" b="1" dirty="0">
                          <a:solidFill>
                            <a:srgbClr val="000000"/>
                          </a:solidFill>
                          <a:latin typeface="Times New Roman"/>
                          <a:ea typeface="Calibri"/>
                        </a:rPr>
                        <a:t>Trial</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50" b="1">
                          <a:solidFill>
                            <a:srgbClr val="000000"/>
                          </a:solidFill>
                          <a:latin typeface="Times New Roman"/>
                          <a:ea typeface="Calibri"/>
                        </a:rPr>
                        <a:t>Undecayed (Radioactive)</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50" b="1">
                          <a:solidFill>
                            <a:srgbClr val="000000"/>
                          </a:solidFill>
                          <a:latin typeface="Times New Roman"/>
                          <a:ea typeface="Calibri"/>
                        </a:rPr>
                        <a:t>Decayed Isotope</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0</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60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1</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31</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29</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2</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16</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44</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3</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8</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52</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4</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4</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56</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tabLst>
                          <a:tab pos="1371600" algn="l"/>
                        </a:tabLst>
                      </a:pPr>
                      <a:r>
                        <a:rPr lang="en-US" sz="1150" dirty="0">
                          <a:solidFill>
                            <a:srgbClr val="000000"/>
                          </a:solidFill>
                          <a:latin typeface="Times New Roman"/>
                          <a:ea typeface="Calibri"/>
                        </a:rPr>
                        <a:t>5</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2</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58</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6</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1</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59</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dirty="0">
                          <a:solidFill>
                            <a:srgbClr val="000000"/>
                          </a:solidFill>
                          <a:latin typeface="Times New Roman"/>
                          <a:ea typeface="Calibri"/>
                        </a:rPr>
                        <a:t>7</a:t>
                      </a:r>
                      <a:endParaRPr lang="en-US" sz="12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dirty="0" smtClean="0">
                          <a:solidFill>
                            <a:srgbClr val="000000"/>
                          </a:solidFill>
                          <a:latin typeface="Times New Roman"/>
                          <a:ea typeface="Calibri"/>
                        </a:rPr>
                        <a:t>60</a:t>
                      </a: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6418">
                <a:tc>
                  <a:txBody>
                    <a:bodyPr/>
                    <a:lstStyle/>
                    <a:p>
                      <a:pPr marL="0" marR="0" algn="ctr">
                        <a:spcBef>
                          <a:spcPts val="0"/>
                        </a:spcBef>
                        <a:spcAft>
                          <a:spcPts val="0"/>
                        </a:spcAft>
                      </a:pPr>
                      <a:r>
                        <a:rPr lang="en-US" sz="1150">
                          <a:solidFill>
                            <a:srgbClr val="000000"/>
                          </a:solidFill>
                          <a:latin typeface="Times New Roman"/>
                          <a:ea typeface="Calibri"/>
                        </a:rPr>
                        <a:t>8</a:t>
                      </a:r>
                      <a:endParaRPr lang="en-US" sz="120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endParaRPr lang="en-US" sz="2800" dirty="0">
                        <a:solidFill>
                          <a:srgbClr val="000000"/>
                        </a:solidFill>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6031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9" dur="500"/>
                                        <p:tgtEl>
                                          <p:spTgt spid="3">
                                            <p:txEl>
                                              <p:pRg st="0" end="0"/>
                                            </p:txEl>
                                          </p:spTgt>
                                        </p:tgtEl>
                                        <p:attrNameLst>
                                          <p:attrName>ppt_y</p:attrName>
                                        </p:attrNameLst>
                                      </p:cBhvr>
                                      <p:tavLst>
                                        <p:tav tm="0">
                                          <p:val>
                                            <p:strVal val="ppt_y"/>
                                          </p:val>
                                        </p:tav>
                                        <p:tav tm="100000">
                                          <p:val>
                                            <p:strVal val="1+ppt_h/2"/>
                                          </p:val>
                                        </p:tav>
                                      </p:tavLst>
                                    </p:anim>
                                    <p:set>
                                      <p:cBhvr>
                                        <p:cTn id="20" dur="1" fill="hold">
                                          <p:stCondLst>
                                            <p:cond delay="499"/>
                                          </p:stCondLst>
                                        </p:cTn>
                                        <p:tgtEl>
                                          <p:spTgt spid="3">
                                            <p:txEl>
                                              <p:pRg st="0" end="0"/>
                                            </p:txEl>
                                          </p:spTgt>
                                        </p:tgtEl>
                                        <p:attrNameLst>
                                          <p:attrName>style.visibility</p:attrName>
                                        </p:attrNameLst>
                                      </p:cBhvr>
                                      <p:to>
                                        <p:strVal val="hidden"/>
                                      </p:to>
                                    </p:set>
                                  </p:childTnLst>
                                </p:cTn>
                              </p:par>
                              <p:par>
                                <p:cTn id="21" presetID="2" presetClass="exit" presetSubtype="4" fill="hold" nodeType="withEffect">
                                  <p:stCondLst>
                                    <p:cond delay="0"/>
                                  </p:stCondLst>
                                  <p:childTnLst>
                                    <p:anim calcmode="lin" valueType="num">
                                      <p:cBhvr additive="base">
                                        <p:cTn id="2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1" end="1"/>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What is radiometric dating and how do we use it?</a:t>
            </a:r>
            <a:endParaRPr lang="en-US" dirty="0"/>
          </a:p>
        </p:txBody>
      </p:sp>
      <p:sp>
        <p:nvSpPr>
          <p:cNvPr id="5" name="Content Placeholder 4"/>
          <p:cNvSpPr>
            <a:spLocks noGrp="1"/>
          </p:cNvSpPr>
          <p:nvPr>
            <p:ph sz="half" idx="1"/>
          </p:nvPr>
        </p:nvSpPr>
        <p:spPr>
          <a:xfrm>
            <a:off x="457200" y="1371600"/>
            <a:ext cx="8229600" cy="2590800"/>
          </a:xfrm>
        </p:spPr>
        <p:txBody>
          <a:bodyPr>
            <a:normAutofit lnSpcReduction="10000"/>
          </a:bodyPr>
          <a:lstStyle/>
          <a:p>
            <a:r>
              <a:rPr lang="en-US" dirty="0" smtClean="0"/>
              <a:t>Process of using counting and monitoring  radioactive isotopes </a:t>
            </a:r>
          </a:p>
          <a:p>
            <a:r>
              <a:rPr lang="en-US" dirty="0" smtClean="0"/>
              <a:t>Measure the rate of change between radioactive isotopes</a:t>
            </a:r>
          </a:p>
          <a:p>
            <a:r>
              <a:rPr lang="en-US" dirty="0" smtClean="0"/>
              <a:t>Look at when things first formed (rocks) or died (fossils and other organic matter)</a:t>
            </a:r>
            <a:endParaRPr lang="en-US" dirty="0"/>
          </a:p>
        </p:txBody>
      </p:sp>
      <p:pic>
        <p:nvPicPr>
          <p:cNvPr id="20482" name="Picture 2" descr="http://ut-images.s3.amazonaws.com/wp-content/uploads/2010/11/Radioactive-Dating.jpg"/>
          <p:cNvPicPr>
            <a:picLocks noGrp="1" noChangeAspect="1" noChangeArrowheads="1"/>
          </p:cNvPicPr>
          <p:nvPr>
            <p:ph sz="half" idx="2"/>
          </p:nvPr>
        </p:nvPicPr>
        <p:blipFill>
          <a:blip r:embed="rId2" cstate="print"/>
          <a:srcRect/>
          <a:stretch>
            <a:fillRect/>
          </a:stretch>
        </p:blipFill>
        <p:spPr bwMode="auto">
          <a:xfrm>
            <a:off x="1752600" y="4034440"/>
            <a:ext cx="5602016" cy="2823560"/>
          </a:xfrm>
          <a:prstGeom prst="rect">
            <a:avLst/>
          </a:prstGeom>
          <a:noFill/>
        </p:spPr>
      </p:pic>
    </p:spTree>
    <p:extLst>
      <p:ext uri="{BB962C8B-B14F-4D97-AF65-F5344CB8AC3E}">
        <p14:creationId xmlns:p14="http://schemas.microsoft.com/office/powerpoint/2010/main" val="329948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Half-Lives</a:t>
            </a:r>
            <a:endParaRPr lang="en-US" dirty="0"/>
          </a:p>
        </p:txBody>
      </p:sp>
      <p:pic>
        <p:nvPicPr>
          <p:cNvPr id="27650" name="Picture 2" descr="http://people.hofstra.edu/j_b_bennington/2cnotes/halflife.JPG"/>
          <p:cNvPicPr>
            <a:picLocks noChangeAspect="1" noChangeArrowheads="1"/>
          </p:cNvPicPr>
          <p:nvPr/>
        </p:nvPicPr>
        <p:blipFill>
          <a:blip r:embed="rId2" cstate="print"/>
          <a:srcRect/>
          <a:stretch>
            <a:fillRect/>
          </a:stretch>
        </p:blipFill>
        <p:spPr bwMode="auto">
          <a:xfrm>
            <a:off x="381000" y="1371600"/>
            <a:ext cx="8382000" cy="5181600"/>
          </a:xfrm>
          <a:prstGeom prst="rect">
            <a:avLst/>
          </a:prstGeom>
          <a:noFill/>
        </p:spPr>
      </p:pic>
    </p:spTree>
    <p:extLst>
      <p:ext uri="{BB962C8B-B14F-4D97-AF65-F5344CB8AC3E}">
        <p14:creationId xmlns:p14="http://schemas.microsoft.com/office/powerpoint/2010/main" val="57793468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Half-Lives</a:t>
            </a:r>
            <a:endParaRPr lang="en-US" dirty="0"/>
          </a:p>
        </p:txBody>
      </p:sp>
      <p:sp>
        <p:nvSpPr>
          <p:cNvPr id="3" name="Content Placeholder 2"/>
          <p:cNvSpPr>
            <a:spLocks noGrp="1"/>
          </p:cNvSpPr>
          <p:nvPr>
            <p:ph sz="half" idx="1"/>
          </p:nvPr>
        </p:nvSpPr>
        <p:spPr>
          <a:xfrm>
            <a:off x="0" y="1600200"/>
            <a:ext cx="3048000" cy="4800599"/>
          </a:xfrm>
        </p:spPr>
        <p:txBody>
          <a:bodyPr>
            <a:normAutofit lnSpcReduction="10000"/>
          </a:bodyPr>
          <a:lstStyle/>
          <a:p>
            <a:r>
              <a:rPr lang="en-US" dirty="0" smtClean="0"/>
              <a:t>Length of time it takes for one half of the original isotope to decay</a:t>
            </a:r>
          </a:p>
          <a:p>
            <a:r>
              <a:rPr lang="en-US" dirty="0" smtClean="0"/>
              <a:t>After each half life only half of the radioactive isotopes remain</a:t>
            </a:r>
          </a:p>
          <a:p>
            <a:r>
              <a:rPr lang="en-US" dirty="0" smtClean="0"/>
              <a:t>Decayed and radioactive total remain constant</a:t>
            </a:r>
            <a:endParaRPr lang="en-US" dirty="0"/>
          </a:p>
        </p:txBody>
      </p:sp>
      <p:pic>
        <p:nvPicPr>
          <p:cNvPr id="27650" name="Picture 2" descr="http://people.hofstra.edu/j_b_bennington/2cnotes/halflife.JPG"/>
          <p:cNvPicPr>
            <a:picLocks noChangeAspect="1" noChangeArrowheads="1"/>
          </p:cNvPicPr>
          <p:nvPr/>
        </p:nvPicPr>
        <p:blipFill>
          <a:blip r:embed="rId2" cstate="print"/>
          <a:srcRect/>
          <a:stretch>
            <a:fillRect/>
          </a:stretch>
        </p:blipFill>
        <p:spPr bwMode="auto">
          <a:xfrm>
            <a:off x="3124200" y="1371600"/>
            <a:ext cx="5829300" cy="4772025"/>
          </a:xfrm>
          <a:prstGeom prst="rect">
            <a:avLst/>
          </a:prstGeom>
          <a:noFill/>
        </p:spPr>
      </p:pic>
    </p:spTree>
    <p:extLst>
      <p:ext uri="{BB962C8B-B14F-4D97-AF65-F5344CB8AC3E}">
        <p14:creationId xmlns:p14="http://schemas.microsoft.com/office/powerpoint/2010/main" val="4188803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and Daughters </a:t>
            </a:r>
            <a:endParaRPr lang="en-US" dirty="0"/>
          </a:p>
        </p:txBody>
      </p:sp>
      <p:sp>
        <p:nvSpPr>
          <p:cNvPr id="3" name="Content Placeholder 2"/>
          <p:cNvSpPr>
            <a:spLocks noGrp="1"/>
          </p:cNvSpPr>
          <p:nvPr>
            <p:ph sz="half" idx="1"/>
          </p:nvPr>
        </p:nvSpPr>
        <p:spPr>
          <a:xfrm>
            <a:off x="0" y="1600200"/>
            <a:ext cx="3657600" cy="5029200"/>
          </a:xfrm>
        </p:spPr>
        <p:txBody>
          <a:bodyPr/>
          <a:lstStyle/>
          <a:p>
            <a:r>
              <a:rPr lang="en-US" dirty="0" smtClean="0"/>
              <a:t>Parents = original radioactive isotope</a:t>
            </a:r>
          </a:p>
          <a:p>
            <a:r>
              <a:rPr lang="en-US" dirty="0" smtClean="0"/>
              <a:t>Daughter = decayed isotope</a:t>
            </a:r>
          </a:p>
          <a:p>
            <a:r>
              <a:rPr lang="en-US" dirty="0" smtClean="0"/>
              <a:t>Determine radiometric ages and half-lives based on percentages</a:t>
            </a:r>
          </a:p>
          <a:p>
            <a:endParaRPr lang="en-US" dirty="0"/>
          </a:p>
        </p:txBody>
      </p:sp>
      <p:pic>
        <p:nvPicPr>
          <p:cNvPr id="28676" name="Picture 4" descr="http://www.detectingdesign.com/images/RadiometricDating/potass4.gif"/>
          <p:cNvPicPr>
            <a:picLocks noGrp="1" noChangeAspect="1" noChangeArrowheads="1"/>
          </p:cNvPicPr>
          <p:nvPr>
            <p:ph sz="half" idx="2"/>
          </p:nvPr>
        </p:nvPicPr>
        <p:blipFill>
          <a:blip r:embed="rId2" cstate="print"/>
          <a:srcRect/>
          <a:stretch>
            <a:fillRect/>
          </a:stretch>
        </p:blipFill>
        <p:spPr bwMode="auto">
          <a:xfrm>
            <a:off x="3505200" y="1905000"/>
            <a:ext cx="5412005" cy="3791744"/>
          </a:xfrm>
          <a:prstGeom prst="rect">
            <a:avLst/>
          </a:prstGeom>
          <a:noFill/>
        </p:spPr>
      </p:pic>
      <p:sp>
        <p:nvSpPr>
          <p:cNvPr id="5" name="TextBox 4"/>
          <p:cNvSpPr txBox="1"/>
          <p:nvPr/>
        </p:nvSpPr>
        <p:spPr>
          <a:xfrm>
            <a:off x="4419600" y="5791200"/>
            <a:ext cx="4495800" cy="584775"/>
          </a:xfrm>
          <a:prstGeom prst="rect">
            <a:avLst/>
          </a:prstGeom>
          <a:noFill/>
        </p:spPr>
        <p:txBody>
          <a:bodyPr wrap="square" rtlCol="0">
            <a:spAutoFit/>
          </a:bodyPr>
          <a:lstStyle/>
          <a:p>
            <a:pPr algn="ctr"/>
            <a:r>
              <a:rPr lang="en-US" sz="3200" dirty="0" smtClean="0"/>
              <a:t>Look familiar?</a:t>
            </a:r>
            <a:endParaRPr lang="en-US" sz="3200" dirty="0"/>
          </a:p>
        </p:txBody>
      </p:sp>
    </p:spTree>
    <p:extLst>
      <p:ext uri="{BB962C8B-B14F-4D97-AF65-F5344CB8AC3E}">
        <p14:creationId xmlns:p14="http://schemas.microsoft.com/office/powerpoint/2010/main" val="3130158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 calcmode="lin" valueType="num">
                                      <p:cBhvr additive="base">
                                        <p:cTn id="25"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Radioactive Isotope used for Radiometric Dating</a:t>
            </a:r>
            <a:endParaRPr lang="en-US" dirty="0"/>
          </a:p>
        </p:txBody>
      </p:sp>
      <p:pic>
        <p:nvPicPr>
          <p:cNvPr id="1026" name="Picture 2" descr="http://www.agiweb.org/news/evolution/figures/dating3.jpg"/>
          <p:cNvPicPr>
            <a:picLocks noChangeAspect="1" noChangeArrowheads="1"/>
          </p:cNvPicPr>
          <p:nvPr/>
        </p:nvPicPr>
        <p:blipFill>
          <a:blip r:embed="rId3" cstate="print"/>
          <a:srcRect l="1290" t="17812" r="29696" b="51250"/>
          <a:stretch>
            <a:fillRect/>
          </a:stretch>
        </p:blipFill>
        <p:spPr bwMode="auto">
          <a:xfrm>
            <a:off x="0" y="2209800"/>
            <a:ext cx="9144000" cy="1371600"/>
          </a:xfrm>
          <a:prstGeom prst="rect">
            <a:avLst/>
          </a:prstGeom>
          <a:noFill/>
        </p:spPr>
      </p:pic>
      <p:sp>
        <p:nvSpPr>
          <p:cNvPr id="4" name="TextBox 3"/>
          <p:cNvSpPr txBox="1"/>
          <p:nvPr/>
        </p:nvSpPr>
        <p:spPr>
          <a:xfrm>
            <a:off x="1905000" y="5715000"/>
            <a:ext cx="5715000" cy="830997"/>
          </a:xfrm>
          <a:prstGeom prst="rect">
            <a:avLst/>
          </a:prstGeom>
          <a:noFill/>
        </p:spPr>
        <p:txBody>
          <a:bodyPr wrap="square" rtlCol="0">
            <a:spAutoFit/>
          </a:bodyPr>
          <a:lstStyle/>
          <a:p>
            <a:r>
              <a:rPr lang="en-US" sz="2400" dirty="0" smtClean="0"/>
              <a:t>*Zircons are small mineral crystals like quartz or diamonds</a:t>
            </a:r>
            <a:endParaRPr lang="en-US" sz="2400" dirty="0"/>
          </a:p>
        </p:txBody>
      </p:sp>
      <p:pic>
        <p:nvPicPr>
          <p:cNvPr id="5" name="Picture 2" descr="http://www.agiweb.org/news/evolution/figures/dating3.jpg"/>
          <p:cNvPicPr>
            <a:picLocks noChangeAspect="1" noChangeArrowheads="1"/>
          </p:cNvPicPr>
          <p:nvPr/>
        </p:nvPicPr>
        <p:blipFill>
          <a:blip r:embed="rId3" cstate="print"/>
          <a:srcRect l="1290" t="70208" r="29697" b="4583"/>
          <a:stretch>
            <a:fillRect/>
          </a:stretch>
        </p:blipFill>
        <p:spPr bwMode="auto">
          <a:xfrm>
            <a:off x="0" y="4140200"/>
            <a:ext cx="9144000" cy="1117600"/>
          </a:xfrm>
          <a:prstGeom prst="rect">
            <a:avLst/>
          </a:prstGeom>
          <a:noFill/>
        </p:spPr>
      </p:pic>
      <p:pic>
        <p:nvPicPr>
          <p:cNvPr id="6" name="Picture 2" descr="http://www.agiweb.org/news/evolution/figures/dating3.jpg"/>
          <p:cNvPicPr>
            <a:picLocks noChangeAspect="1" noChangeArrowheads="1"/>
          </p:cNvPicPr>
          <p:nvPr/>
        </p:nvPicPr>
        <p:blipFill>
          <a:blip r:embed="rId3" cstate="print"/>
          <a:srcRect l="1290" t="48750" r="29697" b="39792"/>
          <a:stretch>
            <a:fillRect/>
          </a:stretch>
        </p:blipFill>
        <p:spPr bwMode="auto">
          <a:xfrm>
            <a:off x="0" y="3606800"/>
            <a:ext cx="9144000" cy="508000"/>
          </a:xfrm>
          <a:prstGeom prst="rect">
            <a:avLst/>
          </a:prstGeom>
          <a:noFill/>
        </p:spPr>
      </p:pic>
    </p:spTree>
    <p:extLst>
      <p:ext uri="{BB962C8B-B14F-4D97-AF65-F5344CB8AC3E}">
        <p14:creationId xmlns:p14="http://schemas.microsoft.com/office/powerpoint/2010/main" val="23924725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sz="half" idx="1"/>
          </p:nvPr>
        </p:nvSpPr>
        <p:spPr/>
        <p:txBody>
          <a:bodyPr/>
          <a:lstStyle/>
          <a:p>
            <a:r>
              <a:rPr lang="en-US" dirty="0" smtClean="0"/>
              <a:t>A archeologist has exhumed a new tomb in Mexico. He wants to absolute date the material and cadavers he finds. Which absolute dating isotope should he use? Explain your answer</a:t>
            </a:r>
            <a:endParaRPr lang="en-US" dirty="0"/>
          </a:p>
        </p:txBody>
      </p:sp>
      <p:sp>
        <p:nvSpPr>
          <p:cNvPr id="4" name="Content Placeholder 3"/>
          <p:cNvSpPr>
            <a:spLocks noGrp="1"/>
          </p:cNvSpPr>
          <p:nvPr>
            <p:ph sz="half" idx="2"/>
          </p:nvPr>
        </p:nvSpPr>
        <p:spPr/>
        <p:txBody>
          <a:bodyPr/>
          <a:lstStyle/>
          <a:p>
            <a:r>
              <a:rPr lang="en-US" dirty="0" smtClean="0"/>
              <a:t>A Paleontologist wants to date a new fossilized species from the Cambrian Period (540 </a:t>
            </a:r>
            <a:r>
              <a:rPr lang="en-US" dirty="0" err="1" smtClean="0"/>
              <a:t>mya</a:t>
            </a:r>
            <a:r>
              <a:rPr lang="en-US" dirty="0" smtClean="0"/>
              <a:t>).  Which absolute dating isotope should he use? Explain your answer</a:t>
            </a:r>
            <a:endParaRPr lang="en-US" dirty="0"/>
          </a:p>
        </p:txBody>
      </p:sp>
      <p:sp>
        <p:nvSpPr>
          <p:cNvPr id="5" name="TextBox 4"/>
          <p:cNvSpPr txBox="1"/>
          <p:nvPr/>
        </p:nvSpPr>
        <p:spPr>
          <a:xfrm>
            <a:off x="304800" y="5791200"/>
            <a:ext cx="8610600" cy="584775"/>
          </a:xfrm>
          <a:prstGeom prst="rect">
            <a:avLst/>
          </a:prstGeom>
          <a:noFill/>
        </p:spPr>
        <p:txBody>
          <a:bodyPr wrap="square" rtlCol="0">
            <a:spAutoFit/>
          </a:bodyPr>
          <a:lstStyle/>
          <a:p>
            <a:r>
              <a:rPr lang="en-US" sz="3200" dirty="0" smtClean="0"/>
              <a:t>*Use your notes to help you explain your answers!</a:t>
            </a:r>
            <a:endParaRPr lang="en-US" sz="3200" dirty="0"/>
          </a:p>
        </p:txBody>
      </p:sp>
    </p:spTree>
    <p:extLst>
      <p:ext uri="{BB962C8B-B14F-4D97-AF65-F5344CB8AC3E}">
        <p14:creationId xmlns:p14="http://schemas.microsoft.com/office/powerpoint/2010/main" val="11010965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sz="half" idx="1"/>
          </p:nvPr>
        </p:nvSpPr>
        <p:spPr/>
        <p:txBody>
          <a:bodyPr/>
          <a:lstStyle/>
          <a:p>
            <a:r>
              <a:rPr lang="en-US" dirty="0" smtClean="0"/>
              <a:t>A archeologist has exhumed a new tomb in Mexico. He wants to absolute date the material and cadavers he finds. Which absolute dating isotope should he use? Explain your answer</a:t>
            </a:r>
          </a:p>
          <a:p>
            <a:pPr>
              <a:buNone/>
            </a:pPr>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8730873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Period?</a:t>
            </a:r>
            <a:endParaRPr lang="en-US" dirty="0"/>
          </a:p>
        </p:txBody>
      </p:sp>
      <p:sp>
        <p:nvSpPr>
          <p:cNvPr id="3" name="Content Placeholder 2"/>
          <p:cNvSpPr>
            <a:spLocks noGrp="1"/>
          </p:cNvSpPr>
          <p:nvPr>
            <p:ph idx="1"/>
          </p:nvPr>
        </p:nvSpPr>
        <p:spPr>
          <a:xfrm>
            <a:off x="4495800" y="1600200"/>
            <a:ext cx="4419600" cy="5057776"/>
          </a:xfrm>
        </p:spPr>
        <p:txBody>
          <a:bodyPr/>
          <a:lstStyle/>
          <a:p>
            <a:r>
              <a:rPr lang="en-US" dirty="0" smtClean="0"/>
              <a:t>A period is the second  shortest subdivision of time</a:t>
            </a:r>
          </a:p>
          <a:p>
            <a:r>
              <a:rPr lang="en-US" dirty="0" smtClean="0"/>
              <a:t>Last a million to 10’s of millions of years</a:t>
            </a:r>
          </a:p>
          <a:p>
            <a:r>
              <a:rPr lang="en-US" dirty="0" smtClean="0"/>
              <a:t>Main </a:t>
            </a:r>
            <a:r>
              <a:rPr lang="en-US" dirty="0" smtClean="0"/>
              <a:t>ones </a:t>
            </a:r>
            <a:r>
              <a:rPr lang="en-US" dirty="0" smtClean="0"/>
              <a:t>occur in the Paleozoic and Mesozoic</a:t>
            </a:r>
          </a:p>
          <a:p>
            <a:r>
              <a:rPr lang="en-US" dirty="0" smtClean="0"/>
              <a:t>We are in the Quaternary period </a:t>
            </a:r>
          </a:p>
          <a:p>
            <a:endParaRPr lang="en-US" dirty="0"/>
          </a:p>
        </p:txBody>
      </p:sp>
      <p:pic>
        <p:nvPicPr>
          <p:cNvPr id="1026" name="Picture 2" descr="http://paleo.cortland.edu/tutorial/Timescale/Timescale3.GIF"/>
          <p:cNvPicPr>
            <a:picLocks noChangeAspect="1" noChangeArrowheads="1"/>
          </p:cNvPicPr>
          <p:nvPr/>
        </p:nvPicPr>
        <p:blipFill>
          <a:blip r:embed="rId2" cstate="print"/>
          <a:srcRect/>
          <a:stretch>
            <a:fillRect/>
          </a:stretch>
        </p:blipFill>
        <p:spPr bwMode="auto">
          <a:xfrm>
            <a:off x="533400" y="1219200"/>
            <a:ext cx="3562350" cy="5438776"/>
          </a:xfrm>
          <a:prstGeom prst="rect">
            <a:avLst/>
          </a:prstGeom>
          <a:noFill/>
        </p:spPr>
      </p:pic>
    </p:spTree>
    <p:extLst>
      <p:ext uri="{BB962C8B-B14F-4D97-AF65-F5344CB8AC3E}">
        <p14:creationId xmlns:p14="http://schemas.microsoft.com/office/powerpoint/2010/main" val="398818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Slip</a:t>
            </a:r>
            <a:endParaRPr lang="en-US" dirty="0"/>
          </a:p>
        </p:txBody>
      </p:sp>
      <p:sp>
        <p:nvSpPr>
          <p:cNvPr id="3" name="Content Placeholder 2"/>
          <p:cNvSpPr>
            <a:spLocks noGrp="1"/>
          </p:cNvSpPr>
          <p:nvPr>
            <p:ph sz="half" idx="1"/>
          </p:nvPr>
        </p:nvSpPr>
        <p:spPr/>
        <p:txBody>
          <a:bodyPr/>
          <a:lstStyle/>
          <a:p>
            <a:r>
              <a:rPr lang="en-US" dirty="0" smtClean="0"/>
              <a:t>A Paleontologist wants to date a new fossilized species from the Cambrian Period (540 </a:t>
            </a:r>
            <a:r>
              <a:rPr lang="en-US" dirty="0" err="1" smtClean="0"/>
              <a:t>mya</a:t>
            </a:r>
            <a:r>
              <a:rPr lang="en-US" dirty="0" smtClean="0"/>
              <a:t>).  Which absolute dating isotope should he use? Explain your answer</a:t>
            </a:r>
          </a:p>
          <a:p>
            <a:endParaRPr lang="en-US" dirty="0"/>
          </a:p>
        </p:txBody>
      </p:sp>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349010263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Routine</a:t>
            </a:r>
            <a:endParaRPr lang="en-US" dirty="0"/>
          </a:p>
        </p:txBody>
      </p:sp>
      <p:sp>
        <p:nvSpPr>
          <p:cNvPr id="3" name="Content Placeholder 2"/>
          <p:cNvSpPr>
            <a:spLocks noGrp="1"/>
          </p:cNvSpPr>
          <p:nvPr>
            <p:ph idx="1"/>
          </p:nvPr>
        </p:nvSpPr>
        <p:spPr/>
        <p:txBody>
          <a:bodyPr>
            <a:normAutofit fontScale="92500"/>
          </a:bodyPr>
          <a:lstStyle/>
          <a:p>
            <a:r>
              <a:rPr lang="en-US" dirty="0" smtClean="0"/>
              <a:t>Sit in your appropriate seat quietly</a:t>
            </a:r>
          </a:p>
          <a:p>
            <a:r>
              <a:rPr lang="en-US" dirty="0" smtClean="0"/>
              <a:t>Make sure you are wearing your ID’s</a:t>
            </a:r>
          </a:p>
          <a:p>
            <a:r>
              <a:rPr lang="en-US" dirty="0" smtClean="0"/>
              <a:t>Have all necessary materials out</a:t>
            </a:r>
          </a:p>
          <a:p>
            <a:r>
              <a:rPr lang="en-US" dirty="0" smtClean="0"/>
              <a:t>All back packs on the floor</a:t>
            </a:r>
          </a:p>
          <a:p>
            <a:r>
              <a:rPr lang="en-US" dirty="0" smtClean="0"/>
              <a:t>All cell phones on silent and away in backpacks</a:t>
            </a:r>
          </a:p>
          <a:p>
            <a:r>
              <a:rPr lang="en-US" dirty="0" smtClean="0"/>
              <a:t>All IPods off and headphones out of your ears</a:t>
            </a:r>
          </a:p>
          <a:p>
            <a:r>
              <a:rPr lang="en-US" dirty="0" smtClean="0"/>
              <a:t>Hats off</a:t>
            </a:r>
          </a:p>
          <a:p>
            <a:r>
              <a:rPr lang="en-US" dirty="0" smtClean="0"/>
              <a:t>No food or drink except for water</a:t>
            </a:r>
          </a:p>
        </p:txBody>
      </p:sp>
    </p:spTree>
    <p:extLst>
      <p:ext uri="{BB962C8B-B14F-4D97-AF65-F5344CB8AC3E}">
        <p14:creationId xmlns:p14="http://schemas.microsoft.com/office/powerpoint/2010/main" val="118660080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Bell work</a:t>
            </a:r>
            <a:endParaRPr lang="en-US" dirty="0"/>
          </a:p>
        </p:txBody>
      </p:sp>
      <p:sp>
        <p:nvSpPr>
          <p:cNvPr id="5" name="Content Placeholder 4"/>
          <p:cNvSpPr>
            <a:spLocks noGrp="1"/>
          </p:cNvSpPr>
          <p:nvPr>
            <p:ph idx="1"/>
          </p:nvPr>
        </p:nvSpPr>
        <p:spPr/>
        <p:txBody>
          <a:bodyPr/>
          <a:lstStyle/>
          <a:p>
            <a:r>
              <a:rPr lang="en-US" dirty="0" smtClean="0"/>
              <a:t>A astronomer wants to date moon rocks to determine how old the moon is using radiometric dating. Which type of radioactive isotope would she want to use to determine the moon’s absolute age? Why?</a:t>
            </a:r>
          </a:p>
          <a:p>
            <a:pPr lvl="1"/>
            <a:r>
              <a:rPr lang="en-US" dirty="0" smtClean="0"/>
              <a:t>Carbon/Nitrogen	Half Life = 5,730 years</a:t>
            </a:r>
          </a:p>
          <a:p>
            <a:pPr lvl="1"/>
            <a:r>
              <a:rPr lang="en-US" dirty="0" err="1" smtClean="0"/>
              <a:t>Potassim</a:t>
            </a:r>
            <a:r>
              <a:rPr lang="en-US" dirty="0" smtClean="0"/>
              <a:t>/Argon	Half Life = 1.3 billion years</a:t>
            </a:r>
          </a:p>
          <a:p>
            <a:pPr lvl="1"/>
            <a:r>
              <a:rPr lang="en-US" dirty="0" smtClean="0"/>
              <a:t>Uranium/Lead	Half Life = 4.5 billion years</a:t>
            </a:r>
          </a:p>
          <a:p>
            <a:pPr lvl="1"/>
            <a:endParaRPr lang="en-US" dirty="0"/>
          </a:p>
        </p:txBody>
      </p:sp>
    </p:spTree>
    <p:extLst>
      <p:ext uri="{BB962C8B-B14F-4D97-AF65-F5344CB8AC3E}">
        <p14:creationId xmlns:p14="http://schemas.microsoft.com/office/powerpoint/2010/main" val="23648888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 work</a:t>
            </a:r>
            <a:endParaRPr lang="en-US" dirty="0"/>
          </a:p>
        </p:txBody>
      </p:sp>
      <p:sp>
        <p:nvSpPr>
          <p:cNvPr id="3" name="Content Placeholder 2"/>
          <p:cNvSpPr>
            <a:spLocks noGrp="1"/>
          </p:cNvSpPr>
          <p:nvPr>
            <p:ph idx="1"/>
          </p:nvPr>
        </p:nvSpPr>
        <p:spPr/>
        <p:txBody>
          <a:bodyPr/>
          <a:lstStyle/>
          <a:p>
            <a:pPr lvl="1"/>
            <a:r>
              <a:rPr lang="en-US" dirty="0" err="1" smtClean="0"/>
              <a:t>Potassim</a:t>
            </a:r>
            <a:r>
              <a:rPr lang="en-US" dirty="0" smtClean="0"/>
              <a:t>/Argon	Half Life = 1.3 billion years</a:t>
            </a:r>
          </a:p>
          <a:p>
            <a:pPr lvl="1"/>
            <a:r>
              <a:rPr lang="en-US" dirty="0" smtClean="0"/>
              <a:t>Uranium/Lead	Half Life = 4.5 billion years</a:t>
            </a:r>
          </a:p>
        </p:txBody>
      </p:sp>
    </p:spTree>
    <p:extLst>
      <p:ext uri="{BB962C8B-B14F-4D97-AF65-F5344CB8AC3E}">
        <p14:creationId xmlns:p14="http://schemas.microsoft.com/office/powerpoint/2010/main" val="361130898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Earth Science Announcements</a:t>
            </a:r>
            <a:endParaRPr lang="en-US" dirty="0"/>
          </a:p>
        </p:txBody>
      </p:sp>
      <p:sp>
        <p:nvSpPr>
          <p:cNvPr id="3" name="Content Placeholder 2"/>
          <p:cNvSpPr>
            <a:spLocks noGrp="1"/>
          </p:cNvSpPr>
          <p:nvPr>
            <p:ph idx="1"/>
          </p:nvPr>
        </p:nvSpPr>
        <p:spPr/>
        <p:txBody>
          <a:bodyPr>
            <a:normAutofit/>
          </a:bodyPr>
          <a:lstStyle/>
          <a:p>
            <a:pPr marL="0" indent="0">
              <a:buNone/>
            </a:pPr>
            <a:endParaRPr lang="en-US" dirty="0" smtClean="0"/>
          </a:p>
        </p:txBody>
      </p:sp>
    </p:spTree>
    <p:extLst>
      <p:ext uri="{BB962C8B-B14F-4D97-AF65-F5344CB8AC3E}">
        <p14:creationId xmlns:p14="http://schemas.microsoft.com/office/powerpoint/2010/main" val="144110264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Absolute Dating</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58999882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 we will</a:t>
            </a:r>
            <a:endParaRPr lang="en-US" dirty="0"/>
          </a:p>
        </p:txBody>
      </p:sp>
      <p:sp>
        <p:nvSpPr>
          <p:cNvPr id="3" name="Content Placeholder 2"/>
          <p:cNvSpPr>
            <a:spLocks noGrp="1"/>
          </p:cNvSpPr>
          <p:nvPr>
            <p:ph idx="1"/>
          </p:nvPr>
        </p:nvSpPr>
        <p:spPr/>
        <p:txBody>
          <a:bodyPr/>
          <a:lstStyle/>
          <a:p>
            <a:r>
              <a:rPr lang="en-US" dirty="0" smtClean="0"/>
              <a:t>Describe the process of absolute dating using ice cores, tree rings and </a:t>
            </a:r>
            <a:r>
              <a:rPr lang="en-US" dirty="0" err="1" smtClean="0"/>
              <a:t>varves</a:t>
            </a:r>
            <a:endParaRPr lang="en-US" dirty="0" smtClean="0"/>
          </a:p>
          <a:p>
            <a:r>
              <a:rPr lang="en-US" dirty="0" smtClean="0"/>
              <a:t>Perform the </a:t>
            </a:r>
            <a:r>
              <a:rPr lang="en-US" dirty="0" err="1" smtClean="0"/>
              <a:t>varve</a:t>
            </a:r>
            <a:r>
              <a:rPr lang="en-US" dirty="0" smtClean="0"/>
              <a:t> dating activity</a:t>
            </a:r>
          </a:p>
          <a:p>
            <a:r>
              <a:rPr lang="en-US" dirty="0" smtClean="0"/>
              <a:t>Explain how scientist </a:t>
            </a:r>
            <a:r>
              <a:rPr lang="en-US" dirty="0" err="1" smtClean="0"/>
              <a:t>radiometrically</a:t>
            </a:r>
            <a:r>
              <a:rPr lang="en-US" dirty="0" smtClean="0"/>
              <a:t> date rocks and organic material</a:t>
            </a:r>
            <a:endParaRPr lang="en-US" dirty="0"/>
          </a:p>
        </p:txBody>
      </p:sp>
    </p:spTree>
    <p:extLst>
      <p:ext uri="{BB962C8B-B14F-4D97-AF65-F5344CB8AC3E}">
        <p14:creationId xmlns:p14="http://schemas.microsoft.com/office/powerpoint/2010/main" val="110346169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ways of absolute dating</a:t>
            </a:r>
            <a:endParaRPr lang="en-US" dirty="0"/>
          </a:p>
        </p:txBody>
      </p:sp>
      <p:sp>
        <p:nvSpPr>
          <p:cNvPr id="4" name="Content Placeholder 3"/>
          <p:cNvSpPr>
            <a:spLocks noGrp="1"/>
          </p:cNvSpPr>
          <p:nvPr>
            <p:ph sz="half" idx="1"/>
          </p:nvPr>
        </p:nvSpPr>
        <p:spPr/>
        <p:txBody>
          <a:bodyPr>
            <a:normAutofit/>
          </a:bodyPr>
          <a:lstStyle/>
          <a:p>
            <a:r>
              <a:rPr lang="en-US" sz="3600" dirty="0" smtClean="0"/>
              <a:t>Three other natural ways to absolute date features on Earth:</a:t>
            </a:r>
          </a:p>
          <a:p>
            <a:pPr lvl="1"/>
            <a:r>
              <a:rPr lang="en-US" sz="3200" dirty="0" smtClean="0"/>
              <a:t>Tree Rings</a:t>
            </a:r>
          </a:p>
          <a:p>
            <a:pPr lvl="1"/>
            <a:r>
              <a:rPr lang="en-US" sz="3200" dirty="0" smtClean="0"/>
              <a:t>Ice Cores</a:t>
            </a:r>
          </a:p>
          <a:p>
            <a:pPr lvl="1"/>
            <a:r>
              <a:rPr lang="en-US" sz="3200" dirty="0" err="1" smtClean="0"/>
              <a:t>Varves</a:t>
            </a:r>
            <a:endParaRPr lang="en-US" sz="3200" dirty="0"/>
          </a:p>
        </p:txBody>
      </p:sp>
      <p:sp>
        <p:nvSpPr>
          <p:cNvPr id="5" name="Content Placeholder 4"/>
          <p:cNvSpPr>
            <a:spLocks noGrp="1"/>
          </p:cNvSpPr>
          <p:nvPr>
            <p:ph sz="half" idx="2"/>
          </p:nvPr>
        </p:nvSpPr>
        <p:spPr/>
        <p:txBody>
          <a:bodyPr/>
          <a:lstStyle/>
          <a:p>
            <a:endParaRPr lang="en-US"/>
          </a:p>
        </p:txBody>
      </p:sp>
    </p:spTree>
    <p:extLst>
      <p:ext uri="{BB962C8B-B14F-4D97-AF65-F5344CB8AC3E}">
        <p14:creationId xmlns:p14="http://schemas.microsoft.com/office/powerpoint/2010/main" val="1458961198"/>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Tree Rings</a:t>
            </a:r>
            <a:endParaRPr lang="en-US" dirty="0"/>
          </a:p>
        </p:txBody>
      </p:sp>
      <p:sp>
        <p:nvSpPr>
          <p:cNvPr id="3" name="Content Placeholder 2"/>
          <p:cNvSpPr>
            <a:spLocks noGrp="1"/>
          </p:cNvSpPr>
          <p:nvPr>
            <p:ph sz="half" idx="1"/>
          </p:nvPr>
        </p:nvSpPr>
        <p:spPr>
          <a:xfrm>
            <a:off x="152400" y="1600200"/>
            <a:ext cx="4343400" cy="5029200"/>
          </a:xfrm>
        </p:spPr>
        <p:txBody>
          <a:bodyPr>
            <a:normAutofit/>
          </a:bodyPr>
          <a:lstStyle/>
          <a:p>
            <a:r>
              <a:rPr lang="en-US" dirty="0" smtClean="0"/>
              <a:t>Each ring around a tree = one </a:t>
            </a:r>
            <a:r>
              <a:rPr lang="en-US" dirty="0" err="1" smtClean="0"/>
              <a:t>yeargrowth</a:t>
            </a:r>
            <a:endParaRPr lang="en-US" dirty="0" smtClean="0"/>
          </a:p>
          <a:p>
            <a:r>
              <a:rPr lang="en-US" dirty="0" smtClean="0"/>
              <a:t>Tells us about the climate of an area</a:t>
            </a:r>
          </a:p>
          <a:p>
            <a:r>
              <a:rPr lang="en-US" dirty="0" smtClean="0"/>
              <a:t>Distance between rings show precipitation levels</a:t>
            </a:r>
          </a:p>
          <a:p>
            <a:r>
              <a:rPr lang="en-US" dirty="0" smtClean="0"/>
              <a:t>Thick = wet year</a:t>
            </a:r>
          </a:p>
          <a:p>
            <a:r>
              <a:rPr lang="en-US" dirty="0" smtClean="0"/>
              <a:t>Thin = dry year</a:t>
            </a:r>
          </a:p>
          <a:p>
            <a:r>
              <a:rPr lang="en-US" dirty="0" smtClean="0"/>
              <a:t>Compare years of different places </a:t>
            </a:r>
            <a:endParaRPr lang="en-US" dirty="0"/>
          </a:p>
        </p:txBody>
      </p:sp>
      <p:pic>
        <p:nvPicPr>
          <p:cNvPr id="39938" name="Picture 2" descr="http://cleanet.org/images/research_education/corals/tree_rings.v2.jpg"/>
          <p:cNvPicPr>
            <a:picLocks noGrp="1" noChangeAspect="1" noChangeArrowheads="1"/>
          </p:cNvPicPr>
          <p:nvPr>
            <p:ph sz="half" idx="2"/>
          </p:nvPr>
        </p:nvPicPr>
        <p:blipFill>
          <a:blip r:embed="rId2" cstate="print"/>
          <a:srcRect/>
          <a:stretch>
            <a:fillRect/>
          </a:stretch>
        </p:blipFill>
        <p:spPr bwMode="auto">
          <a:xfrm>
            <a:off x="4876800" y="685800"/>
            <a:ext cx="4038600" cy="2910030"/>
          </a:xfrm>
          <a:prstGeom prst="rect">
            <a:avLst/>
          </a:prstGeom>
          <a:noFill/>
        </p:spPr>
      </p:pic>
      <p:pic>
        <p:nvPicPr>
          <p:cNvPr id="39940" name="Picture 4" descr="http://upload.wikimedia.org/wikipedia/commons/4/42/Tree_rings.jpg"/>
          <p:cNvPicPr>
            <a:picLocks noChangeAspect="1" noChangeArrowheads="1"/>
          </p:cNvPicPr>
          <p:nvPr/>
        </p:nvPicPr>
        <p:blipFill>
          <a:blip r:embed="rId3" cstate="print"/>
          <a:srcRect/>
          <a:stretch>
            <a:fillRect/>
          </a:stretch>
        </p:blipFill>
        <p:spPr bwMode="auto">
          <a:xfrm>
            <a:off x="4419600" y="3810000"/>
            <a:ext cx="3657600" cy="2743200"/>
          </a:xfrm>
          <a:prstGeom prst="rect">
            <a:avLst/>
          </a:prstGeom>
          <a:noFill/>
        </p:spPr>
      </p:pic>
    </p:spTree>
    <p:extLst>
      <p:ext uri="{BB962C8B-B14F-4D97-AF65-F5344CB8AC3E}">
        <p14:creationId xmlns:p14="http://schemas.microsoft.com/office/powerpoint/2010/main" val="1297475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Ice Cores</a:t>
            </a:r>
            <a:endParaRPr lang="en-US" dirty="0"/>
          </a:p>
        </p:txBody>
      </p:sp>
      <p:sp>
        <p:nvSpPr>
          <p:cNvPr id="3" name="Content Placeholder 2"/>
          <p:cNvSpPr>
            <a:spLocks noGrp="1"/>
          </p:cNvSpPr>
          <p:nvPr>
            <p:ph sz="half" idx="1"/>
          </p:nvPr>
        </p:nvSpPr>
        <p:spPr>
          <a:xfrm>
            <a:off x="228600" y="1371600"/>
            <a:ext cx="4343400" cy="5486400"/>
          </a:xfrm>
        </p:spPr>
        <p:txBody>
          <a:bodyPr>
            <a:normAutofit fontScale="92500"/>
          </a:bodyPr>
          <a:lstStyle/>
          <a:p>
            <a:r>
              <a:rPr lang="en-US" dirty="0" smtClean="0"/>
              <a:t>Similar to tree rings but for colder/polar climates</a:t>
            </a:r>
          </a:p>
          <a:p>
            <a:r>
              <a:rPr lang="en-US" dirty="0" smtClean="0"/>
              <a:t>Records years precipitation records and how it froze or thawed over a year</a:t>
            </a:r>
          </a:p>
          <a:p>
            <a:r>
              <a:rPr lang="en-US" dirty="0" smtClean="0"/>
              <a:t>Each layer represents 1 year</a:t>
            </a:r>
          </a:p>
          <a:p>
            <a:r>
              <a:rPr lang="en-US" dirty="0" smtClean="0"/>
              <a:t>Thick = lots of precipitation and thin = little precipitation</a:t>
            </a:r>
          </a:p>
          <a:p>
            <a:r>
              <a:rPr lang="en-US" dirty="0" smtClean="0"/>
              <a:t>Records past climate situations in geologic history</a:t>
            </a:r>
          </a:p>
        </p:txBody>
      </p:sp>
      <p:pic>
        <p:nvPicPr>
          <p:cNvPr id="38914" name="Picture 2" descr="http://upload.wikimedia.org/wikipedia/commons/thumb/3/31/GISP2_1855m_ice_core_layers.png/384px-GISP2_1855m_ice_core_layers.png"/>
          <p:cNvPicPr>
            <a:picLocks noGrp="1" noChangeAspect="1" noChangeArrowheads="1"/>
          </p:cNvPicPr>
          <p:nvPr>
            <p:ph sz="half" idx="2"/>
          </p:nvPr>
        </p:nvPicPr>
        <p:blipFill>
          <a:blip r:embed="rId2" cstate="print"/>
          <a:srcRect/>
          <a:stretch>
            <a:fillRect/>
          </a:stretch>
        </p:blipFill>
        <p:spPr bwMode="auto">
          <a:xfrm rot="5400000">
            <a:off x="4454908" y="2707892"/>
            <a:ext cx="5444359" cy="2466975"/>
          </a:xfrm>
          <a:prstGeom prst="rect">
            <a:avLst/>
          </a:prstGeom>
          <a:noFill/>
        </p:spPr>
      </p:pic>
    </p:spTree>
    <p:extLst>
      <p:ext uri="{BB962C8B-B14F-4D97-AF65-F5344CB8AC3E}">
        <p14:creationId xmlns:p14="http://schemas.microsoft.com/office/powerpoint/2010/main" val="1131867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9327</TotalTime>
  <Words>3308</Words>
  <Application>Microsoft Office PowerPoint</Application>
  <PresentationFormat>On-screen Show (4:3)</PresentationFormat>
  <Paragraphs>521</Paragraphs>
  <Slides>113</Slides>
  <Notes>2</Notes>
  <HiddenSlides>0</HiddenSlides>
  <MMClips>0</MMClips>
  <ScaleCrop>false</ScaleCrop>
  <HeadingPairs>
    <vt:vector size="4" baseType="variant">
      <vt:variant>
        <vt:lpstr>Theme</vt:lpstr>
      </vt:variant>
      <vt:variant>
        <vt:i4>1</vt:i4>
      </vt:variant>
      <vt:variant>
        <vt:lpstr>Slide Titles</vt:lpstr>
      </vt:variant>
      <vt:variant>
        <vt:i4>113</vt:i4>
      </vt:variant>
    </vt:vector>
  </HeadingPairs>
  <TitlesOfParts>
    <vt:vector size="114" baseType="lpstr">
      <vt:lpstr>Office Theme</vt:lpstr>
      <vt:lpstr>Daily Routine</vt:lpstr>
      <vt:lpstr>Bell Work</vt:lpstr>
      <vt:lpstr>Earth Science Announcements</vt:lpstr>
      <vt:lpstr>Introduction to Geologic Time</vt:lpstr>
      <vt:lpstr>Today we will</vt:lpstr>
      <vt:lpstr>Geologic Time</vt:lpstr>
      <vt:lpstr>What is an eon?</vt:lpstr>
      <vt:lpstr>What is an era?</vt:lpstr>
      <vt:lpstr>What is an Period?</vt:lpstr>
      <vt:lpstr>What is an epoch?</vt:lpstr>
      <vt:lpstr>Today we are going research about Earth’s History</vt:lpstr>
      <vt:lpstr>Daily Routine</vt:lpstr>
      <vt:lpstr>Bell Work</vt:lpstr>
      <vt:lpstr>Earth Science Announcements</vt:lpstr>
      <vt:lpstr>Relative Dating</vt:lpstr>
      <vt:lpstr>Today we will</vt:lpstr>
      <vt:lpstr>Daily Routine</vt:lpstr>
      <vt:lpstr>Bell Work</vt:lpstr>
      <vt:lpstr>Earth Science Announcements</vt:lpstr>
      <vt:lpstr>Relative Dating</vt:lpstr>
      <vt:lpstr>Today we will</vt:lpstr>
      <vt:lpstr>Early History of Geologic Time</vt:lpstr>
      <vt:lpstr>James Hutton</vt:lpstr>
      <vt:lpstr>Uniformitarianism</vt:lpstr>
      <vt:lpstr>Relative Dating</vt:lpstr>
      <vt:lpstr>Original Horizontality</vt:lpstr>
      <vt:lpstr>Superposition</vt:lpstr>
      <vt:lpstr>Superposition</vt:lpstr>
      <vt:lpstr>Superposition</vt:lpstr>
      <vt:lpstr>Principle of Inclusions</vt:lpstr>
      <vt:lpstr>Principle of Inclusions</vt:lpstr>
      <vt:lpstr>Principle of Inclusions</vt:lpstr>
      <vt:lpstr>Principle of Inclusions</vt:lpstr>
      <vt:lpstr>Cross-Cutting Relationships</vt:lpstr>
      <vt:lpstr>Cross Cutting Relationships</vt:lpstr>
      <vt:lpstr>Cross Cutting Practice</vt:lpstr>
      <vt:lpstr>Cross Cutting Practice</vt:lpstr>
      <vt:lpstr>Cross Cutting Practice</vt:lpstr>
      <vt:lpstr>Cross Cutting Practice</vt:lpstr>
      <vt:lpstr>Exit Slip</vt:lpstr>
      <vt:lpstr>Daily Routine</vt:lpstr>
      <vt:lpstr>Bell Work</vt:lpstr>
      <vt:lpstr>Earth Science Announcements</vt:lpstr>
      <vt:lpstr>Relative Dating</vt:lpstr>
      <vt:lpstr>Today we will</vt:lpstr>
      <vt:lpstr>Yesterday, we discussed about four principles of relative dating…</vt:lpstr>
      <vt:lpstr>Unconformities </vt:lpstr>
      <vt:lpstr>Types of Unconformities</vt:lpstr>
      <vt:lpstr>Types of Unconformities</vt:lpstr>
      <vt:lpstr>Types of Unconformities</vt:lpstr>
      <vt:lpstr>PowerPoint Presentation</vt:lpstr>
      <vt:lpstr>Correlation</vt:lpstr>
      <vt:lpstr>Key Bed and Lateral Succession</vt:lpstr>
      <vt:lpstr>Key Bed and Lateral Succession</vt:lpstr>
      <vt:lpstr>Fossil Correlation </vt:lpstr>
      <vt:lpstr>Fossil Correlation </vt:lpstr>
      <vt:lpstr>Rules of Relative Dating</vt:lpstr>
      <vt:lpstr>Rules of Relative Dating</vt:lpstr>
      <vt:lpstr>Daily Routine</vt:lpstr>
      <vt:lpstr>Earth Science Announcements</vt:lpstr>
      <vt:lpstr>Absolute Dating</vt:lpstr>
      <vt:lpstr>I will be able to…</vt:lpstr>
      <vt:lpstr>Last week…we discussed</vt:lpstr>
      <vt:lpstr>What is Absolute Dating?</vt:lpstr>
      <vt:lpstr>How do we determine the age of rocks?</vt:lpstr>
      <vt:lpstr>What is radioactivity?</vt:lpstr>
      <vt:lpstr>What is an isotope?</vt:lpstr>
      <vt:lpstr>Label the parts of an atom…</vt:lpstr>
      <vt:lpstr>What is an isotope and how does it pertain to radioactivity?</vt:lpstr>
      <vt:lpstr>M&amp;M Radioactive Lab</vt:lpstr>
      <vt:lpstr>Directions</vt:lpstr>
      <vt:lpstr>Daily Routine</vt:lpstr>
      <vt:lpstr>Bell work</vt:lpstr>
      <vt:lpstr>Bell work</vt:lpstr>
      <vt:lpstr>Earth Science Announcements</vt:lpstr>
      <vt:lpstr>Absolute Dating</vt:lpstr>
      <vt:lpstr>Today we will</vt:lpstr>
      <vt:lpstr>What is an isotope and how does it pertain to radioactivity?</vt:lpstr>
      <vt:lpstr>Recording Data</vt:lpstr>
      <vt:lpstr>Graphing Review</vt:lpstr>
      <vt:lpstr>Which is the IV and the DV</vt:lpstr>
      <vt:lpstr>Graphing</vt:lpstr>
      <vt:lpstr>What is radiometric dating and how do we use it?</vt:lpstr>
      <vt:lpstr>Half-Lives</vt:lpstr>
      <vt:lpstr>Half-Lives</vt:lpstr>
      <vt:lpstr>Parents and Daughters </vt:lpstr>
      <vt:lpstr>Examples of Radioactive Isotope used for Radiometric Dating</vt:lpstr>
      <vt:lpstr>Exit Slip</vt:lpstr>
      <vt:lpstr>Exit Slip</vt:lpstr>
      <vt:lpstr>Exit Slip</vt:lpstr>
      <vt:lpstr>Daily Routine</vt:lpstr>
      <vt:lpstr>Bell work</vt:lpstr>
      <vt:lpstr>Bell work</vt:lpstr>
      <vt:lpstr>Earth Science Announcements</vt:lpstr>
      <vt:lpstr>Absolute Dating</vt:lpstr>
      <vt:lpstr>Today we will</vt:lpstr>
      <vt:lpstr>Other ways of absolute dating</vt:lpstr>
      <vt:lpstr>  Tree Rings</vt:lpstr>
      <vt:lpstr>Ice Cores</vt:lpstr>
      <vt:lpstr>Varves</vt:lpstr>
      <vt:lpstr>Daily Routine</vt:lpstr>
      <vt:lpstr>Bell work</vt:lpstr>
      <vt:lpstr>Earth Science Announcements</vt:lpstr>
      <vt:lpstr>Fossils</vt:lpstr>
      <vt:lpstr>Today we will</vt:lpstr>
      <vt:lpstr>What is a fossil?</vt:lpstr>
      <vt:lpstr>Original Preservation</vt:lpstr>
      <vt:lpstr>Mineral Replacement</vt:lpstr>
      <vt:lpstr>Recrystallization</vt:lpstr>
      <vt:lpstr>Fossils Preservation </vt:lpstr>
      <vt:lpstr>Types of Fossils</vt:lpstr>
      <vt:lpstr>What are index fossils?</vt:lpstr>
      <vt:lpstr>Index Fossils</vt:lpstr>
    </vt:vector>
  </TitlesOfParts>
  <Company>Deer Valley USD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Daily Routine</dc:title>
  <dc:creator>Grant W Hamilton</dc:creator>
  <cp:lastModifiedBy>Grant W Hamilton</cp:lastModifiedBy>
  <cp:revision>23</cp:revision>
  <dcterms:created xsi:type="dcterms:W3CDTF">2014-01-02T20:43:05Z</dcterms:created>
  <dcterms:modified xsi:type="dcterms:W3CDTF">2014-01-09T20:21:33Z</dcterms:modified>
</cp:coreProperties>
</file>