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7" r:id="rId9"/>
    <p:sldId id="266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276" r:id="rId18"/>
    <p:sldId id="277" r:id="rId19"/>
    <p:sldId id="278" r:id="rId20"/>
    <p:sldId id="279" r:id="rId21"/>
    <p:sldId id="338" r:id="rId22"/>
    <p:sldId id="281" r:id="rId23"/>
    <p:sldId id="345" r:id="rId24"/>
    <p:sldId id="287" r:id="rId25"/>
    <p:sldId id="288" r:id="rId26"/>
    <p:sldId id="289" r:id="rId27"/>
    <p:sldId id="339" r:id="rId28"/>
    <p:sldId id="340" r:id="rId29"/>
    <p:sldId id="341" r:id="rId30"/>
    <p:sldId id="342" r:id="rId31"/>
    <p:sldId id="343" r:id="rId32"/>
    <p:sldId id="344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298" r:id="rId43"/>
    <p:sldId id="346" r:id="rId44"/>
    <p:sldId id="347" r:id="rId45"/>
    <p:sldId id="348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E3DF-44FD-4CFD-A686-2FD8335D7737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85E9-710C-48D8-AEDF-400F17784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D41-D6E3-4C4A-9463-30E50F3E0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D41-D6E3-4C4A-9463-30E50F3E0E5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D41-D6E3-4C4A-9463-30E50F3E0E5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D41-D6E3-4C4A-9463-30E50F3E0E5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D41-D6E3-4C4A-9463-30E50F3E0E5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6EE0-2209-4D91-9F15-843CAE2C50A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D7D41-D6E3-4C4A-9463-30E50F3E0E5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6EE0-2209-4D91-9F15-843CAE2C50A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6EE0-2209-4D91-9F15-843CAE2C50A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6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1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7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2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68DB4-0227-497A-8D1E-5972D04D3B8F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DFF30-DE1B-4F4F-80EB-159D50A78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yb8XRlV2UrzYMM&amp;tbnid=2BSidZ9ufjSaOM:&amp;ved=0CAUQjRw&amp;url=http://www.gemrockauctions.com/auctions/mineral-specimens/greek-minerals/item-314790&amp;ei=eddRUs6wMIKQiAKcyYCQBg&amp;bvm=bv.53537100,d.cGE&amp;psig=AFQjCNFC7KbDJGGrmGaYi8pwSiA_-dKhNA&amp;ust=1381181633164828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yb8XRlV2UrzYMM&amp;tbnid=2BSidZ9ufjSaOM:&amp;ved=0CAUQjRw&amp;url=http://www.gemrockauctions.com/auctions/mineral-specimens/greek-minerals/item-314790&amp;ei=eddRUs6wMIKQiAKcyYCQBg&amp;bvm=bv.53537100,d.cGE&amp;psig=AFQjCNFC7KbDJGGrmGaYi8pwSiA_-dKhNA&amp;ust=1381181633164828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uo8WfxK-jmoxJM&amp;tbnid=WYtwTqxMikoOwM:&amp;ved=0CAUQjRw&amp;url=http://geology.csupomona.edu/mineral/id1.htm&amp;ei=EtpRUuvXIeiSiAK6z4CwCQ&amp;bvm=bv.53537100,d.cGE&amp;psig=AFQjCNHeY6ThdWTrfvFdS6wimczVC_djzA&amp;ust=138118233724210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M7bgZoS915aB-M&amp;tbnid=Poke4qkdmp8S6M:&amp;ved=0CAUQjRw&amp;url=http://www.uky.edu/KGS/rocksmn/siderite.htm&amp;ei=T9pRUrbZIpDMigLN74DYBw&amp;bvm=bv.53537100,d.cGE&amp;psig=AFQjCNHeY6ThdWTrfvFdS6wimczVC_djzA&amp;ust=138118233724210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uo8WfxK-jmoxJM&amp;tbnid=WYtwTqxMikoOwM:&amp;ved=0CAUQjRw&amp;url=http://geology.csupomona.edu/mineral/id1.htm&amp;ei=EtpRUuvXIeiSiAK6z4CwCQ&amp;bvm=bv.53537100,d.cGE&amp;psig=AFQjCNHeY6ThdWTrfvFdS6wimczVC_djzA&amp;ust=1381182337242109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frm=1&amp;source=images&amp;cd=&amp;cad=rja&amp;docid=M7bgZoS915aB-M&amp;tbnid=Poke4qkdmp8S6M:&amp;ved=0CAUQjRw&amp;url=http://www.uky.edu/KGS/rocksmn/siderite.htm&amp;ei=T9pRUrbZIpDMigLN74DYBw&amp;bvm=bv.53537100,d.cGE&amp;psig=AFQjCNHeY6ThdWTrfvFdS6wimczVC_djzA&amp;ust=138118233724210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frm=1&amp;source=images&amp;cd=&amp;cad=rja&amp;docid=JNjW2OvDSNxQHM&amp;tbnid=6QRB5gwhUl33nM:&amp;ved=0CAUQjRw&amp;url=http://thoughtchalk.com/2011/06/29/hardness-scale/&amp;ei=dNZRUoOyHMKDiwLk-IH4CQ&amp;bvm=bv.53537100,d.cGE&amp;psig=AFQjCNFikiZTfUyLY1-9OcvCQ9X-ZLOh6A&amp;ust=138118142280144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iT2qgD8z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j5Wh_2v1xo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0204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Composition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Minerals make up Earth’s Crust</a:t>
            </a:r>
          </a:p>
          <a:p>
            <a:r>
              <a:rPr lang="en-US" dirty="0"/>
              <a:t>Minerals are grouped by similarities in chemical make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Silicon and Oxygen make up most of the crust</a:t>
            </a:r>
          </a:p>
          <a:p>
            <a:r>
              <a:rPr lang="en-US" dirty="0" smtClean="0"/>
              <a:t>Silicates are the biggest group of minerals</a:t>
            </a:r>
          </a:p>
          <a:p>
            <a:r>
              <a:rPr lang="en-US" dirty="0" smtClean="0"/>
              <a:t>Carbonates are the second biggest groups</a:t>
            </a:r>
          </a:p>
          <a:p>
            <a:endParaRPr lang="en-US" dirty="0"/>
          </a:p>
        </p:txBody>
      </p:sp>
      <p:pic>
        <p:nvPicPr>
          <p:cNvPr id="1026" name="Picture 2" descr="http://classes.colgate.edu/rapril/geol201/summaries/silicates/images/sitetr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038600" cy="25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1/14/Quartz,_Tib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2073"/>
            <a:ext cx="2514600" cy="25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0.tqn.com/d/geology/1/0/R/T/1/minpicmalac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2073"/>
            <a:ext cx="2438400" cy="25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029200"/>
          </a:xfrm>
        </p:spPr>
        <p:txBody>
          <a:bodyPr/>
          <a:lstStyle/>
          <a:p>
            <a:r>
              <a:rPr lang="en-US" dirty="0" smtClean="0"/>
              <a:t>The type of light reflected off the mineral that you see</a:t>
            </a:r>
          </a:p>
          <a:p>
            <a:r>
              <a:rPr lang="en-US" dirty="0" smtClean="0"/>
              <a:t>Caused by the trace elements that make up the mineral</a:t>
            </a:r>
          </a:p>
          <a:p>
            <a:r>
              <a:rPr lang="en-US" dirty="0" smtClean="0"/>
              <a:t>Color is not the most useful mineral property</a:t>
            </a:r>
          </a:p>
          <a:p>
            <a:endParaRPr lang="en-US" dirty="0"/>
          </a:p>
        </p:txBody>
      </p:sp>
      <p:pic>
        <p:nvPicPr>
          <p:cNvPr id="2050" name="Picture 2" descr="http://cdn.gemrockauctions.com/uploads/images/310000-314999/314790/314790_1353449293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41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Color Paradox: Remember this?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56" y="2514600"/>
            <a:ext cx="2866962" cy="275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334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Quartz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1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Diamond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1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type of light reflected off the mineral that you see</a:t>
            </a:r>
          </a:p>
          <a:p>
            <a:r>
              <a:rPr lang="en-US" dirty="0" smtClean="0"/>
              <a:t>Caused by the trace elements that make up the mineral</a:t>
            </a:r>
          </a:p>
          <a:p>
            <a:r>
              <a:rPr lang="en-US" dirty="0" smtClean="0"/>
              <a:t>Color is not the most useful mineral property</a:t>
            </a:r>
          </a:p>
          <a:p>
            <a:r>
              <a:rPr lang="en-US" dirty="0" smtClean="0"/>
              <a:t>Many minerals have many different colors or share the same color with others</a:t>
            </a:r>
            <a:endParaRPr lang="en-US" dirty="0"/>
          </a:p>
        </p:txBody>
      </p:sp>
      <p:pic>
        <p:nvPicPr>
          <p:cNvPr id="2050" name="Picture 2" descr="http://cdn.gemrockauctions.com/uploads/images/310000-314999/314790/314790_1353449293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38600" cy="41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 and 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Luster: the way a mineral reflects light</a:t>
            </a:r>
          </a:p>
          <a:p>
            <a:r>
              <a:rPr lang="en-US" dirty="0" smtClean="0"/>
              <a:t>Two main types:</a:t>
            </a:r>
          </a:p>
          <a:p>
            <a:pPr lvl="1"/>
            <a:r>
              <a:rPr lang="en-US" sz="2800" dirty="0" smtClean="0"/>
              <a:t>Metallic = looks like a metal</a:t>
            </a:r>
          </a:p>
          <a:p>
            <a:pPr lvl="1"/>
            <a:r>
              <a:rPr lang="en-US" sz="2800" dirty="0" smtClean="0"/>
              <a:t>Non-metallic  = everything else</a:t>
            </a:r>
          </a:p>
          <a:p>
            <a:r>
              <a:rPr lang="en-US" dirty="0" smtClean="0"/>
              <a:t>Streak: the color powdered scratch mark left on the surface </a:t>
            </a:r>
            <a:endParaRPr lang="en-US" dirty="0"/>
          </a:p>
        </p:txBody>
      </p:sp>
      <p:pic>
        <p:nvPicPr>
          <p:cNvPr id="3074" name="Picture 2" descr="http://geology.csupomona.edu/mineral/lu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ky.edu/KGS/rocksmn/images/siderite_strea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50" y="4724400"/>
            <a:ext cx="3290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30113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3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On the Mineral Bell Work, make two columns (Minerals and Non-Minerals). Which of the following items is a mineral? Which of the following items is not a mineral?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Salt		Diamond		Ice		Steel</a:t>
            </a:r>
          </a:p>
          <a:p>
            <a:pPr>
              <a:buNone/>
            </a:pPr>
            <a:r>
              <a:rPr lang="en-US" sz="4000" dirty="0" smtClean="0"/>
              <a:t>	Coal		Sugar		Gold		Silver</a:t>
            </a:r>
          </a:p>
          <a:p>
            <a:pPr>
              <a:buNone/>
            </a:pPr>
            <a:r>
              <a:rPr lang="en-US" sz="4000" dirty="0" smtClean="0"/>
              <a:t>	Cement	Wood		Copper    Oxygen</a:t>
            </a:r>
          </a:p>
          <a:p>
            <a:pPr>
              <a:buNone/>
            </a:pPr>
            <a:r>
              <a:rPr lang="en-US" sz="4000" dirty="0" smtClean="0"/>
              <a:t>	Sulfur		Glass		Plastic	Quartz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2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mineral:</a:t>
            </a:r>
          </a:p>
          <a:p>
            <a:pPr lvl="1"/>
            <a:r>
              <a:rPr lang="en-US" sz="3200" dirty="0" smtClean="0"/>
              <a:t>Forms in Nature</a:t>
            </a:r>
          </a:p>
          <a:p>
            <a:pPr lvl="1"/>
            <a:r>
              <a:rPr lang="en-US" sz="3200" dirty="0" smtClean="0"/>
              <a:t>Is a solid</a:t>
            </a:r>
          </a:p>
          <a:p>
            <a:pPr lvl="1"/>
            <a:r>
              <a:rPr lang="en-US" sz="3200" dirty="0" smtClean="0"/>
              <a:t>Has a definite chemical make up</a:t>
            </a:r>
          </a:p>
          <a:p>
            <a:pPr lvl="1"/>
            <a:r>
              <a:rPr lang="en-US" sz="3200" dirty="0" smtClean="0"/>
              <a:t>Has a crystal structure</a:t>
            </a:r>
          </a:p>
          <a:p>
            <a:pPr lvl="1"/>
            <a:r>
              <a:rPr lang="en-US" sz="3200" dirty="0" smtClean="0"/>
              <a:t>Cannot be made from organic material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mineral:</a:t>
            </a:r>
          </a:p>
          <a:p>
            <a:pPr lvl="1"/>
            <a:r>
              <a:rPr lang="en-US" sz="3200" dirty="0" smtClean="0"/>
              <a:t>Forms in Nature</a:t>
            </a:r>
          </a:p>
          <a:p>
            <a:pPr lvl="1"/>
            <a:r>
              <a:rPr lang="en-US" sz="3200" dirty="0" smtClean="0"/>
              <a:t>Is a solid</a:t>
            </a:r>
          </a:p>
          <a:p>
            <a:pPr lvl="1"/>
            <a:r>
              <a:rPr lang="en-US" sz="3200" dirty="0" smtClean="0"/>
              <a:t>Has a definite chemical make up</a:t>
            </a:r>
          </a:p>
          <a:p>
            <a:pPr lvl="1"/>
            <a:r>
              <a:rPr lang="en-US" sz="3200" dirty="0" smtClean="0"/>
              <a:t>Has a crystal structure</a:t>
            </a:r>
          </a:p>
          <a:p>
            <a:pPr lvl="1"/>
            <a:r>
              <a:rPr lang="en-US" sz="3200" dirty="0" smtClean="0"/>
              <a:t>Cannot be made from organic material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Salt		Cement</a:t>
            </a:r>
          </a:p>
          <a:p>
            <a:r>
              <a:rPr lang="en-US" dirty="0" smtClean="0"/>
              <a:t>Diamond	Wood</a:t>
            </a:r>
          </a:p>
          <a:p>
            <a:r>
              <a:rPr lang="en-US" dirty="0" smtClean="0"/>
              <a:t>Ice		Copper</a:t>
            </a:r>
          </a:p>
          <a:p>
            <a:r>
              <a:rPr lang="en-US" dirty="0" smtClean="0"/>
              <a:t>Steel	Oxygen</a:t>
            </a:r>
          </a:p>
          <a:p>
            <a:r>
              <a:rPr lang="en-US" dirty="0" smtClean="0"/>
              <a:t>Coal		Sulfur</a:t>
            </a:r>
          </a:p>
          <a:p>
            <a:r>
              <a:rPr lang="en-US" dirty="0" smtClean="0"/>
              <a:t>Sugar	Glass</a:t>
            </a:r>
          </a:p>
          <a:p>
            <a:r>
              <a:rPr lang="en-US" dirty="0" smtClean="0"/>
              <a:t>Gold	Plastic</a:t>
            </a:r>
          </a:p>
          <a:p>
            <a:r>
              <a:rPr lang="en-US" dirty="0" smtClean="0"/>
              <a:t>Silver	Quartz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1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A mineral:</a:t>
            </a:r>
          </a:p>
          <a:p>
            <a:pPr lvl="1"/>
            <a:r>
              <a:rPr lang="en-US" sz="3200" dirty="0" smtClean="0"/>
              <a:t>Forms in Nature</a:t>
            </a:r>
          </a:p>
          <a:p>
            <a:pPr lvl="1"/>
            <a:r>
              <a:rPr lang="en-US" sz="3200" dirty="0" smtClean="0"/>
              <a:t>Is a solid</a:t>
            </a:r>
          </a:p>
          <a:p>
            <a:pPr lvl="1"/>
            <a:r>
              <a:rPr lang="en-US" sz="3200" dirty="0" smtClean="0"/>
              <a:t>Has a definite chemical make up</a:t>
            </a:r>
          </a:p>
          <a:p>
            <a:pPr lvl="1"/>
            <a:r>
              <a:rPr lang="en-US" sz="3200" dirty="0" smtClean="0"/>
              <a:t>Has a crystal structure</a:t>
            </a:r>
          </a:p>
          <a:p>
            <a:pPr lvl="1"/>
            <a:r>
              <a:rPr lang="en-US" sz="3200" dirty="0" smtClean="0"/>
              <a:t>Cannot be made from organic material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Salt</a:t>
            </a:r>
            <a:r>
              <a:rPr lang="en-US" dirty="0" smtClean="0"/>
              <a:t>		Cement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Diamond</a:t>
            </a:r>
            <a:r>
              <a:rPr lang="en-US" dirty="0" smtClean="0"/>
              <a:t>	Wood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Ice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Copper</a:t>
            </a:r>
          </a:p>
          <a:p>
            <a:r>
              <a:rPr lang="en-US" dirty="0" smtClean="0"/>
              <a:t>Steel	Oxygen</a:t>
            </a:r>
          </a:p>
          <a:p>
            <a:r>
              <a:rPr lang="en-US" dirty="0" smtClean="0"/>
              <a:t>Coal		</a:t>
            </a:r>
            <a:r>
              <a:rPr lang="en-US" dirty="0" smtClean="0">
                <a:solidFill>
                  <a:srgbClr val="FF0000"/>
                </a:solidFill>
              </a:rPr>
              <a:t>Sulfur</a:t>
            </a:r>
          </a:p>
          <a:p>
            <a:r>
              <a:rPr lang="en-US" dirty="0" smtClean="0"/>
              <a:t>Sugar	Glass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Gold</a:t>
            </a:r>
            <a:r>
              <a:rPr lang="en-US" dirty="0" smtClean="0"/>
              <a:t>	Plastic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Silver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Quartz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Minerals and Mining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Should uranium ore mining be allowed in the area of the Grand Canyon National Park?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mineral properties or color, streak, luster and hardness</a:t>
            </a:r>
          </a:p>
          <a:p>
            <a:r>
              <a:rPr lang="en-US" dirty="0" smtClean="0"/>
              <a:t>Perform tests on a mineral kits to identify these properties</a:t>
            </a:r>
          </a:p>
          <a:p>
            <a:r>
              <a:rPr lang="en-US" dirty="0" smtClean="0"/>
              <a:t>Explain why color is not a useful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Luster and 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Luster: the way a mineral reflects light</a:t>
            </a:r>
          </a:p>
          <a:p>
            <a:r>
              <a:rPr lang="en-US" dirty="0" smtClean="0"/>
              <a:t>Two main types:</a:t>
            </a:r>
          </a:p>
          <a:p>
            <a:pPr lvl="1"/>
            <a:r>
              <a:rPr lang="en-US" sz="2800" dirty="0" smtClean="0"/>
              <a:t>Metallic = looks like a metal</a:t>
            </a:r>
          </a:p>
          <a:p>
            <a:pPr lvl="1"/>
            <a:r>
              <a:rPr lang="en-US" sz="2800" dirty="0" smtClean="0"/>
              <a:t>Non-metallic  = everything else</a:t>
            </a:r>
          </a:p>
          <a:p>
            <a:r>
              <a:rPr lang="en-US" dirty="0" smtClean="0"/>
              <a:t>Streak: the color powdered scratch mark left on the surface </a:t>
            </a:r>
            <a:endParaRPr lang="en-US" dirty="0"/>
          </a:p>
        </p:txBody>
      </p:sp>
      <p:pic>
        <p:nvPicPr>
          <p:cNvPr id="3074" name="Picture 2" descr="http://geology.csupomona.edu/mineral/lu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572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ky.edu/KGS/rocksmn/images/siderite_strea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50" y="4724400"/>
            <a:ext cx="3290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525963"/>
          </a:xfrm>
        </p:spPr>
        <p:txBody>
          <a:bodyPr/>
          <a:lstStyle/>
          <a:p>
            <a:r>
              <a:rPr lang="en-US" dirty="0" smtClean="0"/>
              <a:t>Scaled created by Friedrich </a:t>
            </a:r>
            <a:r>
              <a:rPr lang="en-US" dirty="0" err="1" smtClean="0"/>
              <a:t>Mohs</a:t>
            </a:r>
            <a:endParaRPr lang="en-US" dirty="0" smtClean="0"/>
          </a:p>
          <a:p>
            <a:r>
              <a:rPr lang="en-US" dirty="0" smtClean="0"/>
              <a:t>The strength of the bonds in the crystal structure </a:t>
            </a:r>
            <a:endParaRPr lang="en-US" dirty="0"/>
          </a:p>
          <a:p>
            <a:r>
              <a:rPr lang="en-US" dirty="0" smtClean="0"/>
              <a:t>Resistance to scratching or breaking</a:t>
            </a:r>
          </a:p>
          <a:p>
            <a:r>
              <a:rPr lang="en-US" dirty="0" smtClean="0"/>
              <a:t>Tested using ordinary items</a:t>
            </a:r>
            <a:endParaRPr lang="en-US" dirty="0"/>
          </a:p>
        </p:txBody>
      </p:sp>
      <p:pic>
        <p:nvPicPr>
          <p:cNvPr id="1026" name="Picture 2" descr="http://thoughtchalk.com/wp-content/uploads/2011/06/Mohs-Scal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0" y="3962400"/>
            <a:ext cx="7924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Mohs</a:t>
            </a:r>
            <a:r>
              <a:rPr lang="en-US" dirty="0" smtClean="0"/>
              <a:t> Hardness Scale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295400"/>
          <a:ext cx="7924800" cy="52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2895600"/>
              </a:tblGrid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Mineral Specimen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Mineral Hardness</a:t>
                      </a:r>
                      <a:endParaRPr lang="en-US" sz="28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Diamond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Corundum</a:t>
                      </a:r>
                      <a:r>
                        <a:rPr lang="en-US" sz="2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Topaz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Quartz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Feldspar (Orthoclase</a:t>
                      </a:r>
                      <a:r>
                        <a:rPr lang="en-US" sz="2400" baseline="0" dirty="0" smtClean="0"/>
                        <a:t> or Plagioclase)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Apatite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Fluorite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Calcite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Gypsum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Talc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828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Hardest Mineral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Softest Mineral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28600" y="2438400"/>
            <a:ext cx="609600" cy="358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Mohs</a:t>
            </a:r>
            <a:r>
              <a:rPr lang="en-US" dirty="0" smtClean="0"/>
              <a:t> Hardness Scale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471316"/>
              </p:ext>
            </p:extLst>
          </p:nvPr>
        </p:nvGraphicFramePr>
        <p:xfrm>
          <a:off x="838200" y="1295400"/>
          <a:ext cx="7924800" cy="529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2895600"/>
              </a:tblGrid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Mineral Specimen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Mineral Hardness</a:t>
                      </a:r>
                      <a:endParaRPr lang="en-US" sz="28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Diamond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Corundum</a:t>
                      </a:r>
                      <a:r>
                        <a:rPr lang="en-US" sz="24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Topaz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Quartz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Feldspar (Orthoclase</a:t>
                      </a:r>
                      <a:r>
                        <a:rPr lang="en-US" sz="2400" baseline="0" dirty="0" smtClean="0"/>
                        <a:t> or Plagioclase)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 (glass</a:t>
                      </a:r>
                      <a:r>
                        <a:rPr lang="en-US" sz="2400" baseline="0" dirty="0" smtClean="0"/>
                        <a:t> 5.5)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Apatite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Fluorite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 (penny 3.5)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Calcite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(finger nail 2.5)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Gypsum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Talc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828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Hardest Mineral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72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Softest Mineral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28600" y="2438400"/>
            <a:ext cx="609600" cy="3581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will happen when the Calcite is smashed with the hammer?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l="8333" r="8013"/>
          <a:stretch>
            <a:fillRect/>
          </a:stretch>
        </p:blipFill>
        <p:spPr bwMode="auto">
          <a:xfrm>
            <a:off x="2133600" y="1066800"/>
            <a:ext cx="49720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60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1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hlinkClick r:id="rId3"/>
              </a:rPr>
              <a:t>http://www.youtube.com/watch?v=bYiT2qgD8zQ</a:t>
            </a:r>
            <a:endParaRPr lang="en-US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648200" cy="556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the way a mineral breaks on straight lines on parallel planes</a:t>
            </a:r>
          </a:p>
          <a:p>
            <a:r>
              <a:rPr lang="en-US" sz="3200" dirty="0" smtClean="0"/>
              <a:t>Planes from chemical make-up</a:t>
            </a:r>
          </a:p>
          <a:p>
            <a:r>
              <a:rPr lang="en-US" dirty="0" smtClean="0"/>
              <a:t>Break along weak bonds</a:t>
            </a:r>
            <a:endParaRPr lang="en-US" sz="3200" dirty="0"/>
          </a:p>
          <a:p>
            <a:r>
              <a:rPr lang="en-US" sz="3200" dirty="0" smtClean="0"/>
              <a:t>Has different shapes</a:t>
            </a:r>
          </a:p>
          <a:p>
            <a:pPr lvl="1"/>
            <a:r>
              <a:rPr lang="en-US" sz="3200" dirty="0" smtClean="0"/>
              <a:t>Flat/Basal</a:t>
            </a:r>
          </a:p>
          <a:p>
            <a:pPr lvl="1"/>
            <a:r>
              <a:rPr lang="en-US" sz="3200" dirty="0" smtClean="0"/>
              <a:t>Rhombic</a:t>
            </a:r>
          </a:p>
          <a:p>
            <a:pPr lvl="1"/>
            <a:r>
              <a:rPr lang="en-US" sz="3200" dirty="0" smtClean="0"/>
              <a:t>Cubic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Mineral Properties - Cleavage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76600"/>
            <a:ext cx="22142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76400"/>
            <a:ext cx="23907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77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rocks and minerals the same thing or two different things?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Cleavage Planes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595" y="1935163"/>
            <a:ext cx="700481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79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033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Minerals that Display Cleavage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3733800" cy="3941763"/>
          </a:xfrm>
        </p:spPr>
        <p:txBody>
          <a:bodyPr/>
          <a:lstStyle/>
          <a:p>
            <a:r>
              <a:rPr lang="en-US" dirty="0" smtClean="0"/>
              <a:t>Calcite</a:t>
            </a:r>
          </a:p>
          <a:p>
            <a:r>
              <a:rPr lang="en-US" dirty="0" smtClean="0"/>
              <a:t>Micas (Muscovite and </a:t>
            </a:r>
            <a:r>
              <a:rPr lang="en-US" dirty="0" err="1" smtClean="0"/>
              <a:t>Biotite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Halite (Salt)</a:t>
            </a:r>
          </a:p>
          <a:p>
            <a:r>
              <a:rPr lang="en-US" dirty="0" smtClean="0"/>
              <a:t>Pyrite</a:t>
            </a:r>
          </a:p>
          <a:p>
            <a:r>
              <a:rPr lang="en-US" dirty="0" smtClean="0"/>
              <a:t>Galena</a:t>
            </a:r>
          </a:p>
          <a:p>
            <a:r>
              <a:rPr lang="en-US" dirty="0" smtClean="0"/>
              <a:t>Feldspars</a:t>
            </a:r>
          </a:p>
          <a:p>
            <a:r>
              <a:rPr lang="en-US" dirty="0" smtClean="0"/>
              <a:t>Amphibole</a:t>
            </a:r>
          </a:p>
          <a:p>
            <a:r>
              <a:rPr lang="en-US" dirty="0" smtClean="0"/>
              <a:t>Fluorite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1781175" cy="230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648200"/>
            <a:ext cx="257861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133600"/>
            <a:ext cx="2413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4191000"/>
            <a:ext cx="1276350" cy="24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4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Mineral Property – Fracture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Break into irregular pieces </a:t>
            </a:r>
          </a:p>
          <a:p>
            <a:r>
              <a:rPr lang="en-US" sz="3200" dirty="0" smtClean="0"/>
              <a:t>Break into curved, splintered, and jagged pieces</a:t>
            </a:r>
          </a:p>
          <a:p>
            <a:r>
              <a:rPr lang="en-US" sz="3200" dirty="0" smtClean="0"/>
              <a:t>Strong Bonds are equal in crystal structure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00600" y="6019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Quartz is a mineral the fractures in a curved pattern.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667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When am I ever going to need to know about mineral hardness?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212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will work in groups of three and some groups of four</a:t>
            </a:r>
          </a:p>
          <a:p>
            <a:r>
              <a:rPr lang="en-US" dirty="0" smtClean="0"/>
              <a:t>Each mineral is numbered</a:t>
            </a:r>
          </a:p>
          <a:p>
            <a:r>
              <a:rPr lang="en-US" dirty="0" smtClean="0"/>
              <a:t>We are working with the first 20 specimen in each kit</a:t>
            </a:r>
          </a:p>
          <a:p>
            <a:r>
              <a:rPr lang="en-US" dirty="0" smtClean="0"/>
              <a:t>If a mineral is missing, write missing in kit for that number</a:t>
            </a:r>
          </a:p>
          <a:p>
            <a:r>
              <a:rPr lang="en-US" dirty="0" smtClean="0"/>
              <a:t>Identify the different properties of the minerals. We are focusing on color, luster and streak</a:t>
            </a:r>
          </a:p>
          <a:p>
            <a:r>
              <a:rPr lang="en-US" dirty="0" smtClean="0"/>
              <a:t>For luster, you may abbreviate</a:t>
            </a:r>
          </a:p>
          <a:p>
            <a:r>
              <a:rPr lang="en-US" dirty="0" smtClean="0"/>
              <a:t>i.e. M = Metallic and NM = Non-Metallic</a:t>
            </a:r>
          </a:p>
        </p:txBody>
      </p:sp>
    </p:spTree>
    <p:extLst>
      <p:ext uri="{BB962C8B-B14F-4D97-AF65-F5344CB8AC3E}">
        <p14:creationId xmlns:p14="http://schemas.microsoft.com/office/powerpoint/2010/main" val="36720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248883"/>
              </p:ext>
            </p:extLst>
          </p:nvPr>
        </p:nvGraphicFramePr>
        <p:xfrm>
          <a:off x="457200" y="533401"/>
          <a:ext cx="8229600" cy="546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91439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Mineral Hardness Ranges</a:t>
                      </a:r>
                      <a:endParaRPr lang="en-US" sz="4000" b="1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&lt;2 </a:t>
                      </a:r>
                      <a:r>
                        <a:rPr lang="en-US" sz="3200" dirty="0" smtClean="0"/>
                        <a:t>(fingernail</a:t>
                      </a:r>
                      <a:r>
                        <a:rPr lang="en-US" sz="3200" baseline="0" dirty="0" smtClean="0"/>
                        <a:t> scratches)</a:t>
                      </a:r>
                      <a:endParaRPr lang="en-US" sz="3200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2-3 </a:t>
                      </a:r>
                      <a:r>
                        <a:rPr lang="en-US" sz="3200" dirty="0" smtClean="0"/>
                        <a:t>(Scratches</a:t>
                      </a:r>
                      <a:r>
                        <a:rPr lang="en-US" sz="3200" baseline="0" dirty="0" smtClean="0"/>
                        <a:t> fingernail but not penny)</a:t>
                      </a:r>
                      <a:endParaRPr lang="en-US" sz="3200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3-5</a:t>
                      </a:r>
                      <a:r>
                        <a:rPr lang="en-US" sz="3200" dirty="0" smtClean="0"/>
                        <a:t> (Scratches penny but not glass)</a:t>
                      </a:r>
                      <a:endParaRPr lang="en-US" sz="6000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&gt;5 </a:t>
                      </a:r>
                      <a:r>
                        <a:rPr lang="en-US" sz="3200" dirty="0" smtClean="0"/>
                        <a:t>(Scratches glass)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2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Reminder!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careful when handling the minerals</a:t>
            </a:r>
          </a:p>
          <a:p>
            <a:r>
              <a:rPr lang="en-US" dirty="0" smtClean="0"/>
              <a:t>Be careful when handling the streak plate</a:t>
            </a:r>
          </a:p>
          <a:p>
            <a:r>
              <a:rPr lang="en-US" dirty="0" smtClean="0"/>
              <a:t>If the plate breaks, do not touch! Tell the teacher</a:t>
            </a:r>
          </a:p>
          <a:p>
            <a:r>
              <a:rPr lang="en-US" dirty="0" smtClean="0"/>
              <a:t>Contribute to the group or there will be an alternative assignment given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will work in groups of three and some groups of four</a:t>
            </a:r>
          </a:p>
          <a:p>
            <a:r>
              <a:rPr lang="en-US" dirty="0" smtClean="0"/>
              <a:t>Each mineral is numbered</a:t>
            </a:r>
          </a:p>
          <a:p>
            <a:r>
              <a:rPr lang="en-US" dirty="0" smtClean="0"/>
              <a:t>We are working with the first 20 specimen in each kit</a:t>
            </a:r>
          </a:p>
          <a:p>
            <a:r>
              <a:rPr lang="en-US" dirty="0" smtClean="0"/>
              <a:t>If a mineral is missing, write missing in kit for that number</a:t>
            </a:r>
          </a:p>
          <a:p>
            <a:r>
              <a:rPr lang="en-US" dirty="0" smtClean="0"/>
              <a:t>Identify the different properties of the minerals. We are focusing on color, luster and streak</a:t>
            </a:r>
          </a:p>
          <a:p>
            <a:r>
              <a:rPr lang="en-US" dirty="0" smtClean="0"/>
              <a:t>For luster, you may abbreviate</a:t>
            </a:r>
          </a:p>
          <a:p>
            <a:r>
              <a:rPr lang="en-US" dirty="0" smtClean="0"/>
              <a:t>i.e. M = Metallic and NM = Non-Metallic</a:t>
            </a:r>
          </a:p>
        </p:txBody>
      </p:sp>
    </p:spTree>
    <p:extLst>
      <p:ext uri="{BB962C8B-B14F-4D97-AF65-F5344CB8AC3E}">
        <p14:creationId xmlns:p14="http://schemas.microsoft.com/office/powerpoint/2010/main" val="1850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562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Minerals and Mining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Should uranium ore mining be allowed in the area of the Grand Canyon National Park?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using mineral color (the color you see when observing the mineral) not a useful property to use when trying to identify a mineral?</a:t>
            </a:r>
          </a:p>
          <a:p>
            <a:endParaRPr lang="en-US" dirty="0"/>
          </a:p>
          <a:p>
            <a:r>
              <a:rPr lang="en-US" dirty="0" smtClean="0"/>
              <a:t>Compare and contrast cleavage and fracture.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 smtClean="0"/>
              <a:t>Color Paradox: Remember this?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56" y="2514600"/>
            <a:ext cx="2866962" cy="275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334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Quartz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1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Diamond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50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Science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Mineral properties worksheet</a:t>
            </a:r>
          </a:p>
        </p:txBody>
      </p:sp>
    </p:spTree>
    <p:extLst>
      <p:ext uri="{BB962C8B-B14F-4D97-AF65-F5344CB8AC3E}">
        <p14:creationId xmlns:p14="http://schemas.microsoft.com/office/powerpoint/2010/main" val="7587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825190"/>
              </p:ext>
            </p:extLst>
          </p:nvPr>
        </p:nvGraphicFramePr>
        <p:xfrm>
          <a:off x="457200" y="533401"/>
          <a:ext cx="8229600" cy="546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91439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Mineral Hardness Ranges</a:t>
                      </a:r>
                      <a:endParaRPr lang="en-US" sz="4000" b="1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&lt;2 </a:t>
                      </a:r>
                      <a:r>
                        <a:rPr lang="en-US" sz="3200" dirty="0" smtClean="0"/>
                        <a:t>(fingernail</a:t>
                      </a:r>
                      <a:r>
                        <a:rPr lang="en-US" sz="3200" baseline="0" dirty="0" smtClean="0"/>
                        <a:t> scratches)</a:t>
                      </a:r>
                      <a:endParaRPr lang="en-US" sz="3200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2-3 </a:t>
                      </a:r>
                      <a:r>
                        <a:rPr lang="en-US" sz="3200" dirty="0" smtClean="0"/>
                        <a:t>(Scratches</a:t>
                      </a:r>
                      <a:r>
                        <a:rPr lang="en-US" sz="3200" baseline="0" dirty="0" smtClean="0"/>
                        <a:t> fingernail but not penny)</a:t>
                      </a:r>
                      <a:endParaRPr lang="en-US" sz="3200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3-5</a:t>
                      </a:r>
                      <a:r>
                        <a:rPr lang="en-US" sz="3200" dirty="0" smtClean="0"/>
                        <a:t> (Scratches penny but not glass)</a:t>
                      </a:r>
                      <a:endParaRPr lang="en-US" sz="6000" dirty="0"/>
                    </a:p>
                  </a:txBody>
                  <a:tcPr/>
                </a:tc>
              </a:tr>
              <a:tr h="113745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/>
                        <a:t>&gt;5 </a:t>
                      </a:r>
                      <a:r>
                        <a:rPr lang="en-US" sz="3200" dirty="0" smtClean="0"/>
                        <a:t>(Scratches glass)</a:t>
                      </a:r>
                      <a:endParaRPr lang="en-US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Sit in your appropriate seat quietly</a:t>
            </a:r>
          </a:p>
          <a:p>
            <a:r>
              <a:rPr lang="en-US" dirty="0" smtClean="0"/>
              <a:t>Make sure you are wearing your ID’s</a:t>
            </a:r>
          </a:p>
          <a:p>
            <a:r>
              <a:rPr lang="en-US" dirty="0" smtClean="0"/>
              <a:t>Have all necessary materials out</a:t>
            </a:r>
          </a:p>
          <a:p>
            <a:r>
              <a:rPr lang="en-US" dirty="0" smtClean="0"/>
              <a:t>All back packs on the floor</a:t>
            </a:r>
          </a:p>
          <a:p>
            <a:r>
              <a:rPr lang="en-US" dirty="0" smtClean="0"/>
              <a:t>All cell phones on silent and away in backpacks</a:t>
            </a:r>
          </a:p>
          <a:p>
            <a:r>
              <a:rPr lang="en-US" dirty="0" smtClean="0"/>
              <a:t>All IPods off and headphones out of your ears</a:t>
            </a:r>
          </a:p>
          <a:p>
            <a:r>
              <a:rPr lang="en-US" dirty="0" smtClean="0"/>
              <a:t>Hats off</a:t>
            </a:r>
          </a:p>
          <a:p>
            <a:r>
              <a:rPr lang="en-US" dirty="0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26476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to use </a:t>
            </a:r>
            <a:r>
              <a:rPr lang="en-US" dirty="0" err="1" smtClean="0"/>
              <a:t>Mohs</a:t>
            </a:r>
            <a:r>
              <a:rPr lang="en-US" dirty="0" smtClean="0"/>
              <a:t> Hardness scale.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streak and luster?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Special Mineral Properties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Should uranium ore mining be allowed in the area of the Grand Canyon National Park?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Explain how minerals display other different properties which makes them unique compared to other minerals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648200" cy="52578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Due to chemical make up</a:t>
            </a:r>
          </a:p>
          <a:p>
            <a:r>
              <a:rPr lang="en-US" sz="3100" dirty="0" smtClean="0"/>
              <a:t>Minerals contain Iron (Fe), Nickel (Ni), or </a:t>
            </a:r>
            <a:r>
              <a:rPr lang="en-US" sz="3100" dirty="0" err="1" smtClean="0"/>
              <a:t>Colbot</a:t>
            </a:r>
            <a:r>
              <a:rPr lang="en-US" sz="3100" dirty="0" smtClean="0"/>
              <a:t> (Co)</a:t>
            </a:r>
          </a:p>
          <a:p>
            <a:r>
              <a:rPr lang="en-US" sz="3100" dirty="0" smtClean="0"/>
              <a:t>To test magnetism, use a magnet</a:t>
            </a:r>
          </a:p>
          <a:p>
            <a:r>
              <a:rPr lang="en-US" sz="3100" dirty="0" smtClean="0"/>
              <a:t>Example: Magnetite</a:t>
            </a:r>
            <a:endParaRPr lang="en-US" sz="3100" dirty="0"/>
          </a:p>
        </p:txBody>
      </p:sp>
      <p:pic>
        <p:nvPicPr>
          <p:cNvPr id="9218" name="Picture 2" descr="http://meteorites.asu.edu/sites/meteorites.asu.edu/files/magnetite-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971726" cy="3177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30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with Acids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Chemical reaction between a clean surface and another chemical such as an acid</a:t>
            </a:r>
          </a:p>
          <a:p>
            <a:r>
              <a:rPr lang="en-US" dirty="0" smtClean="0"/>
              <a:t>Caused by chemical make up of mineral</a:t>
            </a:r>
          </a:p>
          <a:p>
            <a:r>
              <a:rPr lang="en-US" dirty="0" smtClean="0"/>
              <a:t>Example: Calcite</a:t>
            </a:r>
            <a:endParaRPr lang="en-US" dirty="0"/>
          </a:p>
        </p:txBody>
      </p:sp>
      <p:pic>
        <p:nvPicPr>
          <p:cNvPr id="4104" name="Picture 8" descr="http://i2.ytimg.com/vi/AJjGoFi7384/mq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1"/>
            <a:ext cx="3962400" cy="2228850"/>
          </a:xfrm>
          <a:prstGeom prst="rect">
            <a:avLst/>
          </a:prstGeom>
          <a:noFill/>
        </p:spPr>
      </p:pic>
      <p:pic>
        <p:nvPicPr>
          <p:cNvPr id="4106" name="Picture 10" descr="http://www.chemistryland.com/CHM130FieldLab/Lab5/AddHCltoCalc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2971800" cy="2432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1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will be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 five properties of all minerals</a:t>
            </a:r>
          </a:p>
          <a:p>
            <a:r>
              <a:rPr lang="en-US" dirty="0" smtClean="0"/>
              <a:t>Compare and contrast the similarities and differences between minerals and rocks</a:t>
            </a:r>
          </a:p>
          <a:p>
            <a:r>
              <a:rPr lang="en-US" dirty="0" smtClean="0"/>
              <a:t>Identify whether a sample is a rock, mineral or neither by using inferences</a:t>
            </a:r>
          </a:p>
          <a:p>
            <a:r>
              <a:rPr lang="en-US" dirty="0" smtClean="0"/>
              <a:t>Evaluate and elaborate why some of our inferences were incorrect using described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with Acids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http://www.youtube.com/watch?v=cj5Wh_2v1xo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Mass per a unit volume</a:t>
            </a:r>
          </a:p>
          <a:p>
            <a:r>
              <a:rPr lang="en-US" dirty="0" smtClean="0"/>
              <a:t>Amount of stuff per a space occupied</a:t>
            </a:r>
          </a:p>
          <a:p>
            <a:r>
              <a:rPr lang="en-US" dirty="0" smtClean="0"/>
              <a:t>Density=Mass/Volume</a:t>
            </a:r>
          </a:p>
          <a:p>
            <a:r>
              <a:rPr lang="en-US" dirty="0" smtClean="0"/>
              <a:t>Example: Gold and Pyrite</a:t>
            </a:r>
            <a:endParaRPr lang="en-US" dirty="0"/>
          </a:p>
        </p:txBody>
      </p:sp>
      <p:pic>
        <p:nvPicPr>
          <p:cNvPr id="6146" name="Picture 2" descr="http://www.homegrownfun.com/wp-content/uploads/smaller-gold-and-pyrite-4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Refers to smell</a:t>
            </a:r>
          </a:p>
          <a:p>
            <a:r>
              <a:rPr lang="en-US" dirty="0" smtClean="0"/>
              <a:t>Some minerals have a very distinctive smell</a:t>
            </a:r>
          </a:p>
          <a:p>
            <a:r>
              <a:rPr lang="en-US" dirty="0" smtClean="0"/>
              <a:t>Example: Sulfur</a:t>
            </a:r>
            <a:endParaRPr lang="en-US" dirty="0"/>
          </a:p>
        </p:txBody>
      </p:sp>
      <p:pic>
        <p:nvPicPr>
          <p:cNvPr id="8194" name="Picture 2" descr="http://blogs.agu.org/magmacumlaude/files/2012/02/DSC016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6" name="Picture 4" descr="http://www.ecowatersystems.org/template/pics/villians/stinky.gif"/>
          <p:cNvPicPr>
            <a:picLocks noChangeAspect="1" noChangeArrowheads="1"/>
          </p:cNvPicPr>
          <p:nvPr/>
        </p:nvPicPr>
        <p:blipFill>
          <a:blip r:embed="rId3" cstate="print"/>
          <a:srcRect b="15882"/>
          <a:stretch>
            <a:fillRect/>
          </a:stretch>
        </p:blipFill>
        <p:spPr bwMode="auto">
          <a:xfrm rot="20404760">
            <a:off x="7023004" y="505194"/>
            <a:ext cx="1905000" cy="1602435"/>
          </a:xfrm>
          <a:prstGeom prst="rect">
            <a:avLst/>
          </a:prstGeom>
          <a:noFill/>
        </p:spPr>
      </p:pic>
      <p:pic>
        <p:nvPicPr>
          <p:cNvPr id="8200" name="Picture 8" descr="http://4.bp.blogspot.com/-fJGq8WvqhXs/UD0mtE9Fj3I/AAAAAAAAAEg/LmSZi6f47eY/s1600/Dustmask.gif"/>
          <p:cNvPicPr>
            <a:picLocks noChangeAspect="1" noChangeArrowheads="1"/>
          </p:cNvPicPr>
          <p:nvPr/>
        </p:nvPicPr>
        <p:blipFill>
          <a:blip r:embed="rId4" cstate="print"/>
          <a:srcRect r="22446"/>
          <a:stretch>
            <a:fillRect/>
          </a:stretch>
        </p:blipFill>
        <p:spPr bwMode="auto">
          <a:xfrm>
            <a:off x="7620000" y="4953000"/>
            <a:ext cx="1524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7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2757E-6 L -0.86667 0.0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mineral have a specific taste</a:t>
            </a:r>
          </a:p>
          <a:p>
            <a:r>
              <a:rPr lang="en-US" dirty="0" smtClean="0"/>
              <a:t>Some examples are salty, sweet, etc</a:t>
            </a:r>
          </a:p>
          <a:p>
            <a:r>
              <a:rPr lang="en-US" dirty="0" smtClean="0"/>
              <a:t>Example: Halite</a:t>
            </a:r>
            <a:endParaRPr lang="en-US" dirty="0"/>
          </a:p>
        </p:txBody>
      </p:sp>
      <p:pic>
        <p:nvPicPr>
          <p:cNvPr id="7170" name="Picture 2" descr="http://upload.wikimedia.org/wikipedia/commons/thumb/0/0b/Halite-249324.jpg/170px-Halite-2493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2159000" cy="3429000"/>
          </a:xfrm>
          <a:prstGeom prst="rect">
            <a:avLst/>
          </a:prstGeom>
          <a:noFill/>
        </p:spPr>
      </p:pic>
      <p:pic>
        <p:nvPicPr>
          <p:cNvPr id="7172" name="Picture 4" descr="http://athleanx.com/wp-content/uploads/2012/09/no-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2619227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20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Refraction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light refracts (bends) with in a crystal</a:t>
            </a:r>
          </a:p>
          <a:p>
            <a:r>
              <a:rPr lang="en-US" dirty="0" smtClean="0"/>
              <a:t>Produces a double image</a:t>
            </a:r>
          </a:p>
          <a:p>
            <a:r>
              <a:rPr lang="en-US" dirty="0"/>
              <a:t>S</a:t>
            </a:r>
            <a:r>
              <a:rPr lang="en-US" dirty="0" smtClean="0"/>
              <a:t>een in clear minerals</a:t>
            </a:r>
          </a:p>
          <a:p>
            <a:r>
              <a:rPr lang="en-US" dirty="0" smtClean="0"/>
              <a:t>Example: Calcite</a:t>
            </a:r>
            <a:endParaRPr lang="en-US" dirty="0"/>
          </a:p>
        </p:txBody>
      </p:sp>
      <p:pic>
        <p:nvPicPr>
          <p:cNvPr id="6" name="Picture 2" descr="http://www.olympusmicro.com/primer/images/birefringence/crystalpenc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38600"/>
            <a:ext cx="3810000" cy="2590800"/>
          </a:xfrm>
          <a:prstGeom prst="rect">
            <a:avLst/>
          </a:prstGeom>
          <a:noFill/>
        </p:spPr>
      </p:pic>
      <p:pic>
        <p:nvPicPr>
          <p:cNvPr id="7" name="Picture 4" descr="http://gwydir.demon.co.uk/jo/minerals/calcdr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0"/>
            <a:ext cx="2943225" cy="1323975"/>
          </a:xfrm>
          <a:prstGeom prst="rect">
            <a:avLst/>
          </a:prstGeom>
          <a:noFill/>
        </p:spPr>
      </p:pic>
      <p:pic>
        <p:nvPicPr>
          <p:cNvPr id="8" name="Picture 6" descr="http://isites.harvard.edu/fs/docs/icb.topic186228.files/images/DoubleRefraction0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0"/>
            <a:ext cx="5105400" cy="1695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9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Fluorescence (Glow in the Dark)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Glows in dark light</a:t>
            </a:r>
          </a:p>
          <a:p>
            <a:r>
              <a:rPr lang="en-US" dirty="0" smtClean="0"/>
              <a:t>Examples: Fluorite and Calcite</a:t>
            </a:r>
          </a:p>
        </p:txBody>
      </p:sp>
      <p:pic>
        <p:nvPicPr>
          <p:cNvPr id="3074" name="Picture 2" descr="http://upload.wikimedia.org/wikipedia/commons/thumb/1/12/Fluorescent_minerals_hg.jpg/300px-Fluorescent_minerals_h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637631"/>
            <a:ext cx="3810000" cy="245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75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elements decay or lose particle to change the properties</a:t>
            </a:r>
          </a:p>
          <a:p>
            <a:r>
              <a:rPr lang="en-US" dirty="0" smtClean="0"/>
              <a:t>Use a Geiger counter to keep track of the decay</a:t>
            </a:r>
            <a:endParaRPr lang="en-US" dirty="0"/>
          </a:p>
        </p:txBody>
      </p:sp>
      <p:pic>
        <p:nvPicPr>
          <p:cNvPr id="67586" name="Picture 2" descr="http://www.crellin.org.uk/datadisc/images/m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20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24201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Today, we will test minerals in your mineral kits.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a rock, mineral, or neither?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several items around the classroom that are either a rock, mineral, or neither.</a:t>
            </a:r>
          </a:p>
          <a:p>
            <a:r>
              <a:rPr lang="en-US" dirty="0" smtClean="0"/>
              <a:t>On the sheet, circle what your think the item is</a:t>
            </a:r>
          </a:p>
          <a:p>
            <a:r>
              <a:rPr lang="en-US" b="1" dirty="0" smtClean="0"/>
              <a:t>Do not touch </a:t>
            </a:r>
            <a:r>
              <a:rPr lang="en-US" dirty="0" smtClean="0"/>
              <a:t>the materials unless instructed</a:t>
            </a:r>
          </a:p>
          <a:p>
            <a:r>
              <a:rPr lang="en-US" dirty="0" smtClean="0"/>
              <a:t>Circulate around the classroom until you have all answered</a:t>
            </a:r>
          </a:p>
          <a:p>
            <a:r>
              <a:rPr lang="en-US" dirty="0" smtClean="0"/>
              <a:t>After you are done, return to your seat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as a mineral?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Naturally occurring = not man-made</a:t>
            </a:r>
          </a:p>
          <a:p>
            <a:r>
              <a:rPr lang="en-US" sz="3200" dirty="0" smtClean="0"/>
              <a:t>Inorganic – not made from biotic matter</a:t>
            </a:r>
          </a:p>
          <a:p>
            <a:r>
              <a:rPr lang="en-US" sz="3200" dirty="0" smtClean="0"/>
              <a:t>A solid object</a:t>
            </a:r>
          </a:p>
          <a:p>
            <a:r>
              <a:rPr lang="en-US" sz="3200" smtClean="0"/>
              <a:t>Definite </a:t>
            </a:r>
            <a:r>
              <a:rPr lang="en-US" sz="3200" dirty="0" smtClean="0"/>
              <a:t>crystalline structure</a:t>
            </a:r>
          </a:p>
          <a:p>
            <a:r>
              <a:rPr lang="en-US" sz="3200" dirty="0" smtClean="0"/>
              <a:t>Chemical make-up = made up of elements</a:t>
            </a:r>
          </a:p>
          <a:p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80174" y="1600200"/>
            <a:ext cx="2087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Cali’s State Mineral:</a:t>
            </a:r>
          </a:p>
          <a:p>
            <a:pPr algn="ctr"/>
            <a:r>
              <a:rPr lang="en-US" sz="3200" dirty="0" smtClean="0"/>
              <a:t>Gold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155722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Cali’s Gem: </a:t>
            </a:r>
            <a:r>
              <a:rPr lang="en-US" sz="2800" dirty="0" err="1" smtClean="0"/>
              <a:t>Benitoite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76394"/>
            <a:ext cx="228686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48515"/>
            <a:ext cx="3123335" cy="228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8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over: Is it a rock, mineral, or neither?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rocks and minerals the same thing?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Similarities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Naturally occurring</a:t>
            </a:r>
          </a:p>
          <a:p>
            <a:r>
              <a:rPr lang="en-US" sz="3200" dirty="0" smtClean="0"/>
              <a:t>Solid objects</a:t>
            </a:r>
          </a:p>
          <a:p>
            <a:r>
              <a:rPr lang="en-US" sz="3200" dirty="0" smtClean="0"/>
              <a:t>Definite chemical composition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Differences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Minerals are pure </a:t>
            </a:r>
          </a:p>
          <a:p>
            <a:r>
              <a:rPr lang="en-US" sz="3200" dirty="0" smtClean="0"/>
              <a:t>Rocks are made of more than mineral</a:t>
            </a:r>
          </a:p>
          <a:p>
            <a:r>
              <a:rPr lang="en-US" sz="3200" dirty="0" smtClean="0"/>
              <a:t>Rocks can be made of organic materials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651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1587</Words>
  <Application>Microsoft Office PowerPoint</Application>
  <PresentationFormat>On-screen Show (4:3)</PresentationFormat>
  <Paragraphs>326</Paragraphs>
  <Slides>57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Daily Routine</vt:lpstr>
      <vt:lpstr>Earth Science Announcements</vt:lpstr>
      <vt:lpstr>Bell Work</vt:lpstr>
      <vt:lpstr>Intro to Minerals and Mining</vt:lpstr>
      <vt:lpstr>I will be able to…</vt:lpstr>
      <vt:lpstr>Is it a rock, mineral, or neither?</vt:lpstr>
      <vt:lpstr>What constitutes as a mineral?</vt:lpstr>
      <vt:lpstr>Going over: Is it a rock, mineral, or neither?</vt:lpstr>
      <vt:lpstr>Are rocks and minerals the same thing?</vt:lpstr>
      <vt:lpstr>Chemical Composition</vt:lpstr>
      <vt:lpstr>Color</vt:lpstr>
      <vt:lpstr>Color Paradox: Remember this? </vt:lpstr>
      <vt:lpstr>Color</vt:lpstr>
      <vt:lpstr>Luster and Streak</vt:lpstr>
      <vt:lpstr>Daily Routine</vt:lpstr>
      <vt:lpstr>Earth Science Announcements</vt:lpstr>
      <vt:lpstr>Bellwork</vt:lpstr>
      <vt:lpstr>Bell Work</vt:lpstr>
      <vt:lpstr>Bell Work</vt:lpstr>
      <vt:lpstr>Bell Work</vt:lpstr>
      <vt:lpstr>Intro to Minerals and Mining</vt:lpstr>
      <vt:lpstr>I will be able to…</vt:lpstr>
      <vt:lpstr>Luster and Streak</vt:lpstr>
      <vt:lpstr>Mineral Hardness</vt:lpstr>
      <vt:lpstr>Mohs Hardness Scale</vt:lpstr>
      <vt:lpstr>Mohs Hardness Scale</vt:lpstr>
      <vt:lpstr>What will happen when the Calcite is smashed with the hammer?</vt:lpstr>
      <vt:lpstr>PowerPoint Presentation</vt:lpstr>
      <vt:lpstr>Mineral Properties - Cleavage</vt:lpstr>
      <vt:lpstr>Cleavage Planes</vt:lpstr>
      <vt:lpstr> Common Minerals that Display Cleavage</vt:lpstr>
      <vt:lpstr>Mineral Property – Fracture</vt:lpstr>
      <vt:lpstr>When am I ever going to need to know about mineral hardness?</vt:lpstr>
      <vt:lpstr>Directions</vt:lpstr>
      <vt:lpstr>PowerPoint Presentation</vt:lpstr>
      <vt:lpstr>Safety Reminder!</vt:lpstr>
      <vt:lpstr>Questions?</vt:lpstr>
      <vt:lpstr>Directions</vt:lpstr>
      <vt:lpstr>Daily Routine</vt:lpstr>
      <vt:lpstr>Bell Work</vt:lpstr>
      <vt:lpstr>Color Paradox: Remember this? </vt:lpstr>
      <vt:lpstr>Earth Science Announcements</vt:lpstr>
      <vt:lpstr>PowerPoint Presentation</vt:lpstr>
      <vt:lpstr>Daily Routine</vt:lpstr>
      <vt:lpstr>Bell Work</vt:lpstr>
      <vt:lpstr>Other Special Mineral Properties</vt:lpstr>
      <vt:lpstr>I will be able to…</vt:lpstr>
      <vt:lpstr>Magnetism</vt:lpstr>
      <vt:lpstr>Reaction with Acids</vt:lpstr>
      <vt:lpstr>Reaction with Acids Video</vt:lpstr>
      <vt:lpstr>Density</vt:lpstr>
      <vt:lpstr>Odor</vt:lpstr>
      <vt:lpstr>Taste</vt:lpstr>
      <vt:lpstr>Double Refraction</vt:lpstr>
      <vt:lpstr>Fluorescence (Glow in the Dark) </vt:lpstr>
      <vt:lpstr>Radioactivity</vt:lpstr>
      <vt:lpstr>Today, we will test minerals in your mineral kits.</vt:lpstr>
    </vt:vector>
  </TitlesOfParts>
  <Company>Deer Valley 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Grant W Hamilton</dc:creator>
  <cp:lastModifiedBy>Hamilton, Grant</cp:lastModifiedBy>
  <cp:revision>11</cp:revision>
  <dcterms:created xsi:type="dcterms:W3CDTF">2013-10-22T06:03:43Z</dcterms:created>
  <dcterms:modified xsi:type="dcterms:W3CDTF">2014-10-17T19:08:24Z</dcterms:modified>
</cp:coreProperties>
</file>