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7" r:id="rId2"/>
    <p:sldId id="258" r:id="rId3"/>
    <p:sldId id="275" r:id="rId4"/>
    <p:sldId id="278" r:id="rId5"/>
    <p:sldId id="279" r:id="rId6"/>
    <p:sldId id="259" r:id="rId7"/>
    <p:sldId id="260" r:id="rId8"/>
    <p:sldId id="261" r:id="rId9"/>
    <p:sldId id="262" r:id="rId10"/>
    <p:sldId id="263" r:id="rId11"/>
    <p:sldId id="264" r:id="rId12"/>
    <p:sldId id="265" r:id="rId13"/>
    <p:sldId id="266" r:id="rId14"/>
    <p:sldId id="273" r:id="rId15"/>
    <p:sldId id="274" r:id="rId16"/>
    <p:sldId id="271" r:id="rId17"/>
    <p:sldId id="276" r:id="rId18"/>
    <p:sldId id="272" r:id="rId19"/>
    <p:sldId id="277" r:id="rId20"/>
    <p:sldId id="267" r:id="rId21"/>
    <p:sldId id="268" r:id="rId22"/>
    <p:sldId id="270"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516" y="-10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5848D40-6095-4566-A46D-D6A5951B47F8}" type="datetimeFigureOut">
              <a:rPr lang="en-US" smtClean="0"/>
              <a:t>2/6/2014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D88E07B-171D-4CAF-AB78-12BE8893C857}" type="slidenum">
              <a:rPr lang="en-US" smtClean="0"/>
              <a:t>‹#›</a:t>
            </a:fld>
            <a:endParaRPr lang="en-US"/>
          </a:p>
        </p:txBody>
      </p:sp>
    </p:spTree>
    <p:extLst>
      <p:ext uri="{BB962C8B-B14F-4D97-AF65-F5344CB8AC3E}">
        <p14:creationId xmlns:p14="http://schemas.microsoft.com/office/powerpoint/2010/main" val="2413279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DEE609A-0D45-4BC2-9A01-CA49F1F3F774}" type="slidenum">
              <a:rPr lang="en-US" smtClean="0"/>
              <a:pPr/>
              <a:t>8</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DEE609A-0D45-4BC2-9A01-CA49F1F3F774}" type="slidenum">
              <a:rPr lang="en-US" smtClean="0"/>
              <a:pPr/>
              <a:t>21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DEE609A-0D45-4BC2-9A01-CA49F1F3F774}" type="slidenum">
              <a:rPr lang="en-US" smtClean="0"/>
              <a:pPr/>
              <a:t>22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DEE609A-0D45-4BC2-9A01-CA49F1F3F774}" type="slidenum">
              <a:rPr lang="en-US" smtClean="0"/>
              <a:pPr/>
              <a:t>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DEE609A-0D45-4BC2-9A01-CA49F1F3F774}" type="slidenum">
              <a:rPr lang="en-US" smtClean="0"/>
              <a:pPr/>
              <a:t>10</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DEE609A-0D45-4BC2-9A01-CA49F1F3F774}" type="slidenum">
              <a:rPr lang="en-US" smtClean="0"/>
              <a:pPr/>
              <a:t>11</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DEE609A-0D45-4BC2-9A01-CA49F1F3F774}" type="slidenum">
              <a:rPr lang="en-US" smtClean="0"/>
              <a:pPr/>
              <a:t>12</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DEE609A-0D45-4BC2-9A01-CA49F1F3F774}" type="slidenum">
              <a:rPr lang="en-US" smtClean="0"/>
              <a:pPr/>
              <a:t>13</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DEE609A-0D45-4BC2-9A01-CA49F1F3F774}" type="slidenum">
              <a:rPr lang="en-US" smtClean="0"/>
              <a:pPr/>
              <a:t>16</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DEE609A-0D45-4BC2-9A01-CA49F1F3F774}" type="slidenum">
              <a:rPr lang="en-US" smtClean="0"/>
              <a:pPr/>
              <a:t>18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DEE609A-0D45-4BC2-9A01-CA49F1F3F774}" type="slidenum">
              <a:rPr lang="en-US" smtClean="0"/>
              <a:pPr/>
              <a:t>20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C592AF2-7B8B-4A39-A4E6-4BE36FDFC589}" type="datetimeFigureOut">
              <a:rPr lang="en-US" smtClean="0"/>
              <a:t>2/6/2014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859C26-30D8-47C9-B529-DB9FFD6F7116}"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C592AF2-7B8B-4A39-A4E6-4BE36FDFC589}" type="datetimeFigureOut">
              <a:rPr lang="en-US" smtClean="0"/>
              <a:t>2/6/2014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859C26-30D8-47C9-B529-DB9FFD6F7116}"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C592AF2-7B8B-4A39-A4E6-4BE36FDFC589}" type="datetimeFigureOut">
              <a:rPr lang="en-US" smtClean="0"/>
              <a:t>2/6/2014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859C26-30D8-47C9-B529-DB9FFD6F7116}"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C592AF2-7B8B-4A39-A4E6-4BE36FDFC589}" type="datetimeFigureOut">
              <a:rPr lang="en-US" smtClean="0"/>
              <a:t>2/6/2014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859C26-30D8-47C9-B529-DB9FFD6F7116}"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C592AF2-7B8B-4A39-A4E6-4BE36FDFC589}" type="datetimeFigureOut">
              <a:rPr lang="en-US" smtClean="0"/>
              <a:t>2/6/2014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859C26-30D8-47C9-B529-DB9FFD6F7116}"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C592AF2-7B8B-4A39-A4E6-4BE36FDFC589}" type="datetimeFigureOut">
              <a:rPr lang="en-US" smtClean="0"/>
              <a:t>2/6/2014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859C26-30D8-47C9-B529-DB9FFD6F7116}"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C592AF2-7B8B-4A39-A4E6-4BE36FDFC589}" type="datetimeFigureOut">
              <a:rPr lang="en-US" smtClean="0"/>
              <a:t>2/6/2014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E859C26-30D8-47C9-B529-DB9FFD6F7116}"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C592AF2-7B8B-4A39-A4E6-4BE36FDFC589}" type="datetimeFigureOut">
              <a:rPr lang="en-US" smtClean="0"/>
              <a:t>2/6/2014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E859C26-30D8-47C9-B529-DB9FFD6F7116}"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592AF2-7B8B-4A39-A4E6-4BE36FDFC589}" type="datetimeFigureOut">
              <a:rPr lang="en-US" smtClean="0"/>
              <a:t>2/6/2014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E859C26-30D8-47C9-B529-DB9FFD6F7116}"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C592AF2-7B8B-4A39-A4E6-4BE36FDFC589}" type="datetimeFigureOut">
              <a:rPr lang="en-US" smtClean="0"/>
              <a:t>2/6/2014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859C26-30D8-47C9-B529-DB9FFD6F7116}"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C592AF2-7B8B-4A39-A4E6-4BE36FDFC589}" type="datetimeFigureOut">
              <a:rPr lang="en-US" smtClean="0"/>
              <a:t>2/6/2014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859C26-30D8-47C9-B529-DB9FFD6F7116}"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592AF2-7B8B-4A39-A4E6-4BE36FDFC589}" type="datetimeFigureOut">
              <a:rPr lang="en-US" smtClean="0"/>
              <a:t>2/6/2014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859C26-30D8-47C9-B529-DB9FFD6F7116}"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www.youtube.com/watch?v=7xWWowXtuvA" TargetMode="External"/><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Daily Routine</a:t>
            </a:r>
            <a:endParaRPr lang="en-US" dirty="0"/>
          </a:p>
        </p:txBody>
      </p:sp>
      <p:sp>
        <p:nvSpPr>
          <p:cNvPr id="3" name="Content Placeholder 2"/>
          <p:cNvSpPr>
            <a:spLocks noGrp="1"/>
          </p:cNvSpPr>
          <p:nvPr>
            <p:ph idx="1"/>
          </p:nvPr>
        </p:nvSpPr>
        <p:spPr>
          <a:xfrm>
            <a:off x="457200" y="1600200"/>
            <a:ext cx="8229600" cy="4876800"/>
          </a:xfrm>
        </p:spPr>
        <p:txBody>
          <a:bodyPr>
            <a:normAutofit/>
          </a:bodyPr>
          <a:lstStyle/>
          <a:p>
            <a:r>
              <a:rPr lang="en-US" dirty="0" smtClean="0"/>
              <a:t>Sit in your appropriate seat quietly</a:t>
            </a:r>
          </a:p>
          <a:p>
            <a:r>
              <a:rPr lang="en-US" dirty="0" smtClean="0"/>
              <a:t>All back packs on the floor</a:t>
            </a:r>
          </a:p>
          <a:p>
            <a:r>
              <a:rPr lang="en-US" dirty="0" smtClean="0"/>
              <a:t>All cell phones away</a:t>
            </a:r>
          </a:p>
          <a:p>
            <a:r>
              <a:rPr lang="en-US" dirty="0" smtClean="0"/>
              <a:t>ID’s on or out on the desk</a:t>
            </a:r>
          </a:p>
          <a:p>
            <a:r>
              <a:rPr lang="en-US" dirty="0" smtClean="0"/>
              <a:t>All IPods off and headphones out of your ears</a:t>
            </a:r>
          </a:p>
          <a:p>
            <a:r>
              <a:rPr lang="en-US" dirty="0" smtClean="0"/>
              <a:t>Have all necessary materials out</a:t>
            </a:r>
          </a:p>
          <a:p>
            <a:r>
              <a:rPr lang="en-US" dirty="0" smtClean="0"/>
              <a:t>Hats off</a:t>
            </a:r>
          </a:p>
          <a:p>
            <a:r>
              <a:rPr lang="en-US" dirty="0" smtClean="0"/>
              <a:t>No food or drink except for water</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19200"/>
            <a:ext cx="8305800" cy="1353312"/>
          </a:xfrm>
        </p:spPr>
        <p:txBody>
          <a:bodyPr>
            <a:normAutofit fontScale="90000"/>
          </a:bodyPr>
          <a:lstStyle/>
          <a:p>
            <a:pPr algn="ctr"/>
            <a:r>
              <a:rPr lang="en-US" dirty="0" smtClean="0"/>
              <a:t>Remember this from earlier this year…</a:t>
            </a:r>
            <a:endParaRPr lang="en-US" dirty="0"/>
          </a:p>
        </p:txBody>
      </p:sp>
      <p:sp>
        <p:nvSpPr>
          <p:cNvPr id="3" name="TextBox 2"/>
          <p:cNvSpPr txBox="1"/>
          <p:nvPr/>
        </p:nvSpPr>
        <p:spPr>
          <a:xfrm>
            <a:off x="533400" y="4419600"/>
            <a:ext cx="7924800" cy="646331"/>
          </a:xfrm>
          <a:prstGeom prst="rect">
            <a:avLst/>
          </a:prstGeom>
          <a:noFill/>
        </p:spPr>
        <p:txBody>
          <a:bodyPr wrap="square" rtlCol="0">
            <a:spAutoFit/>
          </a:bodyPr>
          <a:lstStyle/>
          <a:p>
            <a:pPr algn="ctr"/>
            <a:r>
              <a:rPr lang="en-US" dirty="0" smtClean="0">
                <a:hlinkClick r:id="rId3"/>
              </a:rPr>
              <a:t>http://www.youtube.com/watch?v=7xWWowXtuvA</a:t>
            </a:r>
            <a:endParaRPr lang="en-US" dirty="0" smtClean="0"/>
          </a:p>
          <a:p>
            <a:pPr algn="ct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886712"/>
          </a:xfrm>
        </p:spPr>
        <p:txBody>
          <a:bodyPr>
            <a:normAutofit fontScale="90000"/>
          </a:bodyPr>
          <a:lstStyle/>
          <a:p>
            <a:r>
              <a:rPr lang="en-US" dirty="0" smtClean="0"/>
              <a:t>So the demonstration represents convection current in the atmosphere, which works by:</a:t>
            </a:r>
            <a:endParaRPr lang="en-US" dirty="0"/>
          </a:p>
        </p:txBody>
      </p:sp>
      <p:sp>
        <p:nvSpPr>
          <p:cNvPr id="3" name="Content Placeholder 2"/>
          <p:cNvSpPr>
            <a:spLocks noGrp="1"/>
          </p:cNvSpPr>
          <p:nvPr>
            <p:ph idx="1"/>
          </p:nvPr>
        </p:nvSpPr>
        <p:spPr>
          <a:xfrm>
            <a:off x="457200" y="2819400"/>
            <a:ext cx="8229600" cy="3810000"/>
          </a:xfrm>
        </p:spPr>
        <p:txBody>
          <a:bodyPr>
            <a:normAutofit lnSpcReduction="10000"/>
          </a:bodyPr>
          <a:lstStyle/>
          <a:p>
            <a:r>
              <a:rPr lang="en-US" dirty="0" smtClean="0"/>
              <a:t>Radiation - </a:t>
            </a:r>
            <a:r>
              <a:rPr lang="en-US" dirty="0"/>
              <a:t>is the transfer of energy through space by electromagnetic waves</a:t>
            </a:r>
            <a:endParaRPr lang="en-US" dirty="0" smtClean="0"/>
          </a:p>
          <a:p>
            <a:r>
              <a:rPr lang="en-US" dirty="0" smtClean="0"/>
              <a:t>Conduction - </a:t>
            </a:r>
            <a:r>
              <a:rPr lang="en-US" dirty="0"/>
              <a:t>is the transfer of heat between two parts of a stationary system, caused by a temperature difference between the parts.</a:t>
            </a:r>
            <a:endParaRPr lang="en-US" dirty="0" smtClean="0"/>
          </a:p>
          <a:p>
            <a:r>
              <a:rPr lang="en-US" dirty="0" smtClean="0"/>
              <a:t>Convection Currents -</a:t>
            </a:r>
            <a:r>
              <a:rPr lang="en-US" dirty="0"/>
              <a:t>is the transfer of heat by the circulation or movement of the heated parts of a liquid or gas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305800" cy="2743200"/>
          </a:xfrm>
        </p:spPr>
        <p:txBody>
          <a:bodyPr anchor="t">
            <a:normAutofit fontScale="90000"/>
          </a:bodyPr>
          <a:lstStyle/>
          <a:p>
            <a:r>
              <a:rPr lang="en-US" dirty="0" smtClean="0"/>
              <a:t>So here is a diagram of the heat transfer process in the atmosphere: Where do these three processes go on this model?</a:t>
            </a:r>
            <a:endParaRPr lang="en-US" dirty="0"/>
          </a:p>
        </p:txBody>
      </p:sp>
      <p:pic>
        <p:nvPicPr>
          <p:cNvPr id="3" name="Picture 2"/>
          <p:cNvPicPr/>
          <p:nvPr/>
        </p:nvPicPr>
        <p:blipFill>
          <a:blip r:embed="rId3" cstate="print"/>
          <a:srcRect/>
          <a:stretch>
            <a:fillRect/>
          </a:stretch>
        </p:blipFill>
        <p:spPr bwMode="auto">
          <a:xfrm>
            <a:off x="2209800" y="3810000"/>
            <a:ext cx="4953000" cy="2743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Atmospheric Heat Transfer Model</a:t>
            </a:r>
            <a:endParaRPr lang="en-US" dirty="0"/>
          </a:p>
        </p:txBody>
      </p:sp>
      <p:pic>
        <p:nvPicPr>
          <p:cNvPr id="3" name="Picture 2"/>
          <p:cNvPicPr/>
          <p:nvPr/>
        </p:nvPicPr>
        <p:blipFill>
          <a:blip r:embed="rId3" cstate="print"/>
          <a:srcRect/>
          <a:stretch>
            <a:fillRect/>
          </a:stretch>
        </p:blipFill>
        <p:spPr bwMode="auto">
          <a:xfrm>
            <a:off x="457200" y="2133600"/>
            <a:ext cx="5181600" cy="2971800"/>
          </a:xfrm>
          <a:prstGeom prst="rect">
            <a:avLst/>
          </a:prstGeom>
          <a:noFill/>
          <a:ln w="9525">
            <a:noFill/>
            <a:miter lim="800000"/>
            <a:headEnd/>
            <a:tailEnd/>
          </a:ln>
        </p:spPr>
      </p:pic>
      <p:sp>
        <p:nvSpPr>
          <p:cNvPr id="5" name="TextBox 4"/>
          <p:cNvSpPr txBox="1"/>
          <p:nvPr/>
        </p:nvSpPr>
        <p:spPr>
          <a:xfrm>
            <a:off x="5715000" y="2133600"/>
            <a:ext cx="3276600" cy="4801314"/>
          </a:xfrm>
          <a:prstGeom prst="rect">
            <a:avLst/>
          </a:prstGeom>
          <a:noFill/>
        </p:spPr>
        <p:txBody>
          <a:bodyPr wrap="square" rtlCol="0">
            <a:spAutoFit/>
          </a:bodyPr>
          <a:lstStyle/>
          <a:p>
            <a:r>
              <a:rPr lang="en-US" sz="3200" dirty="0" smtClean="0"/>
              <a:t>1. Radiation - The light and the electromagnetic energy from the Sun partially heat the atmosphere and mostly heat the Earth’s surface.</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does our heat come from?</a:t>
            </a:r>
            <a:endParaRPr lang="en-US" dirty="0"/>
          </a:p>
        </p:txBody>
      </p:sp>
      <p:sp>
        <p:nvSpPr>
          <p:cNvPr id="3" name="Rectangle 2"/>
          <p:cNvSpPr/>
          <p:nvPr/>
        </p:nvSpPr>
        <p:spPr>
          <a:xfrm>
            <a:off x="4800600" y="1371600"/>
            <a:ext cx="4564129" cy="923330"/>
          </a:xfrm>
          <a:prstGeom prst="rect">
            <a:avLst/>
          </a:prstGeom>
          <a:noFill/>
        </p:spPr>
        <p:txBody>
          <a:bodyPr wrap="square" lIns="91440" tIns="45720" rIns="91440" bIns="45720">
            <a:spAutoFit/>
          </a:bodyPr>
          <a:lstStyle/>
          <a:p>
            <a:pPr algn="ctr"/>
            <a:r>
              <a:rPr lang="en-US" sz="54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Sunlight!</a:t>
            </a:r>
            <a:endParaRPr lang="en-US" sz="54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pic>
        <p:nvPicPr>
          <p:cNvPr id="2050" name="Picture 2" descr="http://0.tqn.com/d/webclipart/1/0/P/C/5/Sun-Earth-Day.png"/>
          <p:cNvPicPr>
            <a:picLocks noChangeAspect="1" noChangeArrowheads="1"/>
          </p:cNvPicPr>
          <p:nvPr/>
        </p:nvPicPr>
        <p:blipFill>
          <a:blip r:embed="rId2" cstate="print"/>
          <a:srcRect/>
          <a:stretch>
            <a:fillRect/>
          </a:stretch>
        </p:blipFill>
        <p:spPr bwMode="auto">
          <a:xfrm>
            <a:off x="0" y="1524000"/>
            <a:ext cx="5210175" cy="5133975"/>
          </a:xfrm>
          <a:prstGeom prst="rect">
            <a:avLst/>
          </a:prstGeom>
          <a:noFill/>
        </p:spPr>
      </p:pic>
      <p:pic>
        <p:nvPicPr>
          <p:cNvPr id="2052" name="Picture 4" descr="http://media-2.web.britannica.com/eb-media/98/74598-050-EAACFFD5.jpg"/>
          <p:cNvPicPr>
            <a:picLocks noChangeAspect="1" noChangeArrowheads="1"/>
          </p:cNvPicPr>
          <p:nvPr/>
        </p:nvPicPr>
        <p:blipFill>
          <a:blip r:embed="rId3" cstate="print"/>
          <a:srcRect/>
          <a:stretch>
            <a:fillRect/>
          </a:stretch>
        </p:blipFill>
        <p:spPr bwMode="auto">
          <a:xfrm>
            <a:off x="7347939" y="5429249"/>
            <a:ext cx="1796061" cy="1428751"/>
          </a:xfrm>
          <a:prstGeom prst="rect">
            <a:avLst/>
          </a:prstGeom>
          <a:noFill/>
        </p:spPr>
      </p:pic>
      <p:cxnSp>
        <p:nvCxnSpPr>
          <p:cNvPr id="7" name="Straight Arrow Connector 6"/>
          <p:cNvCxnSpPr/>
          <p:nvPr/>
        </p:nvCxnSpPr>
        <p:spPr>
          <a:xfrm>
            <a:off x="5334000" y="3962400"/>
            <a:ext cx="1905000" cy="1371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4343400" y="5638800"/>
            <a:ext cx="1752600" cy="1219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5257800" y="4572000"/>
            <a:ext cx="1905000" cy="1371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5029200" y="4876800"/>
            <a:ext cx="1905000" cy="1371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4648200" y="5181600"/>
            <a:ext cx="1905000" cy="1371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anim calcmode="lin" valueType="num">
                                      <p:cBhvr>
                                        <p:cTn id="8" dur="2000" fill="hold"/>
                                        <p:tgtEl>
                                          <p:spTgt spid="3"/>
                                        </p:tgtEl>
                                        <p:attrNameLst>
                                          <p:attrName>style.rotation</p:attrName>
                                        </p:attrNameLst>
                                      </p:cBhvr>
                                      <p:tavLst>
                                        <p:tav tm="0">
                                          <p:val>
                                            <p:fltVal val="720"/>
                                          </p:val>
                                        </p:tav>
                                        <p:tav tm="100000">
                                          <p:val>
                                            <p:fltVal val="0"/>
                                          </p:val>
                                        </p:tav>
                                      </p:tavLst>
                                    </p:anim>
                                    <p:anim calcmode="lin" valueType="num">
                                      <p:cBhvr>
                                        <p:cTn id="9" dur="2000" fill="hold"/>
                                        <p:tgtEl>
                                          <p:spTgt spid="3"/>
                                        </p:tgtEl>
                                        <p:attrNameLst>
                                          <p:attrName>ppt_h</p:attrName>
                                        </p:attrNameLst>
                                      </p:cBhvr>
                                      <p:tavLst>
                                        <p:tav tm="0">
                                          <p:val>
                                            <p:fltVal val="0"/>
                                          </p:val>
                                        </p:tav>
                                        <p:tav tm="100000">
                                          <p:val>
                                            <p:strVal val="#ppt_h"/>
                                          </p:val>
                                        </p:tav>
                                      </p:tavLst>
                                    </p:anim>
                                    <p:anim calcmode="lin" valueType="num">
                                      <p:cBhvr>
                                        <p:cTn id="10" dur="2000" fill="hold"/>
                                        <p:tgtEl>
                                          <p:spTgt spid="3"/>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30" presetClass="entr" presetSubtype="0" fill="hold" nodeType="clickEffect">
                                  <p:stCondLst>
                                    <p:cond delay="0"/>
                                  </p:stCondLst>
                                  <p:childTnLst>
                                    <p:set>
                                      <p:cBhvr>
                                        <p:cTn id="14" dur="1" fill="hold">
                                          <p:stCondLst>
                                            <p:cond delay="0"/>
                                          </p:stCondLst>
                                        </p:cTn>
                                        <p:tgtEl>
                                          <p:spTgt spid="2050"/>
                                        </p:tgtEl>
                                        <p:attrNameLst>
                                          <p:attrName>style.visibility</p:attrName>
                                        </p:attrNameLst>
                                      </p:cBhvr>
                                      <p:to>
                                        <p:strVal val="visible"/>
                                      </p:to>
                                    </p:set>
                                    <p:animEffect transition="in" filter="fade">
                                      <p:cBhvr>
                                        <p:cTn id="15" dur="800" decel="100000"/>
                                        <p:tgtEl>
                                          <p:spTgt spid="2050"/>
                                        </p:tgtEl>
                                      </p:cBhvr>
                                    </p:animEffect>
                                    <p:anim calcmode="lin" valueType="num">
                                      <p:cBhvr>
                                        <p:cTn id="16" dur="800" decel="100000" fill="hold"/>
                                        <p:tgtEl>
                                          <p:spTgt spid="2050"/>
                                        </p:tgtEl>
                                        <p:attrNameLst>
                                          <p:attrName>style.rotation</p:attrName>
                                        </p:attrNameLst>
                                      </p:cBhvr>
                                      <p:tavLst>
                                        <p:tav tm="0">
                                          <p:val>
                                            <p:fltVal val="-90"/>
                                          </p:val>
                                        </p:tav>
                                        <p:tav tm="100000">
                                          <p:val>
                                            <p:fltVal val="0"/>
                                          </p:val>
                                        </p:tav>
                                      </p:tavLst>
                                    </p:anim>
                                    <p:anim calcmode="lin" valueType="num">
                                      <p:cBhvr>
                                        <p:cTn id="17" dur="800" decel="100000" fill="hold"/>
                                        <p:tgtEl>
                                          <p:spTgt spid="2050"/>
                                        </p:tgtEl>
                                        <p:attrNameLst>
                                          <p:attrName>ppt_x</p:attrName>
                                        </p:attrNameLst>
                                      </p:cBhvr>
                                      <p:tavLst>
                                        <p:tav tm="0">
                                          <p:val>
                                            <p:strVal val="#ppt_x+0.4"/>
                                          </p:val>
                                        </p:tav>
                                        <p:tav tm="100000">
                                          <p:val>
                                            <p:strVal val="#ppt_x-0.05"/>
                                          </p:val>
                                        </p:tav>
                                      </p:tavLst>
                                    </p:anim>
                                    <p:anim calcmode="lin" valueType="num">
                                      <p:cBhvr>
                                        <p:cTn id="18" dur="800" decel="100000" fill="hold"/>
                                        <p:tgtEl>
                                          <p:spTgt spid="2050"/>
                                        </p:tgtEl>
                                        <p:attrNameLst>
                                          <p:attrName>ppt_y</p:attrName>
                                        </p:attrNameLst>
                                      </p:cBhvr>
                                      <p:tavLst>
                                        <p:tav tm="0">
                                          <p:val>
                                            <p:strVal val="#ppt_y-0.4"/>
                                          </p:val>
                                        </p:tav>
                                        <p:tav tm="100000">
                                          <p:val>
                                            <p:strVal val="#ppt_y+0.1"/>
                                          </p:val>
                                        </p:tav>
                                      </p:tavLst>
                                    </p:anim>
                                    <p:anim calcmode="lin" valueType="num">
                                      <p:cBhvr>
                                        <p:cTn id="19" dur="200" accel="100000" fill="hold">
                                          <p:stCondLst>
                                            <p:cond delay="800"/>
                                          </p:stCondLst>
                                        </p:cTn>
                                        <p:tgtEl>
                                          <p:spTgt spid="2050"/>
                                        </p:tgtEl>
                                        <p:attrNameLst>
                                          <p:attrName>ppt_x</p:attrName>
                                        </p:attrNameLst>
                                      </p:cBhvr>
                                      <p:tavLst>
                                        <p:tav tm="0">
                                          <p:val>
                                            <p:strVal val="#ppt_x-0.05"/>
                                          </p:val>
                                        </p:tav>
                                        <p:tav tm="100000">
                                          <p:val>
                                            <p:strVal val="#ppt_x"/>
                                          </p:val>
                                        </p:tav>
                                      </p:tavLst>
                                    </p:anim>
                                    <p:anim calcmode="lin" valueType="num">
                                      <p:cBhvr>
                                        <p:cTn id="20" dur="200" accel="100000" fill="hold">
                                          <p:stCondLst>
                                            <p:cond delay="800"/>
                                          </p:stCondLst>
                                        </p:cTn>
                                        <p:tgtEl>
                                          <p:spTgt spid="2050"/>
                                        </p:tgtEl>
                                        <p:attrNameLst>
                                          <p:attrName>ppt_y</p:attrName>
                                        </p:attrNameLst>
                                      </p:cBhvr>
                                      <p:tavLst>
                                        <p:tav tm="0">
                                          <p:val>
                                            <p:strVal val="#ppt_y+0.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nodeType="clickEffect">
                                  <p:stCondLst>
                                    <p:cond delay="0"/>
                                  </p:stCondLst>
                                  <p:childTnLst>
                                    <p:set>
                                      <p:cBhvr>
                                        <p:cTn id="24" dur="1" fill="hold">
                                          <p:stCondLst>
                                            <p:cond delay="0"/>
                                          </p:stCondLst>
                                        </p:cTn>
                                        <p:tgtEl>
                                          <p:spTgt spid="2052"/>
                                        </p:tgtEl>
                                        <p:attrNameLst>
                                          <p:attrName>style.visibility</p:attrName>
                                        </p:attrNameLst>
                                      </p:cBhvr>
                                      <p:to>
                                        <p:strVal val="visible"/>
                                      </p:to>
                                    </p:set>
                                    <p:animEffect transition="in" filter="dissolve">
                                      <p:cBhvr>
                                        <p:cTn id="25" dur="5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Sunlight Percentages….</a:t>
            </a:r>
            <a:endParaRPr lang="en-US" dirty="0"/>
          </a:p>
        </p:txBody>
      </p:sp>
      <p:pic>
        <p:nvPicPr>
          <p:cNvPr id="3" name="Picture 2" descr="http://glencoe.mcgraw-hill.com/sites/dl/free/0078746361/561730/68_sun_ss_110c.jpg"/>
          <p:cNvPicPr/>
          <p:nvPr/>
        </p:nvPicPr>
        <p:blipFill>
          <a:blip r:embed="rId2" cstate="print"/>
          <a:srcRect/>
          <a:stretch>
            <a:fillRect/>
          </a:stretch>
        </p:blipFill>
        <p:spPr bwMode="auto">
          <a:xfrm>
            <a:off x="609600" y="1676400"/>
            <a:ext cx="7924800" cy="4571999"/>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Atmospheric Heat Transfer Model</a:t>
            </a:r>
            <a:endParaRPr lang="en-US" dirty="0"/>
          </a:p>
        </p:txBody>
      </p:sp>
      <p:pic>
        <p:nvPicPr>
          <p:cNvPr id="3" name="Picture 2"/>
          <p:cNvPicPr/>
          <p:nvPr/>
        </p:nvPicPr>
        <p:blipFill>
          <a:blip r:embed="rId3" cstate="print"/>
          <a:srcRect/>
          <a:stretch>
            <a:fillRect/>
          </a:stretch>
        </p:blipFill>
        <p:spPr bwMode="auto">
          <a:xfrm>
            <a:off x="457200" y="2133600"/>
            <a:ext cx="5181600" cy="2971800"/>
          </a:xfrm>
          <a:prstGeom prst="rect">
            <a:avLst/>
          </a:prstGeom>
          <a:noFill/>
          <a:ln w="9525">
            <a:noFill/>
            <a:miter lim="800000"/>
            <a:headEnd/>
            <a:tailEnd/>
          </a:ln>
        </p:spPr>
      </p:pic>
      <p:sp>
        <p:nvSpPr>
          <p:cNvPr id="6" name="TextBox 5"/>
          <p:cNvSpPr txBox="1"/>
          <p:nvPr/>
        </p:nvSpPr>
        <p:spPr>
          <a:xfrm>
            <a:off x="5791200" y="2133600"/>
            <a:ext cx="3200400" cy="4278094"/>
          </a:xfrm>
          <a:prstGeom prst="rect">
            <a:avLst/>
          </a:prstGeom>
          <a:noFill/>
        </p:spPr>
        <p:txBody>
          <a:bodyPr wrap="square" rtlCol="0">
            <a:spAutoFit/>
          </a:bodyPr>
          <a:lstStyle/>
          <a:p>
            <a:r>
              <a:rPr lang="en-US" sz="3600" dirty="0" smtClean="0"/>
              <a:t>2. Conduction - the heat energy is transferred from the warm surface to the cooler atmosphere.</a:t>
            </a:r>
          </a:p>
          <a:p>
            <a:endParaRPr lang="en-US"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does Conduction Happen?</a:t>
            </a:r>
            <a:endParaRPr lang="en-US" dirty="0"/>
          </a:p>
        </p:txBody>
      </p:sp>
      <p:pic>
        <p:nvPicPr>
          <p:cNvPr id="45058" name="Picture 2" descr="http://elearning.stkc.go.th/lms/html/earth_science/LOcanada7/703/images/7_3_1.jpg"/>
          <p:cNvPicPr>
            <a:picLocks noChangeAspect="1" noChangeArrowheads="1"/>
          </p:cNvPicPr>
          <p:nvPr/>
        </p:nvPicPr>
        <p:blipFill>
          <a:blip r:embed="rId2" cstate="print"/>
          <a:srcRect/>
          <a:stretch>
            <a:fillRect/>
          </a:stretch>
        </p:blipFill>
        <p:spPr bwMode="auto">
          <a:xfrm>
            <a:off x="304800" y="1447800"/>
            <a:ext cx="5105400" cy="5105400"/>
          </a:xfrm>
          <a:prstGeom prst="rect">
            <a:avLst/>
          </a:prstGeom>
          <a:noFill/>
        </p:spPr>
      </p:pic>
      <p:sp>
        <p:nvSpPr>
          <p:cNvPr id="4" name="TextBox 3"/>
          <p:cNvSpPr txBox="1"/>
          <p:nvPr/>
        </p:nvSpPr>
        <p:spPr>
          <a:xfrm>
            <a:off x="5486400" y="1524000"/>
            <a:ext cx="3657600" cy="1077218"/>
          </a:xfrm>
          <a:prstGeom prst="rect">
            <a:avLst/>
          </a:prstGeom>
          <a:noFill/>
        </p:spPr>
        <p:txBody>
          <a:bodyPr wrap="square" rtlCol="0">
            <a:spAutoFit/>
          </a:bodyPr>
          <a:lstStyle/>
          <a:p>
            <a:pPr algn="ctr"/>
            <a:r>
              <a:rPr lang="en-US" sz="3200" dirty="0" smtClean="0"/>
              <a:t>Conduction occurs here!</a:t>
            </a:r>
            <a:endParaRPr lang="en-US" sz="3200" dirty="0"/>
          </a:p>
        </p:txBody>
      </p:sp>
      <p:sp>
        <p:nvSpPr>
          <p:cNvPr id="5" name="Left Arrow 4"/>
          <p:cNvSpPr/>
          <p:nvPr/>
        </p:nvSpPr>
        <p:spPr>
          <a:xfrm rot="18597432">
            <a:off x="2714934" y="3156872"/>
            <a:ext cx="3657600" cy="838200"/>
          </a:xfrm>
          <a:prstGeom prst="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5486400" y="2743200"/>
            <a:ext cx="3657600" cy="584775"/>
          </a:xfrm>
          <a:prstGeom prst="rect">
            <a:avLst/>
          </a:prstGeom>
          <a:noFill/>
        </p:spPr>
        <p:txBody>
          <a:bodyPr wrap="square" rtlCol="0">
            <a:spAutoFit/>
          </a:bodyPr>
          <a:lstStyle/>
          <a:p>
            <a:pPr algn="ctr"/>
            <a:r>
              <a:rPr lang="en-US" sz="3200" dirty="0" smtClean="0"/>
              <a:t>Why?</a:t>
            </a:r>
            <a:endParaRPr lang="en-US" sz="3200" dirty="0"/>
          </a:p>
        </p:txBody>
      </p:sp>
      <p:sp>
        <p:nvSpPr>
          <p:cNvPr id="7" name="TextBox 6"/>
          <p:cNvSpPr txBox="1"/>
          <p:nvPr/>
        </p:nvSpPr>
        <p:spPr>
          <a:xfrm>
            <a:off x="5486400" y="3352800"/>
            <a:ext cx="3657600" cy="2554545"/>
          </a:xfrm>
          <a:prstGeom prst="rect">
            <a:avLst/>
          </a:prstGeom>
          <a:noFill/>
        </p:spPr>
        <p:txBody>
          <a:bodyPr wrap="square" rtlCol="0">
            <a:spAutoFit/>
          </a:bodyPr>
          <a:lstStyle/>
          <a:p>
            <a:pPr algn="ctr"/>
            <a:r>
              <a:rPr lang="en-US" sz="3200" dirty="0" smtClean="0"/>
              <a:t>Absorbed sunlight on the surface releases heat energy which enters the atmosphere!</a:t>
            </a:r>
            <a:endParaRPr lang="en-US" sz="3200" dirty="0"/>
          </a:p>
        </p:txBody>
      </p:sp>
      <p:pic>
        <p:nvPicPr>
          <p:cNvPr id="45060" name="Picture 4" descr="http://www.ucar.edu/learn/images/conduct.gif"/>
          <p:cNvPicPr>
            <a:picLocks noChangeAspect="1" noChangeArrowheads="1"/>
          </p:cNvPicPr>
          <p:nvPr/>
        </p:nvPicPr>
        <p:blipFill>
          <a:blip r:embed="rId3" cstate="print"/>
          <a:srcRect/>
          <a:stretch>
            <a:fillRect/>
          </a:stretch>
        </p:blipFill>
        <p:spPr bwMode="auto">
          <a:xfrm>
            <a:off x="228600" y="1143000"/>
            <a:ext cx="3200400" cy="240030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5"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2000"/>
                                        <p:tgtEl>
                                          <p:spTgt spid="7"/>
                                        </p:tgtEl>
                                      </p:cBhvr>
                                    </p:animEffect>
                                    <p:anim calcmode="lin" valueType="num">
                                      <p:cBhvr>
                                        <p:cTn id="24" dur="2000" fill="hold"/>
                                        <p:tgtEl>
                                          <p:spTgt spid="7"/>
                                        </p:tgtEl>
                                        <p:attrNameLst>
                                          <p:attrName>style.rotation</p:attrName>
                                        </p:attrNameLst>
                                      </p:cBhvr>
                                      <p:tavLst>
                                        <p:tav tm="0">
                                          <p:val>
                                            <p:fltVal val="720"/>
                                          </p:val>
                                        </p:tav>
                                        <p:tav tm="100000">
                                          <p:val>
                                            <p:fltVal val="0"/>
                                          </p:val>
                                        </p:tav>
                                      </p:tavLst>
                                    </p:anim>
                                    <p:anim calcmode="lin" valueType="num">
                                      <p:cBhvr>
                                        <p:cTn id="25" dur="2000" fill="hold"/>
                                        <p:tgtEl>
                                          <p:spTgt spid="7"/>
                                        </p:tgtEl>
                                        <p:attrNameLst>
                                          <p:attrName>ppt_h</p:attrName>
                                        </p:attrNameLst>
                                      </p:cBhvr>
                                      <p:tavLst>
                                        <p:tav tm="0">
                                          <p:val>
                                            <p:fltVal val="0"/>
                                          </p:val>
                                        </p:tav>
                                        <p:tav tm="100000">
                                          <p:val>
                                            <p:strVal val="#ppt_h"/>
                                          </p:val>
                                        </p:tav>
                                      </p:tavLst>
                                    </p:anim>
                                    <p:anim calcmode="lin" valueType="num">
                                      <p:cBhvr>
                                        <p:cTn id="26" dur="2000" fill="hold"/>
                                        <p:tgtEl>
                                          <p:spTgt spid="7"/>
                                        </p:tgtEl>
                                        <p:attrNameLst>
                                          <p:attrName>ppt_w</p:attrName>
                                        </p:attrNameLst>
                                      </p:cBhvr>
                                      <p:tavLst>
                                        <p:tav tm="0">
                                          <p:val>
                                            <p:fltVal val="0"/>
                                          </p:val>
                                        </p:tav>
                                        <p:tav tm="100000">
                                          <p:val>
                                            <p:strVal val="#ppt_w"/>
                                          </p:val>
                                        </p:tav>
                                      </p:tavLst>
                                    </p:anim>
                                  </p:childTnLst>
                                </p:cTn>
                              </p:par>
                            </p:childTnLst>
                          </p:cTn>
                        </p:par>
                      </p:childTnLst>
                    </p:cTn>
                  </p:par>
                  <p:par>
                    <p:cTn id="27" fill="hold">
                      <p:stCondLst>
                        <p:cond delay="indefinite"/>
                      </p:stCondLst>
                      <p:childTnLst>
                        <p:par>
                          <p:cTn id="28" fill="hold">
                            <p:stCondLst>
                              <p:cond delay="0"/>
                            </p:stCondLst>
                            <p:childTnLst>
                              <p:par>
                                <p:cTn id="29" presetID="2" presetClass="exit" presetSubtype="4" fill="hold" nodeType="clickEffect">
                                  <p:stCondLst>
                                    <p:cond delay="0"/>
                                  </p:stCondLst>
                                  <p:childTnLst>
                                    <p:anim calcmode="lin" valueType="num">
                                      <p:cBhvr additive="base">
                                        <p:cTn id="30" dur="500"/>
                                        <p:tgtEl>
                                          <p:spTgt spid="45058"/>
                                        </p:tgtEl>
                                        <p:attrNameLst>
                                          <p:attrName>ppt_x</p:attrName>
                                        </p:attrNameLst>
                                      </p:cBhvr>
                                      <p:tavLst>
                                        <p:tav tm="0">
                                          <p:val>
                                            <p:strVal val="ppt_x"/>
                                          </p:val>
                                        </p:tav>
                                        <p:tav tm="100000">
                                          <p:val>
                                            <p:strVal val="ppt_x"/>
                                          </p:val>
                                        </p:tav>
                                      </p:tavLst>
                                    </p:anim>
                                    <p:anim calcmode="lin" valueType="num">
                                      <p:cBhvr additive="base">
                                        <p:cTn id="31" dur="500"/>
                                        <p:tgtEl>
                                          <p:spTgt spid="45058"/>
                                        </p:tgtEl>
                                        <p:attrNameLst>
                                          <p:attrName>ppt_y</p:attrName>
                                        </p:attrNameLst>
                                      </p:cBhvr>
                                      <p:tavLst>
                                        <p:tav tm="0">
                                          <p:val>
                                            <p:strVal val="ppt_y"/>
                                          </p:val>
                                        </p:tav>
                                        <p:tav tm="100000">
                                          <p:val>
                                            <p:strVal val="1+ppt_h/2"/>
                                          </p:val>
                                        </p:tav>
                                      </p:tavLst>
                                    </p:anim>
                                    <p:set>
                                      <p:cBhvr>
                                        <p:cTn id="32" dur="1" fill="hold">
                                          <p:stCondLst>
                                            <p:cond delay="499"/>
                                          </p:stCondLst>
                                        </p:cTn>
                                        <p:tgtEl>
                                          <p:spTgt spid="45058"/>
                                        </p:tgtEl>
                                        <p:attrNameLst>
                                          <p:attrName>style.visibility</p:attrName>
                                        </p:attrNameLst>
                                      </p:cBhvr>
                                      <p:to>
                                        <p:strVal val="hidden"/>
                                      </p:to>
                                    </p:set>
                                  </p:childTnLst>
                                </p:cTn>
                              </p:par>
                              <p:par>
                                <p:cTn id="33" presetID="2" presetClass="exit" presetSubtype="4" fill="hold" grpId="1" nodeType="withEffect">
                                  <p:stCondLst>
                                    <p:cond delay="0"/>
                                  </p:stCondLst>
                                  <p:childTnLst>
                                    <p:anim calcmode="lin" valueType="num">
                                      <p:cBhvr additive="base">
                                        <p:cTn id="34" dur="500"/>
                                        <p:tgtEl>
                                          <p:spTgt spid="5"/>
                                        </p:tgtEl>
                                        <p:attrNameLst>
                                          <p:attrName>ppt_x</p:attrName>
                                        </p:attrNameLst>
                                      </p:cBhvr>
                                      <p:tavLst>
                                        <p:tav tm="0">
                                          <p:val>
                                            <p:strVal val="ppt_x"/>
                                          </p:val>
                                        </p:tav>
                                        <p:tav tm="100000">
                                          <p:val>
                                            <p:strVal val="ppt_x"/>
                                          </p:val>
                                        </p:tav>
                                      </p:tavLst>
                                    </p:anim>
                                    <p:anim calcmode="lin" valueType="num">
                                      <p:cBhvr additive="base">
                                        <p:cTn id="35" dur="500"/>
                                        <p:tgtEl>
                                          <p:spTgt spid="5"/>
                                        </p:tgtEl>
                                        <p:attrNameLst>
                                          <p:attrName>ppt_y</p:attrName>
                                        </p:attrNameLst>
                                      </p:cBhvr>
                                      <p:tavLst>
                                        <p:tav tm="0">
                                          <p:val>
                                            <p:strVal val="ppt_y"/>
                                          </p:val>
                                        </p:tav>
                                        <p:tav tm="100000">
                                          <p:val>
                                            <p:strVal val="1+ppt_h/2"/>
                                          </p:val>
                                        </p:tav>
                                      </p:tavLst>
                                    </p:anim>
                                    <p:set>
                                      <p:cBhvr>
                                        <p:cTn id="36" dur="1" fill="hold">
                                          <p:stCondLst>
                                            <p:cond delay="499"/>
                                          </p:stCondLst>
                                        </p:cTn>
                                        <p:tgtEl>
                                          <p:spTgt spid="5"/>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9" presetClass="entr" presetSubtype="0" fill="hold" nodeType="clickEffect">
                                  <p:stCondLst>
                                    <p:cond delay="0"/>
                                  </p:stCondLst>
                                  <p:childTnLst>
                                    <p:set>
                                      <p:cBhvr>
                                        <p:cTn id="40" dur="1" fill="hold">
                                          <p:stCondLst>
                                            <p:cond delay="0"/>
                                          </p:stCondLst>
                                        </p:cTn>
                                        <p:tgtEl>
                                          <p:spTgt spid="45060"/>
                                        </p:tgtEl>
                                        <p:attrNameLst>
                                          <p:attrName>style.visibility</p:attrName>
                                        </p:attrNameLst>
                                      </p:cBhvr>
                                      <p:to>
                                        <p:strVal val="visible"/>
                                      </p:to>
                                    </p:set>
                                    <p:animEffect transition="in" filter="dissolve">
                                      <p:cBhvr>
                                        <p:cTn id="41" dur="500"/>
                                        <p:tgtEl>
                                          <p:spTgt spid="450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5" grpId="1" animBg="1"/>
      <p:bldP spid="6" grpId="0"/>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Atmospheric Heat Transfer Model</a:t>
            </a:r>
            <a:endParaRPr lang="en-US" dirty="0"/>
          </a:p>
        </p:txBody>
      </p:sp>
      <p:pic>
        <p:nvPicPr>
          <p:cNvPr id="3" name="Picture 2"/>
          <p:cNvPicPr/>
          <p:nvPr/>
        </p:nvPicPr>
        <p:blipFill>
          <a:blip r:embed="rId3" cstate="print"/>
          <a:srcRect/>
          <a:stretch>
            <a:fillRect/>
          </a:stretch>
        </p:blipFill>
        <p:spPr bwMode="auto">
          <a:xfrm>
            <a:off x="457200" y="2133600"/>
            <a:ext cx="5181600" cy="2971800"/>
          </a:xfrm>
          <a:prstGeom prst="rect">
            <a:avLst/>
          </a:prstGeom>
          <a:noFill/>
          <a:ln w="9525">
            <a:noFill/>
            <a:miter lim="800000"/>
            <a:headEnd/>
            <a:tailEnd/>
          </a:ln>
        </p:spPr>
      </p:pic>
      <p:sp>
        <p:nvSpPr>
          <p:cNvPr id="7" name="TextBox 6"/>
          <p:cNvSpPr txBox="1"/>
          <p:nvPr/>
        </p:nvSpPr>
        <p:spPr>
          <a:xfrm>
            <a:off x="228600" y="5257800"/>
            <a:ext cx="8763000" cy="1569660"/>
          </a:xfrm>
          <a:prstGeom prst="rect">
            <a:avLst/>
          </a:prstGeom>
          <a:noFill/>
        </p:spPr>
        <p:txBody>
          <a:bodyPr wrap="square" rtlCol="0">
            <a:spAutoFit/>
          </a:bodyPr>
          <a:lstStyle/>
          <a:p>
            <a:r>
              <a:rPr lang="en-US" sz="3200" dirty="0" smtClean="0"/>
              <a:t>3. The heat transfer causes air molecules to rise. Once the air cools, air molecules grow closer and tend to subside. </a:t>
            </a:r>
            <a:endParaRPr lang="en-US"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r>
              <a:rPr lang="en-US" dirty="0" smtClean="0"/>
              <a:t>Convection in the Atmosphere</a:t>
            </a:r>
            <a:endParaRPr lang="en-US" dirty="0"/>
          </a:p>
        </p:txBody>
      </p:sp>
      <p:pic>
        <p:nvPicPr>
          <p:cNvPr id="47106" name="Picture 2" descr="http://3.bp.blogspot.com/-FeWp8HBatHA/T1U7WJ89gZI/AAAAAAAAARU/BcuAE9CeOig/s1600/convection+in+atmosphere.jpg"/>
          <p:cNvPicPr>
            <a:picLocks noChangeAspect="1" noChangeArrowheads="1"/>
          </p:cNvPicPr>
          <p:nvPr/>
        </p:nvPicPr>
        <p:blipFill>
          <a:blip r:embed="rId2" cstate="print"/>
          <a:srcRect/>
          <a:stretch>
            <a:fillRect/>
          </a:stretch>
        </p:blipFill>
        <p:spPr bwMode="auto">
          <a:xfrm>
            <a:off x="609600" y="1111492"/>
            <a:ext cx="8001000" cy="5746508"/>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Bell work</a:t>
            </a:r>
            <a:endParaRPr lang="en-US" dirty="0"/>
          </a:p>
        </p:txBody>
      </p:sp>
      <p:sp>
        <p:nvSpPr>
          <p:cNvPr id="5" name="Content Placeholder 4"/>
          <p:cNvSpPr>
            <a:spLocks noGrp="1"/>
          </p:cNvSpPr>
          <p:nvPr>
            <p:ph idx="1"/>
          </p:nvPr>
        </p:nvSpPr>
        <p:spPr/>
        <p:txBody>
          <a:bodyPr/>
          <a:lstStyle/>
          <a:p>
            <a:r>
              <a:rPr lang="en-US" dirty="0" smtClean="0"/>
              <a:t>List the layers of the atmosphere in order and tell me one fact about each layer?</a:t>
            </a:r>
            <a:endParaRPr lang="en-US" dirty="0"/>
          </a:p>
        </p:txBody>
      </p:sp>
      <p:grpSp>
        <p:nvGrpSpPr>
          <p:cNvPr id="6" name="Group 2"/>
          <p:cNvGrpSpPr>
            <a:grpSpLocks/>
          </p:cNvGrpSpPr>
          <p:nvPr/>
        </p:nvGrpSpPr>
        <p:grpSpPr bwMode="auto">
          <a:xfrm>
            <a:off x="1600200" y="2895600"/>
            <a:ext cx="5638800" cy="3681412"/>
            <a:chOff x="3705" y="10671"/>
            <a:chExt cx="5070" cy="2917"/>
          </a:xfrm>
        </p:grpSpPr>
        <p:sp>
          <p:nvSpPr>
            <p:cNvPr id="7" name="Text Box 3"/>
            <p:cNvSpPr txBox="1">
              <a:spLocks noChangeArrowheads="1"/>
            </p:cNvSpPr>
            <p:nvPr/>
          </p:nvSpPr>
          <p:spPr bwMode="auto">
            <a:xfrm>
              <a:off x="4641" y="12882"/>
              <a:ext cx="3384" cy="69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100" b="0" i="0" u="none" strike="noStrike" cap="none" normalizeH="0" baseline="0" smtClean="0">
                  <a:ln>
                    <a:noFill/>
                  </a:ln>
                  <a:solidFill>
                    <a:schemeClr val="tx1"/>
                  </a:solidFill>
                  <a:effectLst/>
                  <a:latin typeface="Comic Sans MS" pitchFamily="66" charset="0"/>
                </a:rPr>
                <a:t>Earth</a:t>
              </a:r>
              <a:endParaRPr kumimoji="0" lang="en-US" sz="1800" b="0" i="0" u="none" strike="noStrike" cap="none" normalizeH="0" baseline="0" smtClean="0">
                <a:ln>
                  <a:noFill/>
                </a:ln>
                <a:solidFill>
                  <a:schemeClr val="tx1"/>
                </a:solidFill>
                <a:effectLst/>
                <a:latin typeface="Arial" pitchFamily="34" charset="0"/>
              </a:endParaRPr>
            </a:p>
          </p:txBody>
        </p:sp>
        <p:grpSp>
          <p:nvGrpSpPr>
            <p:cNvPr id="8" name="Group 4"/>
            <p:cNvGrpSpPr>
              <a:grpSpLocks/>
            </p:cNvGrpSpPr>
            <p:nvPr/>
          </p:nvGrpSpPr>
          <p:grpSpPr bwMode="auto">
            <a:xfrm>
              <a:off x="3705" y="10671"/>
              <a:ext cx="5070" cy="2917"/>
              <a:chOff x="6090" y="827"/>
              <a:chExt cx="5070" cy="2917"/>
            </a:xfrm>
          </p:grpSpPr>
          <p:sp>
            <p:nvSpPr>
              <p:cNvPr id="9" name="Text Box 5"/>
              <p:cNvSpPr txBox="1">
                <a:spLocks noChangeArrowheads="1"/>
              </p:cNvSpPr>
              <p:nvPr/>
            </p:nvSpPr>
            <p:spPr bwMode="auto">
              <a:xfrm>
                <a:off x="8482" y="1942"/>
                <a:ext cx="346" cy="66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lang="en-US" sz="2000" dirty="0" smtClean="0">
                    <a:latin typeface="Comic Sans MS" pitchFamily="66" charset="0"/>
                  </a:rPr>
                  <a:t>d</a:t>
                </a:r>
                <a:endParaRPr kumimoji="0" lang="en-US" sz="2000" b="0" i="0" u="none" strike="noStrike" cap="none" normalizeH="0" baseline="0" dirty="0" smtClean="0">
                  <a:ln>
                    <a:noFill/>
                  </a:ln>
                  <a:solidFill>
                    <a:schemeClr val="tx1"/>
                  </a:solidFill>
                  <a:effectLst/>
                  <a:latin typeface="Arial" pitchFamily="34" charset="0"/>
                </a:endParaRPr>
              </a:p>
            </p:txBody>
          </p:sp>
          <p:grpSp>
            <p:nvGrpSpPr>
              <p:cNvPr id="10" name="Group 6"/>
              <p:cNvGrpSpPr>
                <a:grpSpLocks/>
              </p:cNvGrpSpPr>
              <p:nvPr/>
            </p:nvGrpSpPr>
            <p:grpSpPr bwMode="auto">
              <a:xfrm>
                <a:off x="6090" y="827"/>
                <a:ext cx="5070" cy="2917"/>
                <a:chOff x="6090" y="827"/>
                <a:chExt cx="5070" cy="2917"/>
              </a:xfrm>
            </p:grpSpPr>
            <p:grpSp>
              <p:nvGrpSpPr>
                <p:cNvPr id="11" name="Group 7"/>
                <p:cNvGrpSpPr>
                  <a:grpSpLocks/>
                </p:cNvGrpSpPr>
                <p:nvPr/>
              </p:nvGrpSpPr>
              <p:grpSpPr bwMode="auto">
                <a:xfrm>
                  <a:off x="6090" y="891"/>
                  <a:ext cx="5070" cy="2853"/>
                  <a:chOff x="6090" y="891"/>
                  <a:chExt cx="5070" cy="2853"/>
                </a:xfrm>
              </p:grpSpPr>
              <p:grpSp>
                <p:nvGrpSpPr>
                  <p:cNvPr id="13" name="Group 12"/>
                  <p:cNvGrpSpPr>
                    <a:grpSpLocks/>
                  </p:cNvGrpSpPr>
                  <p:nvPr/>
                </p:nvGrpSpPr>
                <p:grpSpPr bwMode="auto">
                  <a:xfrm>
                    <a:off x="6090" y="891"/>
                    <a:ext cx="5070" cy="2853"/>
                    <a:chOff x="6090" y="891"/>
                    <a:chExt cx="5070" cy="2853"/>
                  </a:xfrm>
                </p:grpSpPr>
                <p:grpSp>
                  <p:nvGrpSpPr>
                    <p:cNvPr id="15" name="Group 9"/>
                    <p:cNvGrpSpPr>
                      <a:grpSpLocks/>
                    </p:cNvGrpSpPr>
                    <p:nvPr/>
                  </p:nvGrpSpPr>
                  <p:grpSpPr bwMode="auto">
                    <a:xfrm>
                      <a:off x="6090" y="891"/>
                      <a:ext cx="5070" cy="2853"/>
                      <a:chOff x="6090" y="891"/>
                      <a:chExt cx="5070" cy="2853"/>
                    </a:xfrm>
                  </p:grpSpPr>
                  <p:sp>
                    <p:nvSpPr>
                      <p:cNvPr id="17" name="Arc 10"/>
                      <p:cNvSpPr>
                        <a:spLocks/>
                      </p:cNvSpPr>
                      <p:nvPr/>
                    </p:nvSpPr>
                    <p:spPr bwMode="auto">
                      <a:xfrm>
                        <a:off x="7289" y="2255"/>
                        <a:ext cx="2792" cy="1261"/>
                      </a:xfrm>
                      <a:custGeom>
                        <a:avLst/>
                        <a:gdLst>
                          <a:gd name="G0" fmla="+- 21600 0 0"/>
                          <a:gd name="G1" fmla="+- 21600 0 0"/>
                          <a:gd name="G2" fmla="+- 21600 0 0"/>
                          <a:gd name="T0" fmla="*/ 1 w 43200"/>
                          <a:gd name="T1" fmla="*/ 21770 h 21770"/>
                          <a:gd name="T2" fmla="*/ 43200 w 43200"/>
                          <a:gd name="T3" fmla="*/ 21600 h 21770"/>
                          <a:gd name="T4" fmla="*/ 21600 w 43200"/>
                          <a:gd name="T5" fmla="*/ 21600 h 21770"/>
                        </a:gdLst>
                        <a:ahLst/>
                        <a:cxnLst>
                          <a:cxn ang="0">
                            <a:pos x="T0" y="T1"/>
                          </a:cxn>
                          <a:cxn ang="0">
                            <a:pos x="T2" y="T3"/>
                          </a:cxn>
                          <a:cxn ang="0">
                            <a:pos x="T4" y="T5"/>
                          </a:cxn>
                        </a:cxnLst>
                        <a:rect l="0" t="0" r="r" b="b"/>
                        <a:pathLst>
                          <a:path w="43200" h="21770" fill="none" extrusionOk="0">
                            <a:moveTo>
                              <a:pt x="0" y="21770"/>
                            </a:moveTo>
                            <a:cubicBezTo>
                              <a:pt x="0" y="21713"/>
                              <a:pt x="0" y="21656"/>
                              <a:pt x="0" y="21600"/>
                            </a:cubicBezTo>
                            <a:cubicBezTo>
                              <a:pt x="0" y="9670"/>
                              <a:pt x="9670" y="0"/>
                              <a:pt x="21600" y="0"/>
                            </a:cubicBezTo>
                            <a:cubicBezTo>
                              <a:pt x="33529" y="-1"/>
                              <a:pt x="43199" y="9670"/>
                              <a:pt x="43200" y="21599"/>
                            </a:cubicBezTo>
                          </a:path>
                          <a:path w="43200" h="21770" stroke="0" extrusionOk="0">
                            <a:moveTo>
                              <a:pt x="0" y="21770"/>
                            </a:moveTo>
                            <a:cubicBezTo>
                              <a:pt x="0" y="21713"/>
                              <a:pt x="0" y="21656"/>
                              <a:pt x="0" y="21600"/>
                            </a:cubicBezTo>
                            <a:cubicBezTo>
                              <a:pt x="0" y="9670"/>
                              <a:pt x="9670" y="0"/>
                              <a:pt x="21600" y="0"/>
                            </a:cubicBezTo>
                            <a:cubicBezTo>
                              <a:pt x="33529" y="-1"/>
                              <a:pt x="43199" y="9670"/>
                              <a:pt x="43200" y="21599"/>
                            </a:cubicBezTo>
                            <a:lnTo>
                              <a:pt x="21600" y="21600"/>
                            </a:lnTo>
                            <a:close/>
                          </a:path>
                        </a:pathLst>
                      </a:cu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Arc 11"/>
                      <p:cNvSpPr>
                        <a:spLocks/>
                      </p:cNvSpPr>
                      <p:nvPr/>
                    </p:nvSpPr>
                    <p:spPr bwMode="auto">
                      <a:xfrm>
                        <a:off x="6996" y="1942"/>
                        <a:ext cx="3414" cy="1802"/>
                      </a:xfrm>
                      <a:custGeom>
                        <a:avLst/>
                        <a:gdLst>
                          <a:gd name="G0" fmla="+- 21360 0 0"/>
                          <a:gd name="G1" fmla="+- 21600 0 0"/>
                          <a:gd name="G2" fmla="+- 21600 0 0"/>
                          <a:gd name="T0" fmla="*/ 0 w 42813"/>
                          <a:gd name="T1" fmla="*/ 18389 h 21600"/>
                          <a:gd name="T2" fmla="*/ 42813 w 42813"/>
                          <a:gd name="T3" fmla="*/ 19080 h 21600"/>
                          <a:gd name="T4" fmla="*/ 21360 w 42813"/>
                          <a:gd name="T5" fmla="*/ 21600 h 21600"/>
                        </a:gdLst>
                        <a:ahLst/>
                        <a:cxnLst>
                          <a:cxn ang="0">
                            <a:pos x="T0" y="T1"/>
                          </a:cxn>
                          <a:cxn ang="0">
                            <a:pos x="T2" y="T3"/>
                          </a:cxn>
                          <a:cxn ang="0">
                            <a:pos x="T4" y="T5"/>
                          </a:cxn>
                        </a:cxnLst>
                        <a:rect l="0" t="0" r="r" b="b"/>
                        <a:pathLst>
                          <a:path w="42813" h="21600" fill="none" extrusionOk="0">
                            <a:moveTo>
                              <a:pt x="0" y="18389"/>
                            </a:moveTo>
                            <a:cubicBezTo>
                              <a:pt x="1589" y="7818"/>
                              <a:pt x="10670" y="-1"/>
                              <a:pt x="21360" y="0"/>
                            </a:cubicBezTo>
                            <a:cubicBezTo>
                              <a:pt x="32314" y="0"/>
                              <a:pt x="41534" y="8200"/>
                              <a:pt x="42812" y="19080"/>
                            </a:cubicBezTo>
                          </a:path>
                          <a:path w="42813" h="21600" stroke="0" extrusionOk="0">
                            <a:moveTo>
                              <a:pt x="0" y="18389"/>
                            </a:moveTo>
                            <a:cubicBezTo>
                              <a:pt x="1589" y="7818"/>
                              <a:pt x="10670" y="-1"/>
                              <a:pt x="21360" y="0"/>
                            </a:cubicBezTo>
                            <a:cubicBezTo>
                              <a:pt x="32314" y="0"/>
                              <a:pt x="41534" y="8200"/>
                              <a:pt x="42812" y="19080"/>
                            </a:cubicBezTo>
                            <a:lnTo>
                              <a:pt x="21360" y="21600"/>
                            </a:lnTo>
                            <a:close/>
                          </a:path>
                        </a:pathLst>
                      </a:custGeom>
                      <a:noFill/>
                      <a:ln w="9525">
                        <a:solidFill>
                          <a:srgbClr val="000000"/>
                        </a:solidFill>
                        <a:prstDash val="dash"/>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Arc 12"/>
                      <p:cNvSpPr>
                        <a:spLocks/>
                      </p:cNvSpPr>
                      <p:nvPr/>
                    </p:nvSpPr>
                    <p:spPr bwMode="auto">
                      <a:xfrm>
                        <a:off x="6750" y="1610"/>
                        <a:ext cx="3870" cy="1908"/>
                      </a:xfrm>
                      <a:custGeom>
                        <a:avLst/>
                        <a:gdLst>
                          <a:gd name="G0" fmla="+- 21600 0 0"/>
                          <a:gd name="G1" fmla="+- 21600 0 0"/>
                          <a:gd name="G2" fmla="+- 21600 0 0"/>
                          <a:gd name="T0" fmla="*/ 21 w 43200"/>
                          <a:gd name="T1" fmla="*/ 22555 h 22863"/>
                          <a:gd name="T2" fmla="*/ 43163 w 43200"/>
                          <a:gd name="T3" fmla="*/ 22863 h 22863"/>
                          <a:gd name="T4" fmla="*/ 21600 w 43200"/>
                          <a:gd name="T5" fmla="*/ 21600 h 22863"/>
                        </a:gdLst>
                        <a:ahLst/>
                        <a:cxnLst>
                          <a:cxn ang="0">
                            <a:pos x="T0" y="T1"/>
                          </a:cxn>
                          <a:cxn ang="0">
                            <a:pos x="T2" y="T3"/>
                          </a:cxn>
                          <a:cxn ang="0">
                            <a:pos x="T4" y="T5"/>
                          </a:cxn>
                        </a:cxnLst>
                        <a:rect l="0" t="0" r="r" b="b"/>
                        <a:pathLst>
                          <a:path w="43200" h="22863" fill="none" extrusionOk="0">
                            <a:moveTo>
                              <a:pt x="21" y="22554"/>
                            </a:moveTo>
                            <a:cubicBezTo>
                              <a:pt x="7" y="22236"/>
                              <a:pt x="0" y="21918"/>
                              <a:pt x="0" y="21600"/>
                            </a:cubicBezTo>
                            <a:cubicBezTo>
                              <a:pt x="0" y="9670"/>
                              <a:pt x="9670" y="0"/>
                              <a:pt x="21600" y="0"/>
                            </a:cubicBezTo>
                            <a:cubicBezTo>
                              <a:pt x="33529" y="0"/>
                              <a:pt x="43200" y="9670"/>
                              <a:pt x="43200" y="21600"/>
                            </a:cubicBezTo>
                            <a:cubicBezTo>
                              <a:pt x="43200" y="22021"/>
                              <a:pt x="43187" y="22442"/>
                              <a:pt x="43163" y="22863"/>
                            </a:cubicBezTo>
                          </a:path>
                          <a:path w="43200" h="22863" stroke="0" extrusionOk="0">
                            <a:moveTo>
                              <a:pt x="21" y="22554"/>
                            </a:moveTo>
                            <a:cubicBezTo>
                              <a:pt x="7" y="22236"/>
                              <a:pt x="0" y="21918"/>
                              <a:pt x="0" y="21600"/>
                            </a:cubicBezTo>
                            <a:cubicBezTo>
                              <a:pt x="0" y="9670"/>
                              <a:pt x="9670" y="0"/>
                              <a:pt x="21600" y="0"/>
                            </a:cubicBezTo>
                            <a:cubicBezTo>
                              <a:pt x="33529" y="0"/>
                              <a:pt x="43200" y="9670"/>
                              <a:pt x="43200" y="21600"/>
                            </a:cubicBezTo>
                            <a:cubicBezTo>
                              <a:pt x="43200" y="22021"/>
                              <a:pt x="43187" y="22442"/>
                              <a:pt x="43163" y="22863"/>
                            </a:cubicBezTo>
                            <a:lnTo>
                              <a:pt x="21600" y="21600"/>
                            </a:lnTo>
                            <a:close/>
                          </a:path>
                        </a:pathLst>
                      </a:custGeom>
                      <a:noFill/>
                      <a:ln w="9525">
                        <a:solidFill>
                          <a:srgbClr val="000000"/>
                        </a:solidFill>
                        <a:prstDash val="dash"/>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Arc 13"/>
                      <p:cNvSpPr>
                        <a:spLocks/>
                      </p:cNvSpPr>
                      <p:nvPr/>
                    </p:nvSpPr>
                    <p:spPr bwMode="auto">
                      <a:xfrm>
                        <a:off x="6375" y="1250"/>
                        <a:ext cx="4530" cy="2309"/>
                      </a:xfrm>
                      <a:custGeom>
                        <a:avLst/>
                        <a:gdLst>
                          <a:gd name="G0" fmla="+- 21600 0 0"/>
                          <a:gd name="G1" fmla="+- 21600 0 0"/>
                          <a:gd name="G2" fmla="+- 21600 0 0"/>
                          <a:gd name="T0" fmla="*/ 21 w 43200"/>
                          <a:gd name="T1" fmla="*/ 22555 h 23361"/>
                          <a:gd name="T2" fmla="*/ 43128 w 43200"/>
                          <a:gd name="T3" fmla="*/ 23361 h 23361"/>
                          <a:gd name="T4" fmla="*/ 21600 w 43200"/>
                          <a:gd name="T5" fmla="*/ 21600 h 23361"/>
                        </a:gdLst>
                        <a:ahLst/>
                        <a:cxnLst>
                          <a:cxn ang="0">
                            <a:pos x="T0" y="T1"/>
                          </a:cxn>
                          <a:cxn ang="0">
                            <a:pos x="T2" y="T3"/>
                          </a:cxn>
                          <a:cxn ang="0">
                            <a:pos x="T4" y="T5"/>
                          </a:cxn>
                        </a:cxnLst>
                        <a:rect l="0" t="0" r="r" b="b"/>
                        <a:pathLst>
                          <a:path w="43200" h="23361" fill="none" extrusionOk="0">
                            <a:moveTo>
                              <a:pt x="21" y="22554"/>
                            </a:moveTo>
                            <a:cubicBezTo>
                              <a:pt x="7" y="22236"/>
                              <a:pt x="0" y="21918"/>
                              <a:pt x="0" y="21600"/>
                            </a:cubicBezTo>
                            <a:cubicBezTo>
                              <a:pt x="0" y="9670"/>
                              <a:pt x="9670" y="0"/>
                              <a:pt x="21600" y="0"/>
                            </a:cubicBezTo>
                            <a:cubicBezTo>
                              <a:pt x="33529" y="0"/>
                              <a:pt x="43200" y="9670"/>
                              <a:pt x="43200" y="21600"/>
                            </a:cubicBezTo>
                            <a:cubicBezTo>
                              <a:pt x="43200" y="22187"/>
                              <a:pt x="43176" y="22775"/>
                              <a:pt x="43128" y="23361"/>
                            </a:cubicBezTo>
                          </a:path>
                          <a:path w="43200" h="23361" stroke="0" extrusionOk="0">
                            <a:moveTo>
                              <a:pt x="21" y="22554"/>
                            </a:moveTo>
                            <a:cubicBezTo>
                              <a:pt x="7" y="22236"/>
                              <a:pt x="0" y="21918"/>
                              <a:pt x="0" y="21600"/>
                            </a:cubicBezTo>
                            <a:cubicBezTo>
                              <a:pt x="0" y="9670"/>
                              <a:pt x="9670" y="0"/>
                              <a:pt x="21600" y="0"/>
                            </a:cubicBezTo>
                            <a:cubicBezTo>
                              <a:pt x="33529" y="0"/>
                              <a:pt x="43200" y="9670"/>
                              <a:pt x="43200" y="21600"/>
                            </a:cubicBezTo>
                            <a:cubicBezTo>
                              <a:pt x="43200" y="22187"/>
                              <a:pt x="43176" y="22775"/>
                              <a:pt x="43128" y="23361"/>
                            </a:cubicBezTo>
                            <a:lnTo>
                              <a:pt x="21600" y="21600"/>
                            </a:lnTo>
                            <a:close/>
                          </a:path>
                        </a:pathLst>
                      </a:custGeom>
                      <a:noFill/>
                      <a:ln w="9525">
                        <a:solidFill>
                          <a:srgbClr val="000000"/>
                        </a:solidFill>
                        <a:prstDash val="dash"/>
                        <a:round/>
                        <a:headEnd/>
                        <a:tailEnd/>
                      </a:ln>
                    </p:spPr>
                    <p:txBody>
                      <a:bodyPr vert="horz" wrap="square" lIns="91440" tIns="45720" rIns="91440" bIns="45720" numCol="1" anchor="t" anchorCtr="0" compatLnSpc="1">
                        <a:prstTxWarp prst="textNoShape">
                          <a:avLst/>
                        </a:prstTxWarp>
                      </a:bodyPr>
                      <a:lstStyle/>
                      <a:p>
                        <a:endParaRPr lang="en-US"/>
                      </a:p>
                    </p:txBody>
                  </p:sp>
                  <p:sp>
                    <p:nvSpPr>
                      <p:cNvPr id="21" name="Arc 14"/>
                      <p:cNvSpPr>
                        <a:spLocks/>
                      </p:cNvSpPr>
                      <p:nvPr/>
                    </p:nvSpPr>
                    <p:spPr bwMode="auto">
                      <a:xfrm>
                        <a:off x="6090" y="891"/>
                        <a:ext cx="5070" cy="2625"/>
                      </a:xfrm>
                      <a:custGeom>
                        <a:avLst/>
                        <a:gdLst>
                          <a:gd name="G0" fmla="+- 21600 0 0"/>
                          <a:gd name="G1" fmla="+- 21600 0 0"/>
                          <a:gd name="G2" fmla="+- 21600 0 0"/>
                          <a:gd name="T0" fmla="*/ 512 w 43200"/>
                          <a:gd name="T1" fmla="*/ 26275 h 26630"/>
                          <a:gd name="T2" fmla="*/ 42606 w 43200"/>
                          <a:gd name="T3" fmla="*/ 26630 h 26630"/>
                          <a:gd name="T4" fmla="*/ 21600 w 43200"/>
                          <a:gd name="T5" fmla="*/ 21600 h 26630"/>
                        </a:gdLst>
                        <a:ahLst/>
                        <a:cxnLst>
                          <a:cxn ang="0">
                            <a:pos x="T0" y="T1"/>
                          </a:cxn>
                          <a:cxn ang="0">
                            <a:pos x="T2" y="T3"/>
                          </a:cxn>
                          <a:cxn ang="0">
                            <a:pos x="T4" y="T5"/>
                          </a:cxn>
                        </a:cxnLst>
                        <a:rect l="0" t="0" r="r" b="b"/>
                        <a:pathLst>
                          <a:path w="43200" h="26630" fill="none" extrusionOk="0">
                            <a:moveTo>
                              <a:pt x="511" y="26275"/>
                            </a:moveTo>
                            <a:cubicBezTo>
                              <a:pt x="171" y="24739"/>
                              <a:pt x="0" y="23172"/>
                              <a:pt x="0" y="21600"/>
                            </a:cubicBezTo>
                            <a:cubicBezTo>
                              <a:pt x="0" y="9670"/>
                              <a:pt x="9670" y="0"/>
                              <a:pt x="21600" y="0"/>
                            </a:cubicBezTo>
                            <a:cubicBezTo>
                              <a:pt x="33529" y="0"/>
                              <a:pt x="43200" y="9670"/>
                              <a:pt x="43200" y="21600"/>
                            </a:cubicBezTo>
                            <a:cubicBezTo>
                              <a:pt x="43200" y="23294"/>
                              <a:pt x="43000" y="24982"/>
                              <a:pt x="42606" y="26630"/>
                            </a:cubicBezTo>
                          </a:path>
                          <a:path w="43200" h="26630" stroke="0" extrusionOk="0">
                            <a:moveTo>
                              <a:pt x="511" y="26275"/>
                            </a:moveTo>
                            <a:cubicBezTo>
                              <a:pt x="171" y="24739"/>
                              <a:pt x="0" y="23172"/>
                              <a:pt x="0" y="21600"/>
                            </a:cubicBezTo>
                            <a:cubicBezTo>
                              <a:pt x="0" y="9670"/>
                              <a:pt x="9670" y="0"/>
                              <a:pt x="21600" y="0"/>
                            </a:cubicBezTo>
                            <a:cubicBezTo>
                              <a:pt x="33529" y="0"/>
                              <a:pt x="43200" y="9670"/>
                              <a:pt x="43200" y="21600"/>
                            </a:cubicBezTo>
                            <a:cubicBezTo>
                              <a:pt x="43200" y="23294"/>
                              <a:pt x="43000" y="24982"/>
                              <a:pt x="42606" y="26630"/>
                            </a:cubicBezTo>
                            <a:lnTo>
                              <a:pt x="21600" y="21600"/>
                            </a:lnTo>
                            <a:close/>
                          </a:path>
                        </a:pathLst>
                      </a:custGeom>
                      <a:noFill/>
                      <a:ln w="9525">
                        <a:solidFill>
                          <a:srgbClr val="000000"/>
                        </a:solidFill>
                        <a:prstDash val="dash"/>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6" name="Text Box 15"/>
                    <p:cNvSpPr txBox="1">
                      <a:spLocks noChangeArrowheads="1"/>
                    </p:cNvSpPr>
                    <p:nvPr/>
                  </p:nvSpPr>
                  <p:spPr bwMode="auto">
                    <a:xfrm>
                      <a:off x="8482" y="1576"/>
                      <a:ext cx="503" cy="66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lang="en-US" sz="2000" dirty="0">
                          <a:latin typeface="Comic Sans MS" pitchFamily="66" charset="0"/>
                        </a:rPr>
                        <a:t>c</a:t>
                      </a:r>
                      <a:endParaRPr kumimoji="0" lang="en-US" sz="2000" b="0" i="0" u="none" strike="noStrike" cap="none" normalizeH="0" baseline="0" dirty="0" smtClean="0">
                        <a:ln>
                          <a:noFill/>
                        </a:ln>
                        <a:solidFill>
                          <a:schemeClr val="tx1"/>
                        </a:solidFill>
                        <a:effectLst/>
                        <a:latin typeface="Arial" pitchFamily="34" charset="0"/>
                      </a:endParaRPr>
                    </a:p>
                  </p:txBody>
                </p:sp>
              </p:grpSp>
              <p:sp>
                <p:nvSpPr>
                  <p:cNvPr id="14" name="Text Box 16"/>
                  <p:cNvSpPr txBox="1">
                    <a:spLocks noChangeArrowheads="1"/>
                  </p:cNvSpPr>
                  <p:nvPr/>
                </p:nvSpPr>
                <p:spPr bwMode="auto">
                  <a:xfrm>
                    <a:off x="8482" y="1187"/>
                    <a:ext cx="503" cy="66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lang="en-US" sz="2000" dirty="0">
                        <a:latin typeface="Comic Sans MS" pitchFamily="66" charset="0"/>
                      </a:rPr>
                      <a:t>b</a:t>
                    </a:r>
                    <a:endParaRPr kumimoji="0" lang="en-US" sz="2000" b="0" i="0" u="none" strike="noStrike" cap="none" normalizeH="0" baseline="0" dirty="0" smtClean="0">
                      <a:ln>
                        <a:noFill/>
                      </a:ln>
                      <a:solidFill>
                        <a:schemeClr val="tx1"/>
                      </a:solidFill>
                      <a:effectLst/>
                      <a:latin typeface="Arial" pitchFamily="34" charset="0"/>
                    </a:endParaRPr>
                  </a:p>
                </p:txBody>
              </p:sp>
            </p:grpSp>
            <p:sp>
              <p:nvSpPr>
                <p:cNvPr id="12" name="Text Box 17"/>
                <p:cNvSpPr txBox="1">
                  <a:spLocks noChangeArrowheads="1"/>
                </p:cNvSpPr>
                <p:nvPr/>
              </p:nvSpPr>
              <p:spPr bwMode="auto">
                <a:xfrm>
                  <a:off x="8482" y="827"/>
                  <a:ext cx="503" cy="66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lang="en-US" sz="2000" dirty="0">
                      <a:latin typeface="Comic Sans MS" pitchFamily="66" charset="0"/>
                    </a:rPr>
                    <a:t>a</a:t>
                  </a:r>
                  <a:endParaRPr kumimoji="0" lang="en-US" sz="2000" b="0" i="0" u="none" strike="noStrike" cap="none" normalizeH="0" baseline="0" dirty="0" smtClean="0">
                    <a:ln>
                      <a:noFill/>
                    </a:ln>
                    <a:solidFill>
                      <a:schemeClr val="tx1"/>
                    </a:solidFill>
                    <a:effectLst/>
                    <a:latin typeface="Arial" pitchFamily="34" charset="0"/>
                  </a:endParaRPr>
                </a:p>
              </p:txBody>
            </p:sp>
          </p:grpSp>
        </p:grpSp>
      </p:gr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rmAutofit/>
          </a:bodyPr>
          <a:lstStyle/>
          <a:p>
            <a:r>
              <a:rPr lang="en-US" dirty="0" smtClean="0"/>
              <a:t>What we learned in today’s lesson</a:t>
            </a:r>
            <a:endParaRPr lang="en-US" dirty="0"/>
          </a:p>
        </p:txBody>
      </p:sp>
      <p:sp>
        <p:nvSpPr>
          <p:cNvPr id="3" name="Content Placeholder 2"/>
          <p:cNvSpPr>
            <a:spLocks noGrp="1"/>
          </p:cNvSpPr>
          <p:nvPr>
            <p:ph idx="1"/>
          </p:nvPr>
        </p:nvSpPr>
        <p:spPr>
          <a:xfrm>
            <a:off x="457200" y="1828800"/>
            <a:ext cx="8229600" cy="4876800"/>
          </a:xfrm>
        </p:spPr>
        <p:txBody>
          <a:bodyPr>
            <a:noAutofit/>
          </a:bodyPr>
          <a:lstStyle/>
          <a:p>
            <a:pPr lvl="1"/>
            <a:r>
              <a:rPr lang="en-US" sz="3000" dirty="0" smtClean="0"/>
              <a:t>Identified the source of radiation that heats Earth’s atmosphere</a:t>
            </a:r>
          </a:p>
          <a:p>
            <a:pPr lvl="1"/>
            <a:r>
              <a:rPr lang="en-US" sz="3000" dirty="0" smtClean="0"/>
              <a:t>Interpreted how the process of conduction heats the Earth’s atmosphere</a:t>
            </a:r>
          </a:p>
          <a:p>
            <a:pPr lvl="1"/>
            <a:r>
              <a:rPr lang="en-US" sz="3000" dirty="0" smtClean="0"/>
              <a:t>Demonstrated how convection currents form in the atmosphere by completing the lab activity</a:t>
            </a:r>
          </a:p>
          <a:p>
            <a:pPr lvl="1"/>
            <a:r>
              <a:rPr lang="en-US" sz="3000" dirty="0" smtClean="0"/>
              <a:t>Diagramed how radiation, conduction and convection operates in the atmosphere by completing the lesson activity</a:t>
            </a:r>
            <a:endParaRPr lang="en-US" sz="3000" b="1"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lide(fromBottom)">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slide(fromBottom)">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slide(fromBottom)">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slide(fromBottom)">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667000"/>
            <a:ext cx="8305800" cy="1143000"/>
          </a:xfrm>
        </p:spPr>
        <p:txBody>
          <a:bodyPr/>
          <a:lstStyle/>
          <a:p>
            <a:pPr algn="ctr"/>
            <a:r>
              <a:rPr lang="en-US" dirty="0" smtClean="0"/>
              <a:t>But wait!!!!!</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smtClean="0"/>
              <a:t>Exit Slip</a:t>
            </a:r>
            <a:endParaRPr lang="en-US" dirty="0"/>
          </a:p>
        </p:txBody>
      </p:sp>
      <p:sp>
        <p:nvSpPr>
          <p:cNvPr id="4" name="Content Placeholder 3"/>
          <p:cNvSpPr>
            <a:spLocks noGrp="1"/>
          </p:cNvSpPr>
          <p:nvPr>
            <p:ph idx="1"/>
          </p:nvPr>
        </p:nvSpPr>
        <p:spPr/>
        <p:txBody>
          <a:bodyPr/>
          <a:lstStyle/>
          <a:p>
            <a:pPr lvl="0">
              <a:buNone/>
            </a:pPr>
            <a:r>
              <a:rPr lang="en-US" sz="3600" dirty="0" smtClean="0"/>
              <a:t>Diagram how heat transfer operates in the atmosphere. Identify where convection, conduction, and radiation occurs in your diagram and describe the process in your own words. Where else in nature or technology use currents and what is the heat source?</a:t>
            </a:r>
            <a:endParaRPr lang="en-US" sz="3600" b="1" dirty="0" smtClean="0"/>
          </a:p>
          <a:p>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81400" y="609600"/>
            <a:ext cx="5562600" cy="1706562"/>
          </a:xfrm>
        </p:spPr>
        <p:txBody>
          <a:bodyPr>
            <a:normAutofit/>
          </a:bodyPr>
          <a:lstStyle/>
          <a:p>
            <a:r>
              <a:rPr lang="en-US" dirty="0" smtClean="0"/>
              <a:t>Layers of the atmosphere</a:t>
            </a:r>
            <a:endParaRPr lang="en-US" dirty="0"/>
          </a:p>
        </p:txBody>
      </p:sp>
      <p:pic>
        <p:nvPicPr>
          <p:cNvPr id="2050" name="Picture 2" descr="The five basic layers of the atmosphere"/>
          <p:cNvPicPr>
            <a:picLocks noChangeAspect="1" noChangeArrowheads="1"/>
          </p:cNvPicPr>
          <p:nvPr/>
        </p:nvPicPr>
        <p:blipFill>
          <a:blip r:embed="rId2" cstate="print"/>
          <a:srcRect/>
          <a:stretch>
            <a:fillRect/>
          </a:stretch>
        </p:blipFill>
        <p:spPr bwMode="auto">
          <a:xfrm>
            <a:off x="228600" y="0"/>
            <a:ext cx="2286000" cy="6858001"/>
          </a:xfrm>
          <a:prstGeom prst="rect">
            <a:avLst/>
          </a:prstGeom>
          <a:noFill/>
        </p:spPr>
      </p:pic>
      <p:sp>
        <p:nvSpPr>
          <p:cNvPr id="5" name="TextBox 4"/>
          <p:cNvSpPr txBox="1"/>
          <p:nvPr/>
        </p:nvSpPr>
        <p:spPr>
          <a:xfrm>
            <a:off x="2819400" y="6248400"/>
            <a:ext cx="6019800" cy="523220"/>
          </a:xfrm>
          <a:prstGeom prst="rect">
            <a:avLst/>
          </a:prstGeom>
          <a:noFill/>
        </p:spPr>
        <p:txBody>
          <a:bodyPr wrap="square" rtlCol="0">
            <a:spAutoFit/>
          </a:bodyPr>
          <a:lstStyle/>
          <a:p>
            <a:r>
              <a:rPr lang="en-US" sz="2800" dirty="0" smtClean="0"/>
              <a:t>Troposphere = where we live</a:t>
            </a:r>
            <a:endParaRPr lang="en-US" sz="2800" dirty="0"/>
          </a:p>
        </p:txBody>
      </p:sp>
      <p:sp>
        <p:nvSpPr>
          <p:cNvPr id="6" name="TextBox 5"/>
          <p:cNvSpPr txBox="1"/>
          <p:nvPr/>
        </p:nvSpPr>
        <p:spPr>
          <a:xfrm>
            <a:off x="2895600" y="5410200"/>
            <a:ext cx="5334000" cy="523220"/>
          </a:xfrm>
          <a:prstGeom prst="rect">
            <a:avLst/>
          </a:prstGeom>
          <a:noFill/>
        </p:spPr>
        <p:txBody>
          <a:bodyPr wrap="square" rtlCol="0">
            <a:spAutoFit/>
          </a:bodyPr>
          <a:lstStyle/>
          <a:p>
            <a:r>
              <a:rPr lang="en-US" sz="2800" dirty="0" smtClean="0"/>
              <a:t>Stratosphere = Ozone layer</a:t>
            </a:r>
            <a:endParaRPr lang="en-US" sz="2800" dirty="0"/>
          </a:p>
        </p:txBody>
      </p:sp>
      <p:sp>
        <p:nvSpPr>
          <p:cNvPr id="7" name="TextBox 6"/>
          <p:cNvSpPr txBox="1"/>
          <p:nvPr/>
        </p:nvSpPr>
        <p:spPr>
          <a:xfrm>
            <a:off x="2895600" y="4191000"/>
            <a:ext cx="5638800" cy="523220"/>
          </a:xfrm>
          <a:prstGeom prst="rect">
            <a:avLst/>
          </a:prstGeom>
          <a:noFill/>
        </p:spPr>
        <p:txBody>
          <a:bodyPr wrap="square" rtlCol="0">
            <a:spAutoFit/>
          </a:bodyPr>
          <a:lstStyle/>
          <a:p>
            <a:r>
              <a:rPr lang="en-US" sz="2800" dirty="0" smtClean="0"/>
              <a:t>Mesosphere = meteors burn up </a:t>
            </a:r>
            <a:endParaRPr lang="en-US" sz="2800" dirty="0"/>
          </a:p>
        </p:txBody>
      </p:sp>
      <p:sp>
        <p:nvSpPr>
          <p:cNvPr id="8" name="TextBox 7"/>
          <p:cNvSpPr txBox="1"/>
          <p:nvPr/>
        </p:nvSpPr>
        <p:spPr>
          <a:xfrm>
            <a:off x="2971800" y="2362200"/>
            <a:ext cx="5562600" cy="523220"/>
          </a:xfrm>
          <a:prstGeom prst="rect">
            <a:avLst/>
          </a:prstGeom>
          <a:noFill/>
        </p:spPr>
        <p:txBody>
          <a:bodyPr wrap="square" rtlCol="0">
            <a:spAutoFit/>
          </a:bodyPr>
          <a:lstStyle/>
          <a:p>
            <a:r>
              <a:rPr lang="en-US" sz="2800" dirty="0" smtClean="0"/>
              <a:t>Thermosphere = satellites orbit earth</a:t>
            </a:r>
            <a:endParaRPr lang="en-US" sz="2800" dirty="0"/>
          </a:p>
        </p:txBody>
      </p:sp>
      <p:sp>
        <p:nvSpPr>
          <p:cNvPr id="9" name="TextBox 8"/>
          <p:cNvSpPr txBox="1"/>
          <p:nvPr/>
        </p:nvSpPr>
        <p:spPr>
          <a:xfrm>
            <a:off x="2895600" y="228600"/>
            <a:ext cx="6248400" cy="523220"/>
          </a:xfrm>
          <a:prstGeom prst="rect">
            <a:avLst/>
          </a:prstGeom>
          <a:noFill/>
        </p:spPr>
        <p:txBody>
          <a:bodyPr wrap="square" rtlCol="0">
            <a:spAutoFit/>
          </a:bodyPr>
          <a:lstStyle/>
          <a:p>
            <a:r>
              <a:rPr lang="en-US" sz="2800" dirty="0" smtClean="0"/>
              <a:t>Exosphere = lots of Helium and Hydrogen </a:t>
            </a:r>
            <a:endParaRPr lang="en-US" sz="2800" dirty="0"/>
          </a:p>
        </p:txBody>
      </p:sp>
      <p:sp>
        <p:nvSpPr>
          <p:cNvPr id="10" name="TextBox 9"/>
          <p:cNvSpPr txBox="1"/>
          <p:nvPr/>
        </p:nvSpPr>
        <p:spPr>
          <a:xfrm>
            <a:off x="2971800" y="2895600"/>
            <a:ext cx="5715000" cy="954107"/>
          </a:xfrm>
          <a:prstGeom prst="rect">
            <a:avLst/>
          </a:prstGeom>
          <a:noFill/>
        </p:spPr>
        <p:txBody>
          <a:bodyPr wrap="square" rtlCol="0">
            <a:spAutoFit/>
          </a:bodyPr>
          <a:lstStyle/>
          <a:p>
            <a:r>
              <a:rPr lang="en-US" sz="2800" dirty="0" smtClean="0"/>
              <a:t>Ionosphere = charge particles form Auroras and part of Thermosphere</a:t>
            </a: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xit" presetSubtype="4" fill="hold" grpId="0" nodeType="clickEffect">
                                  <p:stCondLst>
                                    <p:cond delay="0"/>
                                  </p:stCondLst>
                                  <p:childTnLst>
                                    <p:anim calcmode="lin" valueType="num">
                                      <p:cBhvr additive="base">
                                        <p:cTn id="36" dur="500"/>
                                        <p:tgtEl>
                                          <p:spTgt spid="2"/>
                                        </p:tgtEl>
                                        <p:attrNameLst>
                                          <p:attrName>ppt_x</p:attrName>
                                        </p:attrNameLst>
                                      </p:cBhvr>
                                      <p:tavLst>
                                        <p:tav tm="0">
                                          <p:val>
                                            <p:strVal val="ppt_x"/>
                                          </p:val>
                                        </p:tav>
                                        <p:tav tm="100000">
                                          <p:val>
                                            <p:strVal val="ppt_x"/>
                                          </p:val>
                                        </p:tav>
                                      </p:tavLst>
                                    </p:anim>
                                    <p:anim calcmode="lin" valueType="num">
                                      <p:cBhvr additive="base">
                                        <p:cTn id="37" dur="500"/>
                                        <p:tgtEl>
                                          <p:spTgt spid="2"/>
                                        </p:tgtEl>
                                        <p:attrNameLst>
                                          <p:attrName>ppt_y</p:attrName>
                                        </p:attrNameLst>
                                      </p:cBhvr>
                                      <p:tavLst>
                                        <p:tav tm="0">
                                          <p:val>
                                            <p:strVal val="ppt_y"/>
                                          </p:val>
                                        </p:tav>
                                        <p:tav tm="100000">
                                          <p:val>
                                            <p:strVal val="1+ppt_h/2"/>
                                          </p:val>
                                        </p:tav>
                                      </p:tavLst>
                                    </p:anim>
                                    <p:set>
                                      <p:cBhvr>
                                        <p:cTn id="38" dur="1" fill="hold">
                                          <p:stCondLst>
                                            <p:cond delay="499"/>
                                          </p:stCondLst>
                                        </p:cTn>
                                        <p:tgtEl>
                                          <p:spTgt spid="2"/>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ppt_x"/>
                                          </p:val>
                                        </p:tav>
                                        <p:tav tm="100000">
                                          <p:val>
                                            <p:strVal val="#ppt_x"/>
                                          </p:val>
                                        </p:tav>
                                      </p:tavLst>
                                    </p:anim>
                                    <p:anim calcmode="lin" valueType="num">
                                      <p:cBhvr additive="base">
                                        <p:cTn id="4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P spid="7" grpId="0"/>
      <p:bldP spid="8" grpId="0"/>
      <p:bldP spid="9" grpId="0"/>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Reminder</a:t>
            </a:r>
            <a:endParaRPr lang="en-US" dirty="0"/>
          </a:p>
        </p:txBody>
      </p:sp>
      <p:sp>
        <p:nvSpPr>
          <p:cNvPr id="3" name="Content Placeholder 2"/>
          <p:cNvSpPr>
            <a:spLocks noGrp="1"/>
          </p:cNvSpPr>
          <p:nvPr>
            <p:ph idx="1"/>
          </p:nvPr>
        </p:nvSpPr>
        <p:spPr/>
        <p:txBody>
          <a:bodyPr/>
          <a:lstStyle/>
          <a:p>
            <a:r>
              <a:rPr lang="en-US" dirty="0" smtClean="0"/>
              <a:t>Quiz on Friday about the atmosphere</a:t>
            </a:r>
          </a:p>
          <a:p>
            <a:r>
              <a:rPr lang="en-US" dirty="0" smtClean="0"/>
              <a:t>Last week to make up work</a:t>
            </a:r>
          </a:p>
          <a:p>
            <a:pPr lvl="1"/>
            <a:r>
              <a:rPr lang="en-US" dirty="0" smtClean="0"/>
              <a:t>Example: Geologic Time Scale Quiz and Test and Geologic Time Online Interactive</a:t>
            </a:r>
          </a:p>
          <a:p>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Take out homework/class-work from Tuesday</a:t>
            </a:r>
            <a:endParaRPr lang="en-US" dirty="0"/>
          </a:p>
        </p:txBody>
      </p:sp>
      <p:pic>
        <p:nvPicPr>
          <p:cNvPr id="48130" name="Picture 2" descr="http://www.aerospaceweb.org/question/atmosphere/atmosphere/layers.gif"/>
          <p:cNvPicPr>
            <a:picLocks noGrp="1" noChangeAspect="1" noChangeArrowheads="1"/>
          </p:cNvPicPr>
          <p:nvPr>
            <p:ph idx="1"/>
          </p:nvPr>
        </p:nvPicPr>
        <p:blipFill>
          <a:blip r:embed="rId2" cstate="print"/>
          <a:srcRect/>
          <a:stretch>
            <a:fillRect/>
          </a:stretch>
        </p:blipFill>
        <p:spPr bwMode="auto">
          <a:xfrm>
            <a:off x="914400" y="304800"/>
            <a:ext cx="7281862" cy="6225714"/>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2"/>
                                        </p:tgtEl>
                                        <p:attrNameLst>
                                          <p:attrName>ppt_x</p:attrName>
                                        </p:attrNameLst>
                                      </p:cBhvr>
                                      <p:tavLst>
                                        <p:tav tm="0">
                                          <p:val>
                                            <p:strVal val="ppt_x"/>
                                          </p:val>
                                        </p:tav>
                                        <p:tav tm="100000">
                                          <p:val>
                                            <p:strVal val="ppt_x"/>
                                          </p:val>
                                        </p:tav>
                                      </p:tavLst>
                                    </p:anim>
                                    <p:anim calcmode="lin" valueType="num">
                                      <p:cBhvr additive="base">
                                        <p:cTn id="7" dur="500"/>
                                        <p:tgtEl>
                                          <p:spTgt spid="2"/>
                                        </p:tgtEl>
                                        <p:attrNameLst>
                                          <p:attrName>ppt_y</p:attrName>
                                        </p:attrNameLst>
                                      </p:cBhvr>
                                      <p:tavLst>
                                        <p:tav tm="0">
                                          <p:val>
                                            <p:strVal val="ppt_y"/>
                                          </p:val>
                                        </p:tav>
                                        <p:tav tm="100000">
                                          <p:val>
                                            <p:strVal val="1+ppt_h/2"/>
                                          </p:val>
                                        </p:tav>
                                      </p:tavLst>
                                    </p:anim>
                                    <p:set>
                                      <p:cBhvr>
                                        <p:cTn id="8" dur="1" fill="hold">
                                          <p:stCondLst>
                                            <p:cond delay="499"/>
                                          </p:stCondLst>
                                        </p:cTn>
                                        <p:tgtEl>
                                          <p:spTgt spid="2"/>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35" presetClass="entr" presetSubtype="0" fill="hold" nodeType="clickEffect">
                                  <p:stCondLst>
                                    <p:cond delay="0"/>
                                  </p:stCondLst>
                                  <p:childTnLst>
                                    <p:set>
                                      <p:cBhvr>
                                        <p:cTn id="12" dur="1" fill="hold">
                                          <p:stCondLst>
                                            <p:cond delay="0"/>
                                          </p:stCondLst>
                                        </p:cTn>
                                        <p:tgtEl>
                                          <p:spTgt spid="48130"/>
                                        </p:tgtEl>
                                        <p:attrNameLst>
                                          <p:attrName>style.visibility</p:attrName>
                                        </p:attrNameLst>
                                      </p:cBhvr>
                                      <p:to>
                                        <p:strVal val="visible"/>
                                      </p:to>
                                    </p:set>
                                    <p:animEffect transition="in" filter="fade">
                                      <p:cBhvr>
                                        <p:cTn id="13" dur="2000"/>
                                        <p:tgtEl>
                                          <p:spTgt spid="48130"/>
                                        </p:tgtEl>
                                      </p:cBhvr>
                                    </p:animEffect>
                                    <p:anim calcmode="lin" valueType="num">
                                      <p:cBhvr>
                                        <p:cTn id="14" dur="2000" fill="hold"/>
                                        <p:tgtEl>
                                          <p:spTgt spid="48130"/>
                                        </p:tgtEl>
                                        <p:attrNameLst>
                                          <p:attrName>style.rotation</p:attrName>
                                        </p:attrNameLst>
                                      </p:cBhvr>
                                      <p:tavLst>
                                        <p:tav tm="0">
                                          <p:val>
                                            <p:fltVal val="720"/>
                                          </p:val>
                                        </p:tav>
                                        <p:tav tm="100000">
                                          <p:val>
                                            <p:fltVal val="0"/>
                                          </p:val>
                                        </p:tav>
                                      </p:tavLst>
                                    </p:anim>
                                    <p:anim calcmode="lin" valueType="num">
                                      <p:cBhvr>
                                        <p:cTn id="15" dur="2000" fill="hold"/>
                                        <p:tgtEl>
                                          <p:spTgt spid="48130"/>
                                        </p:tgtEl>
                                        <p:attrNameLst>
                                          <p:attrName>ppt_h</p:attrName>
                                        </p:attrNameLst>
                                      </p:cBhvr>
                                      <p:tavLst>
                                        <p:tav tm="0">
                                          <p:val>
                                            <p:fltVal val="0"/>
                                          </p:val>
                                        </p:tav>
                                        <p:tav tm="100000">
                                          <p:val>
                                            <p:strVal val="#ppt_h"/>
                                          </p:val>
                                        </p:tav>
                                      </p:tavLst>
                                    </p:anim>
                                    <p:anim calcmode="lin" valueType="num">
                                      <p:cBhvr>
                                        <p:cTn id="16" dur="2000" fill="hold"/>
                                        <p:tgtEl>
                                          <p:spTgt spid="48130"/>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Can We Predict the Weather?</a:t>
            </a:r>
            <a:endParaRPr lang="en-US" dirty="0"/>
          </a:p>
        </p:txBody>
      </p:sp>
      <p:sp>
        <p:nvSpPr>
          <p:cNvPr id="3" name="Subtitle 2"/>
          <p:cNvSpPr>
            <a:spLocks noGrp="1"/>
          </p:cNvSpPr>
          <p:nvPr>
            <p:ph type="subTitle" idx="1"/>
          </p:nvPr>
        </p:nvSpPr>
        <p:spPr/>
        <p:txBody>
          <a:bodyPr/>
          <a:lstStyle/>
          <a:p>
            <a:r>
              <a:rPr lang="en-US" dirty="0" smtClean="0"/>
              <a:t>Radiation, Conduction and Convection</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Today we will</a:t>
            </a:r>
            <a:endParaRPr lang="en-US" dirty="0"/>
          </a:p>
        </p:txBody>
      </p:sp>
      <p:sp>
        <p:nvSpPr>
          <p:cNvPr id="3" name="Content Placeholder 2"/>
          <p:cNvSpPr>
            <a:spLocks noGrp="1"/>
          </p:cNvSpPr>
          <p:nvPr>
            <p:ph idx="1"/>
          </p:nvPr>
        </p:nvSpPr>
        <p:spPr/>
        <p:txBody>
          <a:bodyPr>
            <a:normAutofit fontScale="92500" lnSpcReduction="20000"/>
          </a:bodyPr>
          <a:lstStyle/>
          <a:p>
            <a:pPr lvl="1"/>
            <a:r>
              <a:rPr lang="en-US" dirty="0" smtClean="0"/>
              <a:t>Identify the source of radiation that heats Earth’s atmosphere</a:t>
            </a:r>
          </a:p>
          <a:p>
            <a:pPr>
              <a:buNone/>
            </a:pPr>
            <a:endParaRPr lang="en-US" sz="2800" dirty="0" smtClean="0"/>
          </a:p>
          <a:p>
            <a:pPr lvl="1"/>
            <a:r>
              <a:rPr lang="en-US" dirty="0" smtClean="0"/>
              <a:t>Interpret how the process of conduction heats the Earth’s atmosphere</a:t>
            </a:r>
          </a:p>
          <a:p>
            <a:pPr>
              <a:buNone/>
            </a:pPr>
            <a:endParaRPr lang="en-US" sz="2800" dirty="0" smtClean="0"/>
          </a:p>
          <a:p>
            <a:pPr lvl="1"/>
            <a:r>
              <a:rPr lang="en-US" dirty="0" smtClean="0"/>
              <a:t>Demonstrate how convection currents form in the atmosphere</a:t>
            </a:r>
          </a:p>
          <a:p>
            <a:pPr lvl="1"/>
            <a:endParaRPr lang="en-US" dirty="0" smtClean="0"/>
          </a:p>
          <a:p>
            <a:pPr lvl="1"/>
            <a:r>
              <a:rPr lang="en-US" dirty="0" smtClean="0"/>
              <a:t>Diagram how radiation, conduction and convection operates in the atmosphere by completing the lesson activity</a:t>
            </a:r>
            <a:endParaRPr lang="en-US" sz="1600" b="1" dirty="0" smtClean="0"/>
          </a:p>
          <a:p>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I need 3 volunteers to help with a demonstration…</a:t>
            </a:r>
            <a:endParaRPr lang="en-US" dirty="0"/>
          </a:p>
        </p:txBody>
      </p:sp>
      <p:sp>
        <p:nvSpPr>
          <p:cNvPr id="3" name="Content Placeholder 2"/>
          <p:cNvSpPr>
            <a:spLocks noGrp="1"/>
          </p:cNvSpPr>
          <p:nvPr>
            <p:ph idx="1"/>
          </p:nvPr>
        </p:nvSpPr>
        <p:spPr/>
        <p:txBody>
          <a:bodyPr>
            <a:normAutofit/>
          </a:bodyPr>
          <a:lstStyle/>
          <a:p>
            <a:pPr>
              <a:buNone/>
            </a:pPr>
            <a:r>
              <a:rPr lang="en-US" sz="3600" dirty="0" smtClean="0"/>
              <a:t>The demonstration jobs are as follows:</a:t>
            </a:r>
          </a:p>
          <a:p>
            <a:r>
              <a:rPr lang="en-US" sz="3200" dirty="0" smtClean="0"/>
              <a:t>Volunteer 1: Bag Holder – top of bag</a:t>
            </a:r>
          </a:p>
          <a:p>
            <a:pPr>
              <a:buNone/>
            </a:pPr>
            <a:endParaRPr lang="en-US" sz="3200" dirty="0" smtClean="0"/>
          </a:p>
          <a:p>
            <a:r>
              <a:rPr lang="en-US" sz="3200" dirty="0" smtClean="0"/>
              <a:t>Volunteer 2: Bag Holder – bottom of bag</a:t>
            </a:r>
          </a:p>
          <a:p>
            <a:pPr>
              <a:buNone/>
            </a:pPr>
            <a:endParaRPr lang="en-US" sz="3200" dirty="0" smtClean="0"/>
          </a:p>
          <a:p>
            <a:r>
              <a:rPr lang="en-US" sz="3200" dirty="0" smtClean="0"/>
              <a:t>Volunteer 3: Hair Dyer Runner – Hold the hair dryer 2 feet under the opening of the bag </a:t>
            </a:r>
          </a:p>
          <a:p>
            <a:endParaRPr lang="en-US" sz="32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819400"/>
            <a:ext cx="8229600" cy="1371600"/>
          </a:xfrm>
        </p:spPr>
        <p:txBody>
          <a:bodyPr>
            <a:normAutofit fontScale="90000"/>
          </a:bodyPr>
          <a:lstStyle/>
          <a:p>
            <a:pPr algn="ctr"/>
            <a:r>
              <a:rPr lang="en-US" dirty="0" smtClean="0"/>
              <a:t>What happened? </a:t>
            </a:r>
            <a:br>
              <a:rPr lang="en-US" dirty="0" smtClean="0"/>
            </a:br>
            <a:r>
              <a:rPr lang="en-US" dirty="0" smtClean="0"/>
              <a:t>Why did the bag rise and then fall?</a:t>
            </a:r>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700</TotalTime>
  <Words>588</Words>
  <Application>Microsoft Office PowerPoint</Application>
  <PresentationFormat>On-screen Show (4:3)</PresentationFormat>
  <Paragraphs>86</Paragraphs>
  <Slides>22</Slides>
  <Notes>11</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Daily Routine</vt:lpstr>
      <vt:lpstr>Bell work</vt:lpstr>
      <vt:lpstr>Layers of the atmosphere</vt:lpstr>
      <vt:lpstr>Reminder</vt:lpstr>
      <vt:lpstr>Take out homework/class-work from Tuesday</vt:lpstr>
      <vt:lpstr>Can We Predict the Weather?</vt:lpstr>
      <vt:lpstr>Today we will</vt:lpstr>
      <vt:lpstr>I need 3 volunteers to help with a demonstration…</vt:lpstr>
      <vt:lpstr>What happened?  Why did the bag rise and then fall?</vt:lpstr>
      <vt:lpstr>Remember this from earlier this year…</vt:lpstr>
      <vt:lpstr>So the demonstration represents convection current in the atmosphere, which works by:</vt:lpstr>
      <vt:lpstr>So here is a diagram of the heat transfer process in the atmosphere: Where do these three processes go on this model?</vt:lpstr>
      <vt:lpstr>Atmospheric Heat Transfer Model</vt:lpstr>
      <vt:lpstr>Where does our heat come from?</vt:lpstr>
      <vt:lpstr>Sunlight Percentages….</vt:lpstr>
      <vt:lpstr>Atmospheric Heat Transfer Model</vt:lpstr>
      <vt:lpstr>Where does Conduction Happen?</vt:lpstr>
      <vt:lpstr>Atmospheric Heat Transfer Model</vt:lpstr>
      <vt:lpstr>Convection in the Atmosphere</vt:lpstr>
      <vt:lpstr>What we learned in today’s lesson</vt:lpstr>
      <vt:lpstr>But wait!!!!!</vt:lpstr>
      <vt:lpstr>Exit Slip</vt:lpstr>
    </vt:vector>
  </TitlesOfParts>
  <Company>Deer Valley USD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Daily Routine</dc:title>
  <dc:creator>%FULLNAME%</dc:creator>
  <cp:lastModifiedBy>Grant W Hamilton</cp:lastModifiedBy>
  <cp:revision>17</cp:revision>
  <dcterms:created xsi:type="dcterms:W3CDTF">2013-02-07T03:54:17Z</dcterms:created>
  <dcterms:modified xsi:type="dcterms:W3CDTF">2014-02-06T16:28:32Z</dcterms:modified>
</cp:coreProperties>
</file>