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1" r:id="rId21"/>
    <p:sldId id="276" r:id="rId22"/>
    <p:sldId id="277" r:id="rId23"/>
    <p:sldId id="278" r:id="rId24"/>
    <p:sldId id="279" r:id="rId25"/>
    <p:sldId id="282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92" r:id="rId34"/>
    <p:sldId id="289" r:id="rId35"/>
    <p:sldId id="288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DE1F-D6A0-4A83-B33D-33663EA05F2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71FF-C852-49D5-BB56-E3AAABF7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0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DE1F-D6A0-4A83-B33D-33663EA05F2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71FF-C852-49D5-BB56-E3AAABF7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6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DE1F-D6A0-4A83-B33D-33663EA05F2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71FF-C852-49D5-BB56-E3AAABF7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2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DE1F-D6A0-4A83-B33D-33663EA05F2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71FF-C852-49D5-BB56-E3AAABF7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DE1F-D6A0-4A83-B33D-33663EA05F2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71FF-C852-49D5-BB56-E3AAABF7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6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DE1F-D6A0-4A83-B33D-33663EA05F2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71FF-C852-49D5-BB56-E3AAABF7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1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DE1F-D6A0-4A83-B33D-33663EA05F2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71FF-C852-49D5-BB56-E3AAABF7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1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DE1F-D6A0-4A83-B33D-33663EA05F2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71FF-C852-49D5-BB56-E3AAABF7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4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DE1F-D6A0-4A83-B33D-33663EA05F2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71FF-C852-49D5-BB56-E3AAABF7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9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DE1F-D6A0-4A83-B33D-33663EA05F2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71FF-C852-49D5-BB56-E3AAABF7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1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DE1F-D6A0-4A83-B33D-33663EA05F2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71FF-C852-49D5-BB56-E3AAABF7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2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3DE1F-D6A0-4A83-B33D-33663EA05F2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71FF-C852-49D5-BB56-E3AAABF7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09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away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15230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a planet?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Solar System: </a:t>
            </a:r>
          </a:p>
          <a:p>
            <a:r>
              <a:rPr lang="en-US" dirty="0" smtClean="0"/>
              <a:t>Is Pluto a planet or a dwarf planet?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Categorize Solar System objects</a:t>
            </a:r>
          </a:p>
          <a:p>
            <a:r>
              <a:rPr lang="en-US" dirty="0" smtClean="0"/>
              <a:t>Define the categories characteristics and observations</a:t>
            </a:r>
          </a:p>
          <a:p>
            <a:r>
              <a:rPr lang="en-US" dirty="0" smtClean="0"/>
              <a:t>Discuss what defines a planet</a:t>
            </a:r>
          </a:p>
          <a:p>
            <a:r>
              <a:rPr lang="en-US" dirty="0" smtClean="0"/>
              <a:t>Discuss whether Pluto is a planet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Categorizing Solar System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Get into groups of 2 people</a:t>
            </a:r>
          </a:p>
          <a:p>
            <a:r>
              <a:rPr lang="en-US" dirty="0" smtClean="0"/>
              <a:t>Categorize Solar System objects by prior knowledge, observations, and information on the cards</a:t>
            </a:r>
          </a:p>
          <a:p>
            <a:r>
              <a:rPr lang="en-US" dirty="0" smtClean="0"/>
              <a:t>Define your category with criteria</a:t>
            </a:r>
          </a:p>
          <a:p>
            <a:r>
              <a:rPr lang="en-US" dirty="0" smtClean="0"/>
              <a:t>Make sure that you write down the name of the category, the criteria for the objects in your category, and the objects in the category</a:t>
            </a:r>
          </a:p>
          <a:p>
            <a:r>
              <a:rPr lang="en-US" dirty="0" smtClean="0"/>
              <a:t>Answer questions on the back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defines a planet?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into your groups at your lab stations.</a:t>
            </a:r>
          </a:p>
          <a:p>
            <a:r>
              <a:rPr lang="en-US" dirty="0" smtClean="0"/>
              <a:t>Discuss in your groups for a couple of minutes about what a planet is</a:t>
            </a:r>
          </a:p>
          <a:p>
            <a:r>
              <a:rPr lang="en-US" dirty="0" smtClean="0"/>
              <a:t>We will define what a planet as a class</a:t>
            </a:r>
          </a:p>
          <a:p>
            <a:r>
              <a:rPr lang="en-US" dirty="0" smtClean="0"/>
              <a:t>Is Pluto a planet or something else? Why?</a:t>
            </a:r>
          </a:p>
        </p:txBody>
      </p:sp>
    </p:spTree>
    <p:extLst>
      <p:ext uri="{BB962C8B-B14F-4D97-AF65-F5344CB8AC3E}">
        <p14:creationId xmlns:p14="http://schemas.microsoft.com/office/powerpoint/2010/main" val="13959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planet?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reading answer the following questions:</a:t>
            </a:r>
          </a:p>
          <a:p>
            <a:endParaRPr lang="en-US" dirty="0" smtClean="0"/>
          </a:p>
          <a:p>
            <a:r>
              <a:rPr lang="en-US" dirty="0" smtClean="0"/>
              <a:t>What is the definition of a planet?</a:t>
            </a:r>
          </a:p>
          <a:p>
            <a:endParaRPr lang="en-US" dirty="0" smtClean="0"/>
          </a:p>
          <a:p>
            <a:r>
              <a:rPr lang="en-US" dirty="0" smtClean="0"/>
              <a:t>Why does or why doesn’t Pluto fulfill the definition of a planet?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/>
              <a:t>Have all necessary materials </a:t>
            </a:r>
            <a:r>
              <a:rPr lang="en-US" dirty="0" smtClean="0"/>
              <a:t>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away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12788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planet?</a:t>
            </a:r>
          </a:p>
          <a:p>
            <a:endParaRPr lang="en-US" dirty="0"/>
          </a:p>
          <a:p>
            <a:r>
              <a:rPr lang="en-US" dirty="0" smtClean="0"/>
              <a:t>Why isn’t Pluto considered a planet?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9300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System Test on Friday 2/13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a planet?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Solar System: </a:t>
            </a:r>
          </a:p>
          <a:p>
            <a:r>
              <a:rPr lang="en-US" dirty="0" smtClean="0"/>
              <a:t>Is Pluto a planet or a dwarf planet?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categories of Solar System objects based on characteristics and observations</a:t>
            </a:r>
          </a:p>
          <a:p>
            <a:r>
              <a:rPr lang="en-US" dirty="0" smtClean="0"/>
              <a:t>Discuss what defines a planet</a:t>
            </a:r>
          </a:p>
          <a:p>
            <a:r>
              <a:rPr lang="en-US" dirty="0" smtClean="0"/>
              <a:t>Discuss whether Pluto is a planet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nebula?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Explain how the solar system formed.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95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Yesterday’s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are creating categories of objects a useful way for organizing scientific information?</a:t>
            </a:r>
          </a:p>
          <a:p>
            <a:r>
              <a:rPr lang="en-US" dirty="0" smtClean="0"/>
              <a:t>Is it acceptable that scientists use different personal categories or similar categories when performing observations or scientific studies?</a:t>
            </a:r>
          </a:p>
          <a:p>
            <a:r>
              <a:rPr lang="en-US" dirty="0" smtClean="0"/>
              <a:t>In the case of new discoveries, do you think scientists should create a new category for an object, or revise and redefine current categories?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4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different categories of Solar System Objects?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Planets</a:t>
            </a:r>
          </a:p>
          <a:p>
            <a:r>
              <a:rPr lang="en-US" dirty="0" smtClean="0"/>
              <a:t>Dwarf Planets</a:t>
            </a:r>
          </a:p>
          <a:p>
            <a:r>
              <a:rPr lang="en-US" dirty="0" smtClean="0"/>
              <a:t>Moons</a:t>
            </a:r>
          </a:p>
          <a:p>
            <a:r>
              <a:rPr lang="en-US" dirty="0" smtClean="0"/>
              <a:t>Asteroids/Meteors/Meteorites</a:t>
            </a:r>
          </a:p>
          <a:p>
            <a:r>
              <a:rPr lang="en-US" dirty="0" smtClean="0"/>
              <a:t>Comets</a:t>
            </a:r>
          </a:p>
          <a:p>
            <a:r>
              <a:rPr lang="en-US" dirty="0" smtClean="0"/>
              <a:t>Stars – The Sun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7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planets?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Orbit around a star like the Sun</a:t>
            </a:r>
          </a:p>
          <a:p>
            <a:r>
              <a:rPr lang="en-US" dirty="0" smtClean="0"/>
              <a:t>Has enough mass to be nearly spherical in shape</a:t>
            </a:r>
          </a:p>
          <a:p>
            <a:r>
              <a:rPr lang="en-US" dirty="0" smtClean="0"/>
              <a:t>Spherical shape created by equal distribution of gravity</a:t>
            </a:r>
          </a:p>
          <a:p>
            <a:r>
              <a:rPr lang="en-US" dirty="0" smtClean="0"/>
              <a:t>Has cleared out the neighborhood around its orbit</a:t>
            </a:r>
            <a:endParaRPr lang="en-US" dirty="0"/>
          </a:p>
        </p:txBody>
      </p:sp>
      <p:pic>
        <p:nvPicPr>
          <p:cNvPr id="1028" name="Picture 4" descr="http://www.whats-your-sign.com/images/AlchemyPlanetSymb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71" y="1752600"/>
            <a:ext cx="47625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dwarf planet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Orbits around a star like the Sun</a:t>
            </a:r>
          </a:p>
          <a:p>
            <a:r>
              <a:rPr lang="en-US" dirty="0" smtClean="0"/>
              <a:t>Has enough mass to be nearly spherical</a:t>
            </a:r>
          </a:p>
          <a:p>
            <a:r>
              <a:rPr lang="en-US" dirty="0" smtClean="0"/>
              <a:t>Has not cleared the neighborhood around its orbit</a:t>
            </a:r>
          </a:p>
          <a:p>
            <a:r>
              <a:rPr lang="en-US" dirty="0" smtClean="0"/>
              <a:t>Shares orbital neighborhood with other objects like it</a:t>
            </a:r>
            <a:endParaRPr lang="en-US" dirty="0"/>
          </a:p>
        </p:txBody>
      </p:sp>
      <p:pic>
        <p:nvPicPr>
          <p:cNvPr id="2050" name="Picture 2" descr="http://solar-sys.weebly.com/uploads/9/9/7/8/9978356/515249203.jpg?3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038600" cy="29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ragicocomedia.files.wordpress.com/2014/01/five-dwarf-plane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52181"/>
            <a:ext cx="3810000" cy="21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9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moons?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Known as satellites</a:t>
            </a:r>
          </a:p>
          <a:p>
            <a:r>
              <a:rPr lang="en-US" dirty="0" smtClean="0"/>
              <a:t>Orbits another object that orbits the Sun</a:t>
            </a:r>
          </a:p>
          <a:p>
            <a:r>
              <a:rPr lang="en-US" dirty="0" smtClean="0"/>
              <a:t>Orbits planets, dwarf planets, or asteroids</a:t>
            </a:r>
            <a:endParaRPr lang="en-US" dirty="0"/>
          </a:p>
        </p:txBody>
      </p:sp>
      <p:pic>
        <p:nvPicPr>
          <p:cNvPr id="3076" name="Picture 4" descr="http://upload.wikimedia.org/wikipedia/commons/4/4f/Moons_of_solar_system_v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7793"/>
            <a:ext cx="4038600" cy="285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Moons of the Solar System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589108" cy="535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3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are comets?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886199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small body that orbits the Sun</a:t>
            </a:r>
          </a:p>
          <a:p>
            <a:r>
              <a:rPr lang="en-US" dirty="0" smtClean="0"/>
              <a:t>Elliptical orbit</a:t>
            </a:r>
          </a:p>
          <a:p>
            <a:r>
              <a:rPr lang="en-US" dirty="0" smtClean="0"/>
              <a:t>Orbit created by gravitational pull by planets and the Sun</a:t>
            </a:r>
          </a:p>
          <a:p>
            <a:r>
              <a:rPr lang="en-US" dirty="0" smtClean="0"/>
              <a:t>Has a tail when gets closer to the Sun</a:t>
            </a:r>
          </a:p>
          <a:p>
            <a:r>
              <a:rPr lang="en-US" dirty="0" smtClean="0"/>
              <a:t>Solar radiation causes tail to form</a:t>
            </a:r>
          </a:p>
          <a:p>
            <a:r>
              <a:rPr lang="en-US" dirty="0" smtClean="0"/>
              <a:t>Made from rock, dust, and ice</a:t>
            </a:r>
            <a:endParaRPr lang="en-US" dirty="0"/>
          </a:p>
        </p:txBody>
      </p:sp>
      <p:pic>
        <p:nvPicPr>
          <p:cNvPr id="4098" name="Picture 2" descr="http://i.space.com/images/i/000/003/719/i02/080908-comet-02.jpg?12922677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3512"/>
            <a:ext cx="4038600" cy="224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wisegeek.com/parts-of-a-com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3846971" cy="30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81400"/>
            <a:ext cx="1935120" cy="252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60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asteroids?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Small rocky or metal body that orbits the Sun</a:t>
            </a:r>
          </a:p>
          <a:p>
            <a:r>
              <a:rPr lang="en-US" dirty="0" smtClean="0"/>
              <a:t>Can be part of the asteroid belt between Mars and Jupiter</a:t>
            </a:r>
          </a:p>
          <a:p>
            <a:r>
              <a:rPr lang="en-US" dirty="0" smtClean="0"/>
              <a:t>When entering planet atmosphere, it becomes a meteor</a:t>
            </a:r>
          </a:p>
          <a:p>
            <a:r>
              <a:rPr lang="en-US" dirty="0" smtClean="0"/>
              <a:t>When making an impact at the surface, it is known as a meteorite</a:t>
            </a:r>
            <a:endParaRPr lang="en-US" dirty="0"/>
          </a:p>
        </p:txBody>
      </p:sp>
      <p:pic>
        <p:nvPicPr>
          <p:cNvPr id="5122" name="Picture 2" descr="http://www.pbs.org/wgbh/nova/next/wp-content/uploads/2013/03/asteroid-id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2182586" cy="182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sep10.phys.utk.edu/astr161/lect/asteroids/bel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1600200"/>
            <a:ext cx="3352800" cy="274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extremetech.com/wp-content/uploads/2012/04/Asteroid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2216392" cy="182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4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/>
              <a:t>Have all necessary materials </a:t>
            </a:r>
            <a:r>
              <a:rPr lang="en-US" dirty="0" smtClean="0"/>
              <a:t>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away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11289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when a planet has “cleared its neighborhood around orbit”?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are asteroids, meteors, and meteorites?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3186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System Test on 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System Test on Friday 2/13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a planet?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Solar System: </a:t>
            </a:r>
          </a:p>
          <a:p>
            <a:r>
              <a:rPr lang="en-US" dirty="0" smtClean="0"/>
              <a:t>Is Pluto a planet or a dwarf planet?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categories of Solar System objects based on characteristics and observations</a:t>
            </a:r>
          </a:p>
          <a:p>
            <a:r>
              <a:rPr lang="en-US" dirty="0" smtClean="0"/>
              <a:t>Discuss what defines a planet</a:t>
            </a:r>
          </a:p>
          <a:p>
            <a:r>
              <a:rPr lang="en-US" dirty="0" smtClean="0"/>
              <a:t>Discuss whether Pluto is a planet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System Planet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Groups of four people</a:t>
            </a:r>
          </a:p>
          <a:p>
            <a:r>
              <a:rPr lang="en-US" dirty="0" smtClean="0"/>
              <a:t>Need to take out a piece of paper…make sure to write your name, date, and period on the paper.</a:t>
            </a:r>
          </a:p>
          <a:p>
            <a:r>
              <a:rPr lang="en-US" dirty="0" smtClean="0"/>
              <a:t>Make sure write the name of the planet of the station before answering the questions</a:t>
            </a:r>
          </a:p>
          <a:p>
            <a:r>
              <a:rPr lang="en-US" dirty="0" smtClean="0"/>
              <a:t>Answer all questions in complete sentences</a:t>
            </a:r>
          </a:p>
          <a:p>
            <a:r>
              <a:rPr lang="en-US" dirty="0" smtClean="0"/>
              <a:t>After 2-3 minutes I will ask you to switch stations to the next planet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>
                <a:latin typeface="+mn-lt"/>
              </a:rPr>
              <a:t>11/15/99</a:t>
            </a:r>
          </a:p>
        </p:txBody>
      </p:sp>
      <p:sp>
        <p:nvSpPr>
          <p:cNvPr id="7" name="Footer Placeholder 5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latin typeface="+mn-lt"/>
              </a:rPr>
              <a:t>Norm Herr (sample file)</a:t>
            </a:r>
          </a:p>
        </p:txBody>
      </p:sp>
      <p:sp>
        <p:nvSpPr>
          <p:cNvPr id="18534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4038600" y="-3733800"/>
            <a:ext cx="3200400" cy="41148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mtClean="0">
                <a:latin typeface="Arial" charset="0"/>
              </a:rPr>
              <a:t>Inner planets have high orbital velocities </a:t>
            </a:r>
            <a:r>
              <a:rPr lang="en-US" altLang="en-US" smtClean="0">
                <a:solidFill>
                  <a:srgbClr val="FFFF00"/>
                </a:solidFill>
                <a:latin typeface="Arial" charset="0"/>
              </a:rPr>
              <a:t>(go around the sun fast)</a:t>
            </a:r>
          </a:p>
          <a:p>
            <a:r>
              <a:rPr lang="en-US" altLang="en-US" smtClean="0">
                <a:latin typeface="Arial" charset="0"/>
              </a:rPr>
              <a:t>Outer planets have low orbital velocities</a:t>
            </a:r>
            <a:r>
              <a:rPr lang="en-US" altLang="en-US" smtClean="0">
                <a:solidFill>
                  <a:srgbClr val="FFFF00"/>
                </a:solidFill>
                <a:latin typeface="Arial" charset="0"/>
              </a:rPr>
              <a:t> (go around the sun slow)</a:t>
            </a:r>
          </a:p>
        </p:txBody>
      </p:sp>
      <p:sp>
        <p:nvSpPr>
          <p:cNvPr id="185376" name="Oval 32"/>
          <p:cNvSpPr>
            <a:spLocks noChangeArrowheads="1"/>
          </p:cNvSpPr>
          <p:nvPr/>
        </p:nvSpPr>
        <p:spPr bwMode="auto">
          <a:xfrm>
            <a:off x="4572000" y="-4343400"/>
            <a:ext cx="9220200" cy="9296400"/>
          </a:xfrm>
          <a:prstGeom prst="ellips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369" name="Picture 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6096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78" name="Oval 34"/>
          <p:cNvSpPr>
            <a:spLocks noChangeArrowheads="1"/>
          </p:cNvSpPr>
          <p:nvPr/>
        </p:nvSpPr>
        <p:spPr bwMode="auto">
          <a:xfrm>
            <a:off x="7518400" y="-1638300"/>
            <a:ext cx="3249613" cy="3276600"/>
          </a:xfrm>
          <a:prstGeom prst="ellips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79" name="Oval 35"/>
          <p:cNvSpPr>
            <a:spLocks noChangeArrowheads="1"/>
          </p:cNvSpPr>
          <p:nvPr/>
        </p:nvSpPr>
        <p:spPr bwMode="auto">
          <a:xfrm>
            <a:off x="7140575" y="-2019300"/>
            <a:ext cx="4005263" cy="4038600"/>
          </a:xfrm>
          <a:prstGeom prst="ellips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80" name="Oval 36"/>
          <p:cNvSpPr>
            <a:spLocks noChangeArrowheads="1"/>
          </p:cNvSpPr>
          <p:nvPr/>
        </p:nvSpPr>
        <p:spPr bwMode="auto">
          <a:xfrm>
            <a:off x="6800850" y="-2362200"/>
            <a:ext cx="4684713" cy="4724400"/>
          </a:xfrm>
          <a:prstGeom prst="ellips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367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45720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66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 t="5687" r="11462" b="5214"/>
          <a:stretch>
            <a:fillRect/>
          </a:stretch>
        </p:blipFill>
        <p:spPr bwMode="auto">
          <a:xfrm>
            <a:off x="7391400" y="-53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55" name="Picture 11" descr="earth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533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81" name="Oval 37"/>
          <p:cNvSpPr>
            <a:spLocks noChangeArrowheads="1"/>
          </p:cNvSpPr>
          <p:nvPr/>
        </p:nvSpPr>
        <p:spPr bwMode="auto">
          <a:xfrm>
            <a:off x="2816225" y="-6172200"/>
            <a:ext cx="12957175" cy="13030200"/>
          </a:xfrm>
          <a:prstGeom prst="ellips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371" name="Picture 2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57844">
            <a:off x="2497137" y="-760412"/>
            <a:ext cx="6254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82" name="Oval 38"/>
          <p:cNvSpPr>
            <a:spLocks noChangeArrowheads="1"/>
          </p:cNvSpPr>
          <p:nvPr/>
        </p:nvSpPr>
        <p:spPr bwMode="auto">
          <a:xfrm>
            <a:off x="838200" y="-7848600"/>
            <a:ext cx="16840200" cy="16459200"/>
          </a:xfrm>
          <a:prstGeom prst="ellips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372" name="Picture 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457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83" name="Oval 39"/>
          <p:cNvSpPr>
            <a:spLocks noChangeArrowheads="1"/>
          </p:cNvSpPr>
          <p:nvPr/>
        </p:nvSpPr>
        <p:spPr bwMode="auto">
          <a:xfrm>
            <a:off x="-457200" y="-8991600"/>
            <a:ext cx="19659600" cy="19050000"/>
          </a:xfrm>
          <a:prstGeom prst="ellips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375" name="Picture 3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667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en-US" altLang="en-US" sz="3200" smtClean="0">
                <a:latin typeface="Arial Black" pitchFamily="34" charset="0"/>
              </a:rPr>
              <a:t>Motions of the Planets</a:t>
            </a:r>
          </a:p>
        </p:txBody>
      </p:sp>
      <p:pic>
        <p:nvPicPr>
          <p:cNvPr id="185384" name="Picture 40" descr="doubleblast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0797">
            <a:off x="8267700" y="-457200"/>
            <a:ext cx="175260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85" name="Rectangle 41"/>
          <p:cNvSpPr>
            <a:spLocks noChangeArrowheads="1"/>
          </p:cNvSpPr>
          <p:nvPr/>
        </p:nvSpPr>
        <p:spPr bwMode="auto">
          <a:xfrm rot="-859363">
            <a:off x="8458200" y="762000"/>
            <a:ext cx="10668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77" name="Oval 33"/>
          <p:cNvSpPr>
            <a:spLocks noChangeArrowheads="1"/>
          </p:cNvSpPr>
          <p:nvPr/>
        </p:nvSpPr>
        <p:spPr bwMode="auto">
          <a:xfrm>
            <a:off x="7934325" y="-1219200"/>
            <a:ext cx="2417763" cy="2438400"/>
          </a:xfrm>
          <a:prstGeom prst="ellips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364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45720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86" name="Rectangle 42"/>
          <p:cNvSpPr>
            <a:spLocks noChangeArrowheads="1"/>
          </p:cNvSpPr>
          <p:nvPr/>
        </p:nvSpPr>
        <p:spPr bwMode="auto">
          <a:xfrm rot="2506815">
            <a:off x="5410200" y="20574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rgbClr val="F8F8F8"/>
                </a:solidFill>
              </a:rPr>
              <a:t>Inner planets have </a:t>
            </a:r>
          </a:p>
          <a:p>
            <a:pPr algn="ctr"/>
            <a:r>
              <a:rPr lang="en-US" altLang="en-US" sz="1800">
                <a:solidFill>
                  <a:srgbClr val="F8F8F8"/>
                </a:solidFill>
              </a:rPr>
              <a:t>High Orbital Velocities</a:t>
            </a:r>
          </a:p>
        </p:txBody>
      </p:sp>
      <p:sp>
        <p:nvSpPr>
          <p:cNvPr id="185387" name="Rectangle 43"/>
          <p:cNvSpPr>
            <a:spLocks noChangeArrowheads="1"/>
          </p:cNvSpPr>
          <p:nvPr/>
        </p:nvSpPr>
        <p:spPr bwMode="auto">
          <a:xfrm rot="2779522">
            <a:off x="1676400" y="44196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rgbClr val="FFFF99"/>
                </a:solidFill>
              </a:rPr>
              <a:t>Outer Planets have </a:t>
            </a:r>
          </a:p>
          <a:p>
            <a:pPr algn="ctr"/>
            <a:r>
              <a:rPr lang="en-US" altLang="en-US" sz="1800">
                <a:solidFill>
                  <a:srgbClr val="FFFF99"/>
                </a:solidFill>
              </a:rPr>
              <a:t>Low Orbital Velocities</a:t>
            </a:r>
          </a:p>
        </p:txBody>
      </p:sp>
    </p:spTree>
    <p:extLst>
      <p:ext uri="{BB962C8B-B14F-4D97-AF65-F5344CB8AC3E}">
        <p14:creationId xmlns:p14="http://schemas.microsoft.com/office/powerpoint/2010/main" val="212295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-0.11667 C 0.19809 -0.11667 0.25417 -0.0419 0.25417 0.05 C 0.25417 0.1419 0.19809 0.21667 0.12917 0.21667 C 0.06025 0.21667 0.00417 0.1419 0.00417 0.05 C 0.00417 -0.0419 0.06025 -0.11667 0.12917 -0.11667 Z " pathEditMode="relative" rAng="0" ptsTypes="fffff">
                                      <p:cBhvr>
                                        <p:cTn id="6" dur="2000" spd="-100000" fill="hold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-0.18333 C 0.26892 -0.18333 0.34583 -0.07615 0.34583 0.05556 C 0.34583 0.18658 0.26892 0.29445 0.175 0.29445 C 0.08056 0.29445 0.00417 0.18658 0.00417 0.05556 C 0.00417 -0.07615 0.08056 -0.18333 0.175 -0.18333 Z " pathEditMode="relative" rAng="0" ptsTypes="fffff">
                                      <p:cBhvr>
                                        <p:cTn id="8" dur="2500" spd="-100000" fill="hold"/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8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-0.24722 C 0.33073 -0.24722 0.42708 -0.11898 0.42708 0.03889 C 0.42708 0.19653 0.33073 0.325 0.2125 0.325 C 0.0941 0.325 -0.00208 0.19653 -0.00208 0.03889 C -0.00208 -0.11898 0.0941 -0.24722 0.2125 -0.24722 Z " pathEditMode="relative" rAng="0" ptsTypes="fffff">
                                      <p:cBhvr>
                                        <p:cTn id="10" dur="3000" spd="-1000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0.29444 C 0.39636 -0.29444 0.5125 -0.13935 0.5125 0.05 C 0.5125 0.23912 0.39636 0.39444 0.25417 0.39444 C 0.11146 0.39444 -0.00416 0.23912 -0.00416 0.05 C -0.00416 -0.13935 0.11146 -0.29444 0.25417 -0.29444 Z " pathEditMode="relative" rAng="0" ptsTypes="fffff">
                                      <p:cBhvr>
                                        <p:cTn id="12" dur="3500" spd="-100000" fill="hold"/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8.88889E-6 C -0.00243 0.0449 -0.00486 0.08981 -8.67362E-19 0.14166 C 0.00486 0.19328 0.00834 0.24536 0.02917 0.31111 C 0.05 0.37685 0.08577 0.47592 0.125 0.53611 C 0.16424 0.59629 0.22118 0.63935 0.26459 0.67222 C 0.30799 0.70509 0.34375 0.71944 0.38542 0.73333 C 0.42709 0.74722 0.46146 0.76064 0.51459 0.75555 C 0.56771 0.75046 0.66459 0.71851 0.70417 0.70277 C 0.74375 0.68703 0.7441 0.66805 0.75209 0.66111 " pathEditMode="relative" ptsTypes="aaaaaaaaA">
                                      <p:cBhvr>
                                        <p:cTn id="14" dur="18000" fill="hold"/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81 C 0.00243 0.05995 0.00104 0.1118 0.00382 0.16366 C 0.0066 0.21551 0.01215 0.26967 0.02049 0.31921 C 0.02882 0.36852 0.03715 0.40949 0.05382 0.46088 C 0.07049 0.51227 0.09688 0.57893 0.12049 0.62754 C 0.1441 0.67616 0.16736 0.71273 0.19549 0.75231 C 0.22361 0.79236 0.25278 0.83171 0.28924 0.86643 C 0.3257 0.90092 0.375 0.9368 0.41424 0.96088 C 0.45347 0.98495 0.49584 0.9993 0.52465 1.01088 C 0.55347 1.02245 0.55209 1.02477 0.58715 1.03032 C 0.62222 1.03588 0.6875 1.0456 0.73507 1.04421 C 0.78264 1.04282 0.84618 1.02662 0.87257 1.02199 C 0.89896 1.01736 0.88993 1.01782 0.8934 1.01643 " pathEditMode="relative" rAng="0" ptsTypes="aaaaaaaaaaaaA">
                                      <p:cBhvr>
                                        <p:cTn id="16" dur="20000" fill="hold"/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18" y="5187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-0.00261 0.0456 -0.00521 0.09144 3.33333E-6 0.15833 C 0.00521 0.225 0.01354 0.31852 0.03125 0.4 C 0.04896 0.48148 0.07326 0.56852 0.10625 0.64722 C 0.13923 0.72593 0.19097 0.8125 0.22916 0.87222 C 0.26736 0.93194 0.30416 0.96944 0.33541 1.00556 C 0.36666 1.04167 0.37673 1.05741 0.41666 1.08889 C 0.45659 1.12037 0.54861 1.17731 0.575 1.19444 " pathEditMode="relative" ptsTypes="aaaaaaaA">
                                      <p:cBhvr>
                                        <p:cTn id="18" dur="28000" fill="hold"/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1093 0.0419 0.0217 0.0838 0.03941 0.13889 C 0.05729 0.19398 0.07517 0.26065 0.10625 0.33056 C 0.13715 0.40046 0.1868 0.49676 0.225 0.55833 C 0.26302 0.61991 0.3125 0.67222 0.33524 0.7 C 0.35833 0.72778 0.35798 0.72083 0.3625 0.725 " pathEditMode="relative" ptsTypes="aaaaaA">
                                      <p:cBhvr>
                                        <p:cTn id="20" dur="34000" fill="hold"/>
                                        <p:tgtEl>
                                          <p:spTgt spid="18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>
                <a:latin typeface="+mn-lt"/>
              </a:rPr>
              <a:t>11/15/99</a:t>
            </a:r>
          </a:p>
        </p:txBody>
      </p:sp>
      <p:sp>
        <p:nvSpPr>
          <p:cNvPr id="7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latin typeface="+mn-lt"/>
              </a:rPr>
              <a:t>Norm Herr (sample file)</a:t>
            </a:r>
          </a:p>
        </p:txBody>
      </p:sp>
      <p:sp>
        <p:nvSpPr>
          <p:cNvPr id="2222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6106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i="1" dirty="0" smtClean="0">
                <a:latin typeface="Arial" charset="0"/>
              </a:rPr>
              <a:t>The Inner </a:t>
            </a:r>
            <a:r>
              <a:rPr lang="en-US" altLang="en-US" i="1" dirty="0" smtClean="0">
                <a:latin typeface="Arial" charset="0"/>
              </a:rPr>
              <a:t>(Terrestrial)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sz="2800" i="1" dirty="0" smtClean="0">
                <a:latin typeface="Arial" charset="0"/>
              </a:rPr>
              <a:t>planets are: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Arial" charset="0"/>
              </a:rPr>
              <a:t>Mercury, Venus, Earth, and Mars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Arial" charset="0"/>
              </a:rPr>
              <a:t>Smaller and Closest to the sun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Arial" charset="0"/>
              </a:rPr>
              <a:t>Rocky, &amp; therefore more dense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Arial" charset="0"/>
              </a:rPr>
              <a:t>Orbit the sun faster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Arial" charset="0"/>
              </a:rPr>
              <a:t>Made mostly of Iron and silica</a:t>
            </a:r>
            <a:endParaRPr lang="en-US" altLang="en-US" sz="2800" dirty="0" smtClean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Arial" charset="0"/>
              </a:rPr>
              <a:t>The Outer </a:t>
            </a:r>
            <a:r>
              <a:rPr lang="en-US" altLang="en-US" sz="2800" i="1" dirty="0" smtClean="0">
                <a:latin typeface="Arial" charset="0"/>
              </a:rPr>
              <a:t>(Gaseous Giants/Jovian)</a:t>
            </a:r>
            <a:r>
              <a:rPr lang="en-US" altLang="en-US" sz="2800" dirty="0" smtClean="0">
                <a:latin typeface="Arial" charset="0"/>
              </a:rPr>
              <a:t> planets are: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Arial" charset="0"/>
              </a:rPr>
              <a:t>Jupiter, Saturn, Uranus, and Neptune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Arial" charset="0"/>
              </a:rPr>
              <a:t>larger &amp; Farther from the sun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Arial" charset="0"/>
              </a:rPr>
              <a:t>Made of gas, and therefore less dense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Arial" charset="0"/>
              </a:rPr>
              <a:t>Orbit the sun slower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Arial" charset="0"/>
              </a:rPr>
              <a:t>Made mostly of Hydrogen and Helium</a:t>
            </a:r>
          </a:p>
        </p:txBody>
      </p:sp>
      <p:sp>
        <p:nvSpPr>
          <p:cNvPr id="222215" name="AutoShape 7" descr="mercury__spinningA"/>
          <p:cNvSpPr>
            <a:spLocks noChangeAspect="1" noChangeArrowheads="1"/>
          </p:cNvSpPr>
          <p:nvPr/>
        </p:nvSpPr>
        <p:spPr bwMode="auto">
          <a:xfrm>
            <a:off x="4191000" y="3048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27" name="Rectangle 2"/>
          <p:cNvSpPr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ts val="600"/>
              </a:spcBef>
              <a:spcAft>
                <a:spcPts val="300"/>
              </a:spcAft>
              <a:defRPr sz="3600" b="1">
                <a:solidFill>
                  <a:srgbClr val="FFFF66"/>
                </a:solidFill>
                <a:latin typeface="Times" pitchFamily="18" charset="0"/>
              </a:defRPr>
            </a:lvl1pPr>
            <a:lvl2pPr algn="ctr">
              <a:spcBef>
                <a:spcPts val="600"/>
              </a:spcBef>
              <a:spcAft>
                <a:spcPts val="300"/>
              </a:spcAft>
              <a:defRPr sz="3600" b="1">
                <a:solidFill>
                  <a:srgbClr val="FFFF66"/>
                </a:solidFill>
                <a:latin typeface="Times" pitchFamily="18" charset="0"/>
              </a:defRPr>
            </a:lvl2pPr>
            <a:lvl3pPr algn="ctr">
              <a:spcBef>
                <a:spcPts val="600"/>
              </a:spcBef>
              <a:spcAft>
                <a:spcPts val="300"/>
              </a:spcAft>
              <a:defRPr sz="3600" b="1">
                <a:solidFill>
                  <a:srgbClr val="FFFF66"/>
                </a:solidFill>
                <a:latin typeface="Times" pitchFamily="18" charset="0"/>
              </a:defRPr>
            </a:lvl3pPr>
            <a:lvl4pPr algn="ctr">
              <a:spcBef>
                <a:spcPts val="600"/>
              </a:spcBef>
              <a:spcAft>
                <a:spcPts val="300"/>
              </a:spcAft>
              <a:defRPr sz="3600" b="1">
                <a:solidFill>
                  <a:srgbClr val="FFFF66"/>
                </a:solidFill>
                <a:latin typeface="Times" pitchFamily="18" charset="0"/>
              </a:defRPr>
            </a:lvl4pPr>
            <a:lvl5pPr algn="ctr">
              <a:spcBef>
                <a:spcPts val="600"/>
              </a:spcBef>
              <a:spcAft>
                <a:spcPts val="300"/>
              </a:spcAft>
              <a:defRPr sz="3600" b="1">
                <a:solidFill>
                  <a:srgbClr val="FFFF66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ts val="600"/>
              </a:spcBef>
              <a:spcAft>
                <a:spcPts val="300"/>
              </a:spcAft>
              <a:defRPr sz="3600" b="1">
                <a:solidFill>
                  <a:srgbClr val="FFFF66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ts val="600"/>
              </a:spcBef>
              <a:spcAft>
                <a:spcPts val="300"/>
              </a:spcAft>
              <a:defRPr sz="3600" b="1">
                <a:solidFill>
                  <a:srgbClr val="FFFF66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ts val="600"/>
              </a:spcBef>
              <a:spcAft>
                <a:spcPts val="300"/>
              </a:spcAft>
              <a:defRPr sz="3600" b="1">
                <a:solidFill>
                  <a:srgbClr val="FFFF66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ts val="600"/>
              </a:spcBef>
              <a:spcAft>
                <a:spcPts val="300"/>
              </a:spcAft>
              <a:defRPr sz="3600" b="1">
                <a:solidFill>
                  <a:srgbClr val="FFFF66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>
                <a:solidFill>
                  <a:schemeClr val="tx1"/>
                </a:solidFill>
                <a:latin typeface="Arial Black" pitchFamily="34" charset="0"/>
              </a:rPr>
              <a:t>Inner </a:t>
            </a:r>
            <a:r>
              <a:rPr lang="en-US" altLang="en-US" sz="2800" i="1" dirty="0">
                <a:solidFill>
                  <a:schemeClr val="tx1"/>
                </a:solidFill>
                <a:latin typeface="Arial Black" pitchFamily="34" charset="0"/>
              </a:rPr>
              <a:t>(Terrestrial)</a:t>
            </a:r>
            <a:r>
              <a:rPr lang="en-US" altLang="en-US" sz="2800" dirty="0">
                <a:solidFill>
                  <a:schemeClr val="tx1"/>
                </a:solidFill>
                <a:latin typeface="Arial Black" pitchFamily="34" charset="0"/>
              </a:rPr>
              <a:t> Planets </a:t>
            </a:r>
            <a:br>
              <a:rPr lang="en-US" altLang="en-US" sz="28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latin typeface="Arial Black" pitchFamily="34" charset="0"/>
              </a:rPr>
              <a:t>vs. Outer </a:t>
            </a:r>
            <a:r>
              <a:rPr lang="en-US" altLang="en-US" sz="2800" i="1" dirty="0">
                <a:solidFill>
                  <a:schemeClr val="tx1"/>
                </a:solidFill>
                <a:latin typeface="Arial Black" pitchFamily="34" charset="0"/>
              </a:rPr>
              <a:t>(Gassy)</a:t>
            </a:r>
            <a:r>
              <a:rPr lang="en-US" altLang="en-US" sz="2800" dirty="0">
                <a:solidFill>
                  <a:schemeClr val="tx1"/>
                </a:solidFill>
                <a:latin typeface="Arial Black" pitchFamily="34" charset="0"/>
              </a:rPr>
              <a:t> Planets</a:t>
            </a:r>
          </a:p>
        </p:txBody>
      </p:sp>
    </p:spTree>
    <p:extLst>
      <p:ext uri="{BB962C8B-B14F-4D97-AF65-F5344CB8AC3E}">
        <p14:creationId xmlns:p14="http://schemas.microsoft.com/office/powerpoint/2010/main" val="42029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Debris Past Neptune…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Keiper</a:t>
            </a:r>
            <a:r>
              <a:rPr lang="en-US" dirty="0" smtClean="0"/>
              <a:t> Belt</a:t>
            </a:r>
          </a:p>
          <a:p>
            <a:pPr lvl="1"/>
            <a:r>
              <a:rPr lang="en-US" dirty="0" smtClean="0"/>
              <a:t>Donut shaped cloud of material past Neptune</a:t>
            </a:r>
          </a:p>
          <a:p>
            <a:pPr lvl="1"/>
            <a:r>
              <a:rPr lang="en-US" dirty="0" smtClean="0"/>
              <a:t>Contains short-period comets and dwarf planets</a:t>
            </a:r>
          </a:p>
          <a:p>
            <a:pPr lvl="1"/>
            <a:r>
              <a:rPr lang="en-US" dirty="0" smtClean="0"/>
              <a:t>Icy material from early Solar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Oort</a:t>
            </a:r>
            <a:r>
              <a:rPr lang="en-US" dirty="0" smtClean="0"/>
              <a:t> Cloud</a:t>
            </a:r>
          </a:p>
          <a:p>
            <a:pPr lvl="1"/>
            <a:r>
              <a:rPr lang="en-US" dirty="0" err="1" smtClean="0"/>
              <a:t>Sphereical</a:t>
            </a:r>
            <a:r>
              <a:rPr lang="en-US" dirty="0" smtClean="0"/>
              <a:t> cloud of material surrounding the Solar System</a:t>
            </a:r>
          </a:p>
          <a:p>
            <a:pPr lvl="1"/>
            <a:r>
              <a:rPr lang="en-US" dirty="0" smtClean="0"/>
              <a:t>Contains long-period comets</a:t>
            </a:r>
          </a:p>
          <a:p>
            <a:pPr lvl="1"/>
            <a:r>
              <a:rPr lang="en-US" dirty="0" smtClean="0"/>
              <a:t>Icy material from early Solar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7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a planet?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Solar System: </a:t>
            </a:r>
          </a:p>
          <a:p>
            <a:r>
              <a:rPr lang="en-US" dirty="0" smtClean="0"/>
              <a:t>Is Pluto a planet or a dwarf planet?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relationships of different planet data</a:t>
            </a:r>
          </a:p>
          <a:p>
            <a:r>
              <a:rPr lang="en-US" dirty="0" smtClean="0"/>
              <a:t>Analyze graphs about planetary data</a:t>
            </a:r>
          </a:p>
          <a:p>
            <a:r>
              <a:rPr lang="en-US" dirty="0" smtClean="0"/>
              <a:t>Describe trends of graphs to determine locations of unknowns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Graphing our Solar System Planet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517350"/>
              </p:ext>
            </p:extLst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478280"/>
                <a:gridCol w="2133600"/>
                <a:gridCol w="1325880"/>
                <a:gridCol w="164592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Name of Planet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Distance</a:t>
                      </a:r>
                    </a:p>
                    <a:p>
                      <a:pPr algn="ctr"/>
                      <a:r>
                        <a:rPr lang="en-US" sz="2800" dirty="0" smtClean="0"/>
                        <a:t>(AU)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Temperature</a:t>
                      </a:r>
                    </a:p>
                    <a:p>
                      <a:pPr algn="ctr"/>
                      <a:r>
                        <a:rPr lang="en-US" sz="2800" dirty="0" smtClean="0"/>
                        <a:t>(</a:t>
                      </a:r>
                      <a:r>
                        <a:rPr lang="en-US" sz="2800" baseline="30000" dirty="0" smtClean="0"/>
                        <a:t>0</a:t>
                      </a:r>
                      <a:r>
                        <a:rPr lang="en-US" sz="2800" baseline="0" dirty="0" smtClean="0"/>
                        <a:t>C)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Orbital Period</a:t>
                      </a:r>
                    </a:p>
                    <a:p>
                      <a:pPr algn="ctr"/>
                      <a:r>
                        <a:rPr lang="en-US" sz="2800" dirty="0" smtClean="0"/>
                        <a:t>(Years)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Orbital</a:t>
                      </a:r>
                      <a:r>
                        <a:rPr lang="en-US" sz="2800" baseline="0" dirty="0" smtClean="0"/>
                        <a:t> Speed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(km/sec)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Mercury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Venus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464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Earth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-65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Jupiter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Saturn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Uranus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-195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Neptune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-200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8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/>
              <a:t>Have all necessary materials </a:t>
            </a:r>
            <a:r>
              <a:rPr lang="en-US" dirty="0" smtClean="0"/>
              <a:t>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away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24719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planets are formed.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3308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System Test on Friday 2/13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1156</Words>
  <Application>Microsoft Office PowerPoint</Application>
  <PresentationFormat>On-screen Show (4:3)</PresentationFormat>
  <Paragraphs>224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Daily Routine</vt:lpstr>
      <vt:lpstr>Bell Work</vt:lpstr>
      <vt:lpstr>Announcements</vt:lpstr>
      <vt:lpstr>What is a planet?</vt:lpstr>
      <vt:lpstr>Today we will</vt:lpstr>
      <vt:lpstr>Graphing our Solar System Planet Data</vt:lpstr>
      <vt:lpstr>Daily Routine</vt:lpstr>
      <vt:lpstr>Bell Work</vt:lpstr>
      <vt:lpstr>Announcements</vt:lpstr>
      <vt:lpstr>What is a planet?</vt:lpstr>
      <vt:lpstr>Today we will</vt:lpstr>
      <vt:lpstr>Categorizing Solar System Objects</vt:lpstr>
      <vt:lpstr>What defines a planet?</vt:lpstr>
      <vt:lpstr>What is a planet? Reading</vt:lpstr>
      <vt:lpstr>Daily Routine</vt:lpstr>
      <vt:lpstr>Bell Work</vt:lpstr>
      <vt:lpstr>Announcements</vt:lpstr>
      <vt:lpstr>What is a planet?</vt:lpstr>
      <vt:lpstr>Today we will</vt:lpstr>
      <vt:lpstr>Yesterday’s activity</vt:lpstr>
      <vt:lpstr>What are the different categories of Solar System Objects?</vt:lpstr>
      <vt:lpstr>What are planets?</vt:lpstr>
      <vt:lpstr>What is a dwarf planet</vt:lpstr>
      <vt:lpstr>What are moons?</vt:lpstr>
      <vt:lpstr>Moons of the Solar System</vt:lpstr>
      <vt:lpstr>What are comets?</vt:lpstr>
      <vt:lpstr>What are asteroids?</vt:lpstr>
      <vt:lpstr>Daily Routine</vt:lpstr>
      <vt:lpstr>Bell Work</vt:lpstr>
      <vt:lpstr>Announcements</vt:lpstr>
      <vt:lpstr>What is a planet?</vt:lpstr>
      <vt:lpstr>Today we will</vt:lpstr>
      <vt:lpstr>Solar System Planet Activity</vt:lpstr>
      <vt:lpstr>Motions of the Planets</vt:lpstr>
      <vt:lpstr>PowerPoint Presentation</vt:lpstr>
      <vt:lpstr>Floating Debris Past Neptune…</vt:lpstr>
    </vt:vector>
  </TitlesOfParts>
  <Company>RJUHSD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Routine</dc:title>
  <dc:creator>Hamilton, Grant</dc:creator>
  <cp:lastModifiedBy>Hamilton, Grant</cp:lastModifiedBy>
  <cp:revision>26</cp:revision>
  <dcterms:created xsi:type="dcterms:W3CDTF">2015-02-06T17:03:02Z</dcterms:created>
  <dcterms:modified xsi:type="dcterms:W3CDTF">2015-02-12T16:20:28Z</dcterms:modified>
</cp:coreProperties>
</file>