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72" r:id="rId15"/>
    <p:sldId id="269" r:id="rId16"/>
    <p:sldId id="273" r:id="rId17"/>
    <p:sldId id="271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5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4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4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9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9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1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0047-643D-4C61-A455-07B47298007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A231-69B6-4BD5-B063-A819427B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8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specific%20heat&amp;source=images&amp;cd=&amp;cad=rja&amp;docid=s-KXdVeBxDy2KM&amp;tbnid=qC_3iIyRZ5e1oM:&amp;ved=0CAUQjRw&amp;url=http://ga.water.usgs.gov/edu/heat-capacity.html&amp;ei=uPMsUq2iAcn8igL7hIFg&amp;psig=AFQjCNEqxFy-Kv605YtkEhM0HzW2KXRnwQ&amp;ust=1378764075355590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source=images&amp;cd=&amp;cad=rja&amp;docid=4zQk-6-zy4Si-M&amp;tbnid=C2uYddh3JudsjM:&amp;ved=0CAgQjRwwAA&amp;url=http://www.uwplatt.edu/chemep/chem/chemscape/labdocs/catofp/measurea/volume/gradcyl/gradcyl.htm&amp;ei=b_UsUp-bLMLTiwL14oGoCA&amp;psig=AFQjCNG-1OXhNomTevEQI3eFnHDL8a3Fnw&amp;ust=1378764527762143" TargetMode="Externa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TvPDSZMZx_nYWM&amp;tbnid=3F9N15j8_vj2jM:&amp;ved=0CAUQjRw&amp;url=http://ffden-2.phys.uaf.edu/103_fall2011.web.dir/Cicely_Shankle/Slide%203%20-%20Food%20Molecules.html&amp;ei=Elw_UqutNqqfiQLtr4G4DA&amp;bvm=bv.52434380,d.cGE&amp;psig=AFQjCNGOxQRJlyQLXklqSgum3v6Pc19ytw&amp;ust=137997042545803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dissolved+between+water+molecules&amp;source=images&amp;cd=&amp;cad=rja&amp;docid=eYeo72vDZLrfEM&amp;tbnid=Jj3hU0QGvrM82M:&amp;ved=0CAUQjRw&amp;url=http://www.biology.arizona.edu/biochemistry/tutorials/chemistry/page3.html&amp;ei=-iMtUqe9Icj3iwLrzIDoCA&amp;bvm=bv.51773540,d.cGE&amp;psig=AFQjCNGfzCOUCLxgV0yggrTEQuwRLzwsAg&amp;ust=137877642743949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url?sa=i&amp;rct=j&amp;q=dissolved+between+water+molecules&amp;source=images&amp;cd=&amp;docid=Y-PLPhwZ67JedM&amp;tbnid=Xvtp4jG_FBMTtM:&amp;ved=0CAUQjRw&amp;url=http://educationforums.cet.ac.il/forums/ShowFiles.asp?sFileType=3&amp;FID=27261&amp;ei=LyQtUqKFAumuiAKnrIDwDA&amp;bvm=bv.51773540,d.cGE&amp;psig=AFQjCNGfzCOUCLxgV0yggrTEQuwRLzwsAg&amp;ust=137877642743949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blood%20plasma&amp;source=images&amp;cd=&amp;cad=rja&amp;docid=Jny28yvGzYh3wM&amp;tbnid=e1sE2sbb_dhFgM:&amp;ved=0CAUQjRw&amp;url=http://thearrowsoftruth.com/tag/blood-plasma/&amp;ei=TyctUqGVAYLfiALm2IH4BA&amp;bvm=bv.51773540,d.cGE&amp;psig=AFQjCNEbI6yWE5oW68j_m6i6STPD7uK4pA&amp;ust=1378777224963380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google.com/url?sa=i&amp;source=images&amp;cd=&amp;cad=rja&amp;docid=6e1TcknnQIyy9M&amp;tbnid=Ly-LGfiNJtJ7aM:&amp;ved=0CAgQjRwwAA&amp;url=http://www.edu.pe.ca/gulfshore/Archives/ACIDSBAS/scipage.htm&amp;ei=ItMvUq3WD6vpiwLF0IHIAg&amp;psig=AFQjCNHdV782PZUsBwxPqY9jU_DBKcqkRA&amp;ust=137895235429767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gif"/><Relationship Id="rId4" Type="http://schemas.openxmlformats.org/officeDocument/2006/relationships/hyperlink" Target="http://www.google.com/url?sa=i&amp;rct=j&amp;q=ph+scale&amp;source=images&amp;cd=&amp;cad=rja&amp;docid=IRn2Y5UREfFSmM&amp;tbnid=NeuHPZl2_EnW6M:&amp;ved=0CAUQjRw&amp;url=http://www.epa.gov/acidrain/education/site_students/phscale.html&amp;ei=lNMvUqXSN4HQiwKd2YGIAQ&amp;bvm=bv.52109249,d.cGE&amp;psig=AFQjCNF-X_CtF1uC3-pidQbCcyeg9ez-5A&amp;ust=137895234702812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google.com/url?sa=i&amp;source=images&amp;cd=&amp;cad=rja&amp;docid=6e1TcknnQIyy9M&amp;tbnid=Ly-LGfiNJtJ7aM:&amp;ved=0CAgQjRwwAA&amp;url=http://www.edu.pe.ca/gulfshore/Archives/ACIDSBAS/scipage.htm&amp;ei=ItMvUq3WD6vpiwLF0IHIAg&amp;psig=AFQjCNHdV782PZUsBwxPqY9jU_DBKcqkRA&amp;ust=1378952354297677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google.com/url?sa=i&amp;source=images&amp;cd=&amp;cad=rja&amp;docid=6e1TcknnQIyy9M&amp;tbnid=Ly-LGfiNJtJ7aM:&amp;ved=0CAgQjRwwAA&amp;url=http://www.edu.pe.ca/gulfshore/Archives/ACIDSBAS/scipage.htm&amp;ei=ItMvUq3WD6vpiwLF0IHIAg&amp;psig=AFQjCNHdV782PZUsBwxPqY9jU_DBKcqkRA&amp;ust=137895235429767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://www.google.com/url?sa=i&amp;rct=j&amp;q=&amp;esrc=s&amp;frm=1&amp;source=images&amp;cd=&amp;cad=rja&amp;docid=xIx3HKhtSLVSSM&amp;tbnid=Oc1A369ujxFYbM:&amp;ved=0CAUQjRw&amp;url=http://www.guidechem.com/cas-124/12408-02-5.html&amp;ei=KlU_Uv6tPKeEjALX8IHICA&amp;bvm=bv.52434380,d.cGE&amp;psig=AFQjCNEk9rbxcCgQEkr0RowjLZqmrpSDBA&amp;ust=137996866815688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cz/books/bio_07/resources/htmls/animated_biology/unit1/bio_ch02_0059_ab_atombond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water%20molecule&amp;source=images&amp;cd=&amp;cad=rja&amp;docid=73ZG0LPJ0RDKfM&amp;tbnid=t681c0HZIz3hOM:&amp;ved=0CAUQjRw&amp;url=https://www.boundless.com/biology/properties-of-water/the-chemistry-of-water/introduction-to-chemistry-of-water/&amp;ei=JfEsUsa6A8GLjAKltoDIDA&amp;psig=AFQjCNEp81LLIC--yKiPosbfBZkiACuuDQ&amp;ust=1378760264550625" TargetMode="Externa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water%20molecule&amp;source=images&amp;cd=&amp;cad=rja&amp;docid=-fY7F1QmEqSFYM&amp;tbnid=_71nbYLJAl8ZRM:&amp;ved=0CAUQjRw&amp;url=http://www.saburchill.com/IBbiology/chapters01/006.html&amp;ei=kfEsUtvSH6qfiQLqn4GwDw&amp;psig=AFQjCNEp81LLIC--yKiPosbfBZkiACuuDQ&amp;ust=137876026455062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water%20molecule&amp;source=images&amp;cd=&amp;cad=rja&amp;docid=D3TackGOzeNYaM&amp;tbnid=kyezbSzgxyTKjM:&amp;ved=0CAUQjRw&amp;url=http://beyondpenguins.ehe.osu.edu/issue/water-ice-and-snow/growing-floaters-and-shrinking-sinkers&amp;ei=uPEsUszdCOamiQKvt4HYCA&amp;psig=AFQjCNEp81LLIC--yKiPosbfBZkiACuuDQ&amp;ust=137876026455062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specific%20heat&amp;source=images&amp;cd=&amp;cad=rja&amp;docid=s-KXdVeBxDy2KM&amp;tbnid=qC_3iIyRZ5e1oM:&amp;ved=0CAUQjRw&amp;url=http://ga.water.usgs.gov/edu/heat-capacity.html&amp;ei=uPMsUq2iAcn8igL7hIFg&amp;psig=AFQjCNEqxFy-Kv605YtkEhM0HzW2KXRnwQ&amp;ust=137876407535559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1596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Properties of Water Due to Hydrogen Bonding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Specific Heat – ability to resist change in temperature</a:t>
            </a:r>
          </a:p>
          <a:p>
            <a:r>
              <a:rPr lang="en-US" dirty="0" smtClean="0"/>
              <a:t>Cohesion – attraction between different water molecules</a:t>
            </a:r>
          </a:p>
          <a:p>
            <a:r>
              <a:rPr lang="en-US" dirty="0" smtClean="0"/>
              <a:t>Adhesion – attraction between  water molecules and another substance</a:t>
            </a:r>
          </a:p>
          <a:p>
            <a:r>
              <a:rPr lang="en-US" dirty="0" smtClean="0"/>
              <a:t>: Concave shape</a:t>
            </a:r>
          </a:p>
          <a:p>
            <a:pPr lvl="1"/>
            <a:r>
              <a:rPr lang="en-US" dirty="0" smtClean="0"/>
              <a:t>Example: meniscus in a graduated cylinder </a:t>
            </a:r>
            <a:endParaRPr lang="en-US" dirty="0"/>
          </a:p>
        </p:txBody>
      </p:sp>
      <p:pic>
        <p:nvPicPr>
          <p:cNvPr id="5122" name="Picture 2" descr="http://ga.water.usgs.gov/edu/pictures/heat-capacity-po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2743200" cy="1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appstate.edu/~goodmanjm/rcoe/asuscienceed/background/waterdrops/droponsaranwrapwitho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200400"/>
            <a:ext cx="32956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uwplatt.edu/chemep/chem/chemscape/labdocs/catofp/measurea/volume/gradcyl/pic/07424717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953" y="4673896"/>
            <a:ext cx="2868162" cy="215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54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Experiment Drawing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" y="3048001"/>
            <a:ext cx="9139451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1087" y="40386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19600" y="3423883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42291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57600" y="34671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95600" y="34671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38375" y="36576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98954" y="38481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1683" y="4175078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43996" y="3848102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53200" y="3657602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7400" y="3614383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81600" y="3467101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>
            <a:stCxn id="8" idx="1"/>
          </p:cNvCxnSpPr>
          <p:nvPr/>
        </p:nvCxnSpPr>
        <p:spPr>
          <a:xfrm flipV="1">
            <a:off x="1081087" y="4365578"/>
            <a:ext cx="138113" cy="54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3"/>
          </p:cNvCxnSpPr>
          <p:nvPr/>
        </p:nvCxnSpPr>
        <p:spPr>
          <a:xfrm flipV="1">
            <a:off x="1524000" y="4038600"/>
            <a:ext cx="74954" cy="136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1"/>
            <a:endCxn id="11" idx="3"/>
          </p:cNvCxnSpPr>
          <p:nvPr/>
        </p:nvCxnSpPr>
        <p:spPr>
          <a:xfrm flipV="1">
            <a:off x="2146641" y="3848100"/>
            <a:ext cx="91734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00430" y="4702792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97161" y="4702791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44849" y="4686301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05512" y="46863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66988" y="46863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46412" y="4649337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04141" y="4714733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18664" y="47244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12218" y="47244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08915" y="4724400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ffden-2.phys.uaf.edu/103_fall2011.web.dir/Cicely_Shankle/Images/waterMolecu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11941" y="4702793"/>
            <a:ext cx="5476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8600" y="1478341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Cohesion: attraction between different water molecules</a:t>
            </a:r>
          </a:p>
        </p:txBody>
      </p:sp>
      <p:sp>
        <p:nvSpPr>
          <p:cNvPr id="23" name="Right Arrow 22"/>
          <p:cNvSpPr/>
          <p:nvPr/>
        </p:nvSpPr>
        <p:spPr>
          <a:xfrm rot="5400000">
            <a:off x="4067685" y="2627787"/>
            <a:ext cx="881170" cy="492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TextBox 2047"/>
          <p:cNvSpPr txBox="1"/>
          <p:nvPr/>
        </p:nvSpPr>
        <p:spPr>
          <a:xfrm>
            <a:off x="533400" y="5334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Adhesion: attraction between  water molecules and another substance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8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0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Why do things dissolve in water?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502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Water molecule is a polar molecule with weak charges</a:t>
            </a:r>
          </a:p>
          <a:p>
            <a:r>
              <a:rPr lang="en-US" dirty="0" smtClean="0"/>
              <a:t>Ions break up and fill in the voids between hydrogen bonds</a:t>
            </a:r>
          </a:p>
          <a:p>
            <a:r>
              <a:rPr lang="en-US" dirty="0" smtClean="0"/>
              <a:t>Other nonpolar molecules can take up the space between water molecules and held together by hydrogen bonds</a:t>
            </a:r>
          </a:p>
          <a:p>
            <a:r>
              <a:rPr lang="en-US" dirty="0" smtClean="0"/>
              <a:t>This important in cells and blood so important ions and molecules can be transported</a:t>
            </a:r>
            <a:endParaRPr lang="en-US" dirty="0"/>
          </a:p>
        </p:txBody>
      </p:sp>
      <p:pic>
        <p:nvPicPr>
          <p:cNvPr id="8194" name="Picture 2" descr="http://www.biology.arizona.edu/biochemistry/tutorials/chemistry/graphics/nacl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67" y="1188493"/>
            <a:ext cx="46482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3.gstatic.com/images?q=tbn:ANd9GcSen1Js9oAkNpdbPzrlHtl8PEXl49GQU-Pryu5gWiRhcmiWxMC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74810"/>
            <a:ext cx="3298635" cy="240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dissolve different materials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48" y="1600200"/>
            <a:ext cx="4038600" cy="5208894"/>
          </a:xfrm>
        </p:spPr>
        <p:txBody>
          <a:bodyPr/>
          <a:lstStyle/>
          <a:p>
            <a:r>
              <a:rPr lang="en-US" dirty="0" smtClean="0"/>
              <a:t>Solutions – a mixture of substances that is the same throughout</a:t>
            </a:r>
          </a:p>
          <a:p>
            <a:r>
              <a:rPr lang="en-US" dirty="0" smtClean="0"/>
              <a:t>Has two parts:</a:t>
            </a:r>
          </a:p>
          <a:p>
            <a:pPr lvl="1"/>
            <a:r>
              <a:rPr lang="en-US" sz="2800" dirty="0" smtClean="0"/>
              <a:t>Solvent is the substance that is present in greatest amount</a:t>
            </a:r>
          </a:p>
          <a:p>
            <a:pPr lvl="1"/>
            <a:r>
              <a:rPr lang="en-US" sz="2800" dirty="0" smtClean="0"/>
              <a:t>Solute is the substance that dissolves in a solvent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Blood is a solution</a:t>
            </a:r>
          </a:p>
          <a:p>
            <a:pPr lvl="1"/>
            <a:r>
              <a:rPr lang="en-US" dirty="0" smtClean="0"/>
              <a:t>Solvent: water</a:t>
            </a:r>
          </a:p>
          <a:p>
            <a:pPr lvl="1"/>
            <a:r>
              <a:rPr lang="en-US" dirty="0" smtClean="0"/>
              <a:t>Solute: proteins, sugars, lipids</a:t>
            </a:r>
            <a:endParaRPr lang="en-US" dirty="0"/>
          </a:p>
        </p:txBody>
      </p:sp>
      <p:pic>
        <p:nvPicPr>
          <p:cNvPr id="9220" name="Picture 4" descr="http://thearrowsoftruth.com/wp-content/uploads/2012/11/Blood-Plasm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1"/>
            <a:ext cx="4724400" cy="345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Demonstration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item is the solvent?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item is the solute?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3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some solutions burn and others don’t?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pH – the concentration of H</a:t>
            </a:r>
            <a:r>
              <a:rPr lang="en-US" baseline="30000" dirty="0" smtClean="0"/>
              <a:t>+</a:t>
            </a:r>
            <a:r>
              <a:rPr lang="en-US" dirty="0" smtClean="0"/>
              <a:t> ions in a solution</a:t>
            </a:r>
          </a:p>
          <a:p>
            <a:r>
              <a:rPr lang="en-US" dirty="0" smtClean="0"/>
              <a:t>Acids – a solution that contains a high concentration of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  <a:endParaRPr lang="en-US" dirty="0"/>
          </a:p>
          <a:p>
            <a:r>
              <a:rPr lang="en-US" dirty="0" smtClean="0"/>
              <a:t>Bases – a solution low in concentration of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Dependent on how items release or absorbs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ions in solution</a:t>
            </a:r>
            <a:endParaRPr lang="en-US" dirty="0"/>
          </a:p>
        </p:txBody>
      </p:sp>
      <p:pic>
        <p:nvPicPr>
          <p:cNvPr id="1026" name="Picture 2" descr="http://www.edu.pe.ca/gulfshore/Archives/ACIDSBAS/phscale2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676400"/>
            <a:ext cx="4038600" cy="178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pa.gov/acidrain/education/site_students/images/phscale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7719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3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pH scale in your notebooks</a:t>
            </a:r>
            <a:endParaRPr lang="en-US" dirty="0"/>
          </a:p>
        </p:txBody>
      </p:sp>
      <p:pic>
        <p:nvPicPr>
          <p:cNvPr id="6" name="Picture 2" descr="http://www.edu.pe.ca/gulfshore/Archives/ACIDSBAS/phscale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6" y="1295400"/>
            <a:ext cx="8458200" cy="374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7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edu.pe.ca/gulfshore/Archives/ACIDSBAS/phscale2.jpg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374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81000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63139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1139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1140" y="42899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80999" y="426492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1141" y="463114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49490" y="42899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67351" y="460611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49489" y="460384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0" y="493139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67350" y="488134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905000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303360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201000" y="427629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647065" y="444689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648200" y="388733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5486400" y="627797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5486399" y="55091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5486400" y="471757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5486400" y="398059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6403074" y="60823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6403074" y="497233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6400800" y="409660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391400" y="591175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391400" y="421943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8305800" y="51679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200" y="393055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971800" y="393055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438400" y="39624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45423" y="651225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8600" y="610737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7460" y="558875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7461" y="520889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7462" y="47107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8599" y="42899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038600" y="388733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673219" y="621200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673220" y="558875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4648200" y="50155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14788" y="650543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67349" y="617106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5691" y="617106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82139" y="588445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-5690" y="586853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80998" y="549094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0" y="554326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67351" y="524756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0" y="523164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576012" y="428767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096069" y="432179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685499" y="432179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200" y="627797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196" y="588673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197" y="549094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200" y="507696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198" y="469255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505199" y="423535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201001" y="463114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478208" y="520889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135878" y="495868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589660" y="484040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971799" y="511335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753739" y="466071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306472" y="461749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980898" y="466071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980899" y="42899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009933" y="45583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392069" y="463113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685499" y="499735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49488" y="494731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82139" y="650543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063927" y="643946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688610" y="622565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3116237" y="610282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767081" y="590038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958151" y="545455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522861" y="535674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162333" y="494503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128211" y="527258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201002" y="567746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80194" y="528395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780194" y="565017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818861" y="605505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932594" y="649860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544472" y="574570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876568" y="5652448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951634" y="524756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287138" y="556373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570324" y="6512256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669277" y="5729785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400863" y="6086900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065360" y="5984543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662750" y="6157414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353402" y="6439467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627794" y="632801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208964" y="607097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188185" y="6539552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2018724" y="6259771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62" descr="http://img1.guidechem.com/chem/e/dict/130/12408-02-5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22411" r="26912" b="22480"/>
          <a:stretch/>
        </p:blipFill>
        <p:spPr bwMode="auto">
          <a:xfrm>
            <a:off x="1696872" y="6494059"/>
            <a:ext cx="382139" cy="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1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 Demonstration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Monomer: A molecule that can attach to another molecule to form a complex chain molecule known as a macromolecule</a:t>
            </a:r>
          </a:p>
          <a:p>
            <a:r>
              <a:rPr lang="en-US" dirty="0" smtClean="0"/>
              <a:t>Polymer: A complex chain of many monomers (sub-unit) that creates the macromolecule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1374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Test on Wednesday September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and pH Scale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5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Test on Wednesday September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and pH Scale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8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 the pH of different household products</a:t>
            </a:r>
          </a:p>
          <a:p>
            <a:r>
              <a:rPr lang="en-US" dirty="0" smtClean="0"/>
              <a:t>Explain the importance of carbs, proteins, lipids, and nucleic acids</a:t>
            </a:r>
          </a:p>
          <a:p>
            <a:r>
              <a:rPr lang="en-US" dirty="0" smtClean="0"/>
              <a:t>Diagram and describe hydrogen bonds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Explain the difference between a solute and solvent in solution</a:t>
            </a:r>
          </a:p>
          <a:p>
            <a:r>
              <a:rPr lang="en-US" dirty="0" smtClean="0"/>
              <a:t>Explain the difference between acids and bases</a:t>
            </a:r>
          </a:p>
          <a:p>
            <a:r>
              <a:rPr lang="en-US" dirty="0" smtClean="0"/>
              <a:t>Describe what an atom is</a:t>
            </a:r>
          </a:p>
          <a:p>
            <a:r>
              <a:rPr lang="en-US" dirty="0" smtClean="0"/>
              <a:t>Diagram, label, and define the key parts of an atom</a:t>
            </a:r>
          </a:p>
          <a:p>
            <a:r>
              <a:rPr lang="en-US" dirty="0" smtClean="0"/>
              <a:t>Describe the difference between an element and a compound</a:t>
            </a:r>
          </a:p>
          <a:p>
            <a:r>
              <a:rPr lang="en-US" dirty="0" smtClean="0"/>
              <a:t>Create and describe ionic and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20693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measurable factor in an experiment is known as the:</a:t>
            </a:r>
          </a:p>
          <a:p>
            <a:pPr marL="0" lvl="0" indent="0">
              <a:buNone/>
            </a:pPr>
            <a:r>
              <a:rPr lang="en-US" dirty="0" smtClean="0"/>
              <a:t>A. Control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Theory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Constant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Dependent </a:t>
            </a:r>
            <a:r>
              <a:rPr lang="en-US" dirty="0"/>
              <a:t>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04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measurable factor in an experiment is known as the:</a:t>
            </a:r>
          </a:p>
          <a:p>
            <a:pPr lvl="0"/>
            <a:r>
              <a:rPr lang="en-US" dirty="0"/>
              <a:t>Control</a:t>
            </a:r>
          </a:p>
          <a:p>
            <a:pPr lvl="0"/>
            <a:r>
              <a:rPr lang="en-US" dirty="0"/>
              <a:t>Theory</a:t>
            </a:r>
          </a:p>
          <a:p>
            <a:pPr lvl="0"/>
            <a:r>
              <a:rPr lang="en-US" dirty="0"/>
              <a:t>Constant</a:t>
            </a:r>
          </a:p>
          <a:p>
            <a:pPr lvl="0"/>
            <a:r>
              <a:rPr lang="en-US" b="1" dirty="0"/>
              <a:t>Dependent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74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A scientist makes several observations, develops a hypothesis, and performs a series of experiments to test her ideas. The results suggest that her hypothesis was incorrect. Which of the following statements must be true regarding this scenario?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scientist has wasted her time on useless experiments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scientist should hide the results of her experiment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scientist has revealed flaws in several other theories</a:t>
            </a:r>
          </a:p>
          <a:p>
            <a:pPr marL="0" lvl="0" indent="0">
              <a:buNone/>
            </a:pPr>
            <a:r>
              <a:rPr lang="en-US" dirty="0" smtClean="0"/>
              <a:t>D. The </a:t>
            </a:r>
            <a:r>
              <a:rPr lang="en-US" dirty="0"/>
              <a:t>scientist can use the data to make and test a new hypothesis.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11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A scientist makes several observations, develops a hypothesis, and performs a series of experiments to test her ideas. The results suggest that her hypothesis was incorrect. Which of the following statements must be true regarding this scenario?</a:t>
            </a:r>
          </a:p>
          <a:p>
            <a:pPr lvl="0"/>
            <a:r>
              <a:rPr lang="en-US" dirty="0"/>
              <a:t>The scientist has wasted her time on useless experiments</a:t>
            </a:r>
          </a:p>
          <a:p>
            <a:pPr lvl="0"/>
            <a:r>
              <a:rPr lang="en-US" dirty="0"/>
              <a:t>The scientist should hide the results of her experiment</a:t>
            </a:r>
          </a:p>
          <a:p>
            <a:pPr lvl="0"/>
            <a:r>
              <a:rPr lang="en-US" dirty="0"/>
              <a:t>The scientist has revealed flaws in several other theories</a:t>
            </a:r>
          </a:p>
          <a:p>
            <a:pPr lvl="0"/>
            <a:r>
              <a:rPr lang="en-US" b="1" dirty="0"/>
              <a:t>The scientist can use the data to make and test a new hypothesis.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96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distinguishes one element from another?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number of protons in the nuclei of the atoms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number of atoms in a samples of each element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number of electrons in the nuclei of their atoms</a:t>
            </a:r>
          </a:p>
          <a:p>
            <a:pPr marL="0" lvl="0" indent="0">
              <a:buNone/>
            </a:pPr>
            <a:r>
              <a:rPr lang="en-US" dirty="0" smtClean="0"/>
              <a:t>D. The </a:t>
            </a:r>
            <a:r>
              <a:rPr lang="en-US" dirty="0"/>
              <a:t>number of nuclei in their atoms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88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distinguishes one element from another?</a:t>
            </a:r>
          </a:p>
          <a:p>
            <a:pPr lvl="0"/>
            <a:r>
              <a:rPr lang="en-US" b="1" dirty="0"/>
              <a:t>The number of protons in the nuclei of the atoms</a:t>
            </a:r>
          </a:p>
          <a:p>
            <a:pPr lvl="0"/>
            <a:r>
              <a:rPr lang="en-US" dirty="0"/>
              <a:t>The number of atoms in a samples of each element</a:t>
            </a:r>
          </a:p>
          <a:p>
            <a:pPr lvl="0"/>
            <a:r>
              <a:rPr lang="en-US" dirty="0"/>
              <a:t>The number of electrons in the nuclei of their atoms</a:t>
            </a:r>
          </a:p>
          <a:p>
            <a:pPr lvl="0"/>
            <a:r>
              <a:rPr lang="en-US" dirty="0"/>
              <a:t>The number of nuclei in their atoms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73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determines the properties of an element?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element’s protons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element’s electrons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element’s neutrons</a:t>
            </a:r>
          </a:p>
          <a:p>
            <a:pPr marL="0" lvl="0" indent="0">
              <a:buNone/>
            </a:pPr>
            <a:r>
              <a:rPr lang="en-US" dirty="0" smtClean="0"/>
              <a:t>D. The </a:t>
            </a:r>
            <a:r>
              <a:rPr lang="en-US" dirty="0"/>
              <a:t>element’s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5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determines the properties of an element?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element’s protons</a:t>
            </a:r>
          </a:p>
          <a:p>
            <a:pPr marL="0" lvl="0" indent="0">
              <a:buNone/>
            </a:pPr>
            <a:r>
              <a:rPr lang="en-US" b="1" dirty="0" smtClean="0"/>
              <a:t>B. The </a:t>
            </a:r>
            <a:r>
              <a:rPr lang="en-US" b="1" dirty="0"/>
              <a:t>element’s electrons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element’s neutrons</a:t>
            </a:r>
          </a:p>
          <a:p>
            <a:pPr marL="0" lvl="0" indent="0">
              <a:buNone/>
            </a:pPr>
            <a:r>
              <a:rPr lang="en-US" dirty="0" smtClean="0"/>
              <a:t>D. The </a:t>
            </a:r>
            <a:r>
              <a:rPr lang="en-US" dirty="0"/>
              <a:t>element’s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23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How is an ionic bond formed between two atoms</a:t>
            </a:r>
          </a:p>
          <a:p>
            <a:pPr marL="0" lvl="0" indent="0">
              <a:buNone/>
            </a:pPr>
            <a:r>
              <a:rPr lang="en-US" dirty="0" smtClean="0"/>
              <a:t>A. A </a:t>
            </a:r>
            <a:r>
              <a:rPr lang="en-US" dirty="0"/>
              <a:t>pair of electrons is shared between two atoms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outer energy levels of the atoms are filled</a:t>
            </a:r>
          </a:p>
          <a:p>
            <a:pPr marL="0" lvl="0" indent="0">
              <a:buNone/>
            </a:pPr>
            <a:r>
              <a:rPr lang="en-US" dirty="0" smtClean="0"/>
              <a:t>C. An </a:t>
            </a:r>
            <a:r>
              <a:rPr lang="en-US" dirty="0"/>
              <a:t>electrical force forms between pairs of electrons</a:t>
            </a:r>
          </a:p>
          <a:p>
            <a:pPr marL="0" lvl="0" indent="0">
              <a:buNone/>
            </a:pPr>
            <a:r>
              <a:rPr lang="en-US" dirty="0" smtClean="0"/>
              <a:t>D. An </a:t>
            </a:r>
            <a:r>
              <a:rPr lang="en-US" dirty="0"/>
              <a:t>electrical force forms between oppositely charged 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49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How is an ionic bond formed between two atoms</a:t>
            </a:r>
          </a:p>
          <a:p>
            <a:pPr marL="0" lvl="0" indent="0">
              <a:buNone/>
            </a:pPr>
            <a:r>
              <a:rPr lang="en-US" dirty="0" smtClean="0"/>
              <a:t>A. A </a:t>
            </a:r>
            <a:r>
              <a:rPr lang="en-US" dirty="0"/>
              <a:t>pair of electrons is shared between two atoms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outer energy levels of the atoms are filled</a:t>
            </a:r>
          </a:p>
          <a:p>
            <a:pPr marL="0" lvl="0" indent="0">
              <a:buNone/>
            </a:pPr>
            <a:r>
              <a:rPr lang="en-US" dirty="0" smtClean="0"/>
              <a:t>C. An </a:t>
            </a:r>
            <a:r>
              <a:rPr lang="en-US" dirty="0"/>
              <a:t>electrical force forms between pairs of electrons</a:t>
            </a:r>
          </a:p>
          <a:p>
            <a:pPr marL="0" lvl="0" indent="0">
              <a:buNone/>
            </a:pPr>
            <a:r>
              <a:rPr lang="en-US" b="1" dirty="0" smtClean="0"/>
              <a:t>D. An </a:t>
            </a:r>
            <a:r>
              <a:rPr lang="en-US" b="1" dirty="0"/>
              <a:t>electrical force forms between oppositely charged 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13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is formed when an atom gains or loses electrons?</a:t>
            </a:r>
          </a:p>
          <a:p>
            <a:pPr marL="0" lvl="0" indent="0">
              <a:buNone/>
            </a:pPr>
            <a:r>
              <a:rPr lang="en-US" dirty="0" smtClean="0"/>
              <a:t>A. An </a:t>
            </a:r>
            <a:r>
              <a:rPr lang="en-US" dirty="0"/>
              <a:t>element</a:t>
            </a:r>
          </a:p>
          <a:p>
            <a:pPr marL="0" lvl="0" indent="0">
              <a:buNone/>
            </a:pPr>
            <a:r>
              <a:rPr lang="en-US" dirty="0" smtClean="0"/>
              <a:t>B. A </a:t>
            </a:r>
            <a:r>
              <a:rPr lang="en-US" dirty="0"/>
              <a:t>compound</a:t>
            </a:r>
          </a:p>
          <a:p>
            <a:pPr marL="0" lvl="0" indent="0">
              <a:buNone/>
            </a:pPr>
            <a:r>
              <a:rPr lang="en-US" dirty="0" smtClean="0"/>
              <a:t>C. An </a:t>
            </a:r>
            <a:r>
              <a:rPr lang="en-US" dirty="0"/>
              <a:t>ion</a:t>
            </a:r>
          </a:p>
          <a:p>
            <a:pPr marL="0" lvl="0" indent="0">
              <a:buNone/>
            </a:pPr>
            <a:r>
              <a:rPr lang="en-US" dirty="0" smtClean="0"/>
              <a:t>D. A </a:t>
            </a:r>
            <a:r>
              <a:rPr lang="en-US" dirty="0"/>
              <a:t>molecule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72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is formed when an atom gains or loses electrons?</a:t>
            </a:r>
          </a:p>
          <a:p>
            <a:pPr marL="0" lvl="0" indent="0">
              <a:buNone/>
            </a:pPr>
            <a:r>
              <a:rPr lang="en-US" dirty="0" smtClean="0"/>
              <a:t>A. An </a:t>
            </a:r>
            <a:r>
              <a:rPr lang="en-US" dirty="0"/>
              <a:t>element</a:t>
            </a:r>
          </a:p>
          <a:p>
            <a:pPr marL="0" lvl="0" indent="0">
              <a:buNone/>
            </a:pPr>
            <a:r>
              <a:rPr lang="en-US" dirty="0" smtClean="0"/>
              <a:t>B. A </a:t>
            </a:r>
            <a:r>
              <a:rPr lang="en-US" dirty="0"/>
              <a:t>compound</a:t>
            </a:r>
          </a:p>
          <a:p>
            <a:pPr marL="0" lvl="0" indent="0">
              <a:buNone/>
            </a:pPr>
            <a:r>
              <a:rPr lang="en-US" b="1" dirty="0" smtClean="0"/>
              <a:t>C. An </a:t>
            </a:r>
            <a:r>
              <a:rPr lang="en-US" b="1" dirty="0"/>
              <a:t>ion</a:t>
            </a:r>
          </a:p>
          <a:p>
            <a:pPr marL="0" lvl="0" indent="0">
              <a:buNone/>
            </a:pPr>
            <a:r>
              <a:rPr lang="en-US" dirty="0" smtClean="0"/>
              <a:t>D. A </a:t>
            </a:r>
            <a:r>
              <a:rPr lang="en-US" dirty="0"/>
              <a:t>molecule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06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Which of the following describes a hydrogen bond?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bond between two hydrogen atoms within a molecule of water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bond between hydrogen and oxygen within a water molecule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bond between hydrogen in one water molecule and another hydrogen in a different water molecule</a:t>
            </a:r>
          </a:p>
          <a:p>
            <a:pPr marL="0" lvl="0" indent="0">
              <a:buNone/>
            </a:pPr>
            <a:r>
              <a:rPr lang="en-US" dirty="0" smtClean="0"/>
              <a:t>D. The </a:t>
            </a:r>
            <a:r>
              <a:rPr lang="en-US" dirty="0"/>
              <a:t>bond between hydrogen in one water molecule and oxygen in a different water molecule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83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Which of the following describes a hydrogen bond?</a:t>
            </a:r>
          </a:p>
          <a:p>
            <a:pPr marL="0" lvl="0" indent="0">
              <a:buNone/>
            </a:pPr>
            <a:r>
              <a:rPr lang="en-US" dirty="0" smtClean="0"/>
              <a:t>A. The </a:t>
            </a:r>
            <a:r>
              <a:rPr lang="en-US" dirty="0"/>
              <a:t>bond between two hydrogen atoms within a molecule of water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bond between hydrogen and oxygen within a water molecule</a:t>
            </a:r>
          </a:p>
          <a:p>
            <a:pPr marL="0" lvl="0" indent="0">
              <a:buNone/>
            </a:pPr>
            <a:r>
              <a:rPr lang="en-US" dirty="0" smtClean="0"/>
              <a:t>C. The </a:t>
            </a:r>
            <a:r>
              <a:rPr lang="en-US" dirty="0"/>
              <a:t>bond between hydrogen in one water molecule and another hydrogen in a different water molecule</a:t>
            </a:r>
          </a:p>
          <a:p>
            <a:pPr marL="0" lvl="0" indent="0">
              <a:buNone/>
            </a:pPr>
            <a:r>
              <a:rPr lang="en-US" b="1" dirty="0" smtClean="0"/>
              <a:t>D. The </a:t>
            </a:r>
            <a:r>
              <a:rPr lang="en-US" b="1" dirty="0"/>
              <a:t>bond between hydrogen in one water molecule and oxygen in a different water molecule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60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water property is demonstrated when water molecules are attracted to one another?</a:t>
            </a:r>
          </a:p>
          <a:p>
            <a:pPr marL="0" lvl="0" indent="0">
              <a:buNone/>
            </a:pPr>
            <a:r>
              <a:rPr lang="en-US" dirty="0" smtClean="0"/>
              <a:t>A. Adhesion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Cohesion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Inversion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Specific </a:t>
            </a:r>
            <a:r>
              <a:rPr lang="en-US" dirty="0"/>
              <a:t>Heat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164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water property is demonstrated when water molecules are attracted to one another?</a:t>
            </a:r>
          </a:p>
          <a:p>
            <a:pPr marL="0" lvl="0" indent="0">
              <a:buNone/>
            </a:pPr>
            <a:r>
              <a:rPr lang="en-US" dirty="0" smtClean="0"/>
              <a:t>A. Adhesion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B. Cohesion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C. Inversion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Specific </a:t>
            </a:r>
            <a:r>
              <a:rPr lang="en-US" dirty="0"/>
              <a:t>Heat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35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When taking the volume of a liquid, like water, we measure the bottom of the meniscus in a graduated cylinder. Which water property enables the water to form a concave meniscus while touching another substance?</a:t>
            </a:r>
          </a:p>
          <a:p>
            <a:pPr marL="0" lvl="0" indent="0">
              <a:buNone/>
            </a:pPr>
            <a:r>
              <a:rPr lang="en-US" dirty="0" smtClean="0"/>
              <a:t>A. Specific </a:t>
            </a:r>
            <a:r>
              <a:rPr lang="en-US" dirty="0"/>
              <a:t>Heat</a:t>
            </a:r>
          </a:p>
          <a:p>
            <a:pPr marL="0" lvl="0" indent="0">
              <a:buNone/>
            </a:pPr>
            <a:r>
              <a:rPr lang="en-US" dirty="0" smtClean="0"/>
              <a:t>B. Adhesion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Cohesion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Refraction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 the pH of different household products</a:t>
            </a:r>
          </a:p>
          <a:p>
            <a:r>
              <a:rPr lang="en-US" dirty="0" smtClean="0"/>
              <a:t>Explain the importance of carbs, proteins, lipids, and nucleic acids</a:t>
            </a:r>
          </a:p>
          <a:p>
            <a:r>
              <a:rPr lang="en-US" dirty="0" smtClean="0"/>
              <a:t>Diagram and describe hydrogen bonds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Explain the difference between a solute and solvent in solution</a:t>
            </a:r>
          </a:p>
          <a:p>
            <a:r>
              <a:rPr lang="en-US" dirty="0" smtClean="0"/>
              <a:t>Explain the difference between acids and bases</a:t>
            </a:r>
          </a:p>
          <a:p>
            <a:r>
              <a:rPr lang="en-US" dirty="0" smtClean="0"/>
              <a:t>Describe what an atom is</a:t>
            </a:r>
          </a:p>
          <a:p>
            <a:r>
              <a:rPr lang="en-US" dirty="0" smtClean="0"/>
              <a:t>Diagram, label, and define the key parts of an atom</a:t>
            </a:r>
          </a:p>
          <a:p>
            <a:r>
              <a:rPr lang="en-US" dirty="0" smtClean="0"/>
              <a:t>Describe the difference between an element and a compound</a:t>
            </a:r>
          </a:p>
          <a:p>
            <a:r>
              <a:rPr lang="en-US" dirty="0" smtClean="0"/>
              <a:t>Create and describe ionic and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3481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When taking the volume of a liquid, like water, we measure the bottom of the meniscus in a graduated cylinder. Which water property enables the water to form a concave meniscus while touching another substance?</a:t>
            </a:r>
          </a:p>
          <a:p>
            <a:pPr marL="0" lvl="0" indent="0">
              <a:buNone/>
            </a:pPr>
            <a:r>
              <a:rPr lang="en-US" dirty="0" smtClean="0"/>
              <a:t>A. Specific </a:t>
            </a:r>
            <a:r>
              <a:rPr lang="en-US" dirty="0"/>
              <a:t>Heat</a:t>
            </a:r>
          </a:p>
          <a:p>
            <a:pPr marL="0" lvl="0" indent="0">
              <a:buNone/>
            </a:pPr>
            <a:r>
              <a:rPr lang="en-US" b="1" dirty="0" smtClean="0"/>
              <a:t>B. Adhesion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C. Cohesion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Refraction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72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In a solution, the substance that appears greatest in concentration is known as the:</a:t>
            </a:r>
          </a:p>
          <a:p>
            <a:pPr marL="0" lvl="0" indent="0">
              <a:buNone/>
            </a:pPr>
            <a:r>
              <a:rPr lang="en-US" dirty="0" smtClean="0"/>
              <a:t>A. Solute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Solvent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Covalent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142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In a solution, the substance that appears greatest in concentration is known as the:</a:t>
            </a:r>
          </a:p>
          <a:p>
            <a:pPr marL="0" lvl="0" indent="0">
              <a:buNone/>
            </a:pPr>
            <a:r>
              <a:rPr lang="en-US" dirty="0" smtClean="0"/>
              <a:t>A. Solute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Ion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C. Solvent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D. Covalent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301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Blood is considered to be a solution. Water appears in highest concentration, while platelets, red and white bloods cells and other nutrients and ions appear in less concentration. Water is the ______ of the solution while the other materials are the ________ of the solution.</a:t>
            </a:r>
          </a:p>
          <a:p>
            <a:pPr marL="0" indent="0">
              <a:buNone/>
            </a:pPr>
            <a:r>
              <a:rPr lang="en-US" dirty="0"/>
              <a:t>A. Solvent and solute</a:t>
            </a:r>
          </a:p>
          <a:p>
            <a:pPr marL="0" indent="0">
              <a:buNone/>
            </a:pPr>
            <a:r>
              <a:rPr lang="en-US" dirty="0"/>
              <a:t>B. Ionic and Covalent</a:t>
            </a:r>
          </a:p>
          <a:p>
            <a:pPr marL="0" indent="0">
              <a:buNone/>
            </a:pPr>
            <a:r>
              <a:rPr lang="en-US" dirty="0"/>
              <a:t>C. Solute and Solvent</a:t>
            </a:r>
          </a:p>
          <a:p>
            <a:pPr marL="0" indent="0">
              <a:buNone/>
            </a:pPr>
            <a:r>
              <a:rPr lang="en-US" dirty="0"/>
              <a:t>D. Covalent and Ionic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554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Blood is considered to be a solution. Water appears in highest concentration, while platelets, red and white bloods cells and other nutrients and ions appear in less concentration. Water is the ______ of the solution while the other materials are the ________ of the solution.</a:t>
            </a:r>
          </a:p>
          <a:p>
            <a:pPr marL="0" indent="0">
              <a:buNone/>
            </a:pPr>
            <a:r>
              <a:rPr lang="en-US" b="1" dirty="0"/>
              <a:t>A. Solvent and solute</a:t>
            </a:r>
          </a:p>
          <a:p>
            <a:pPr marL="0" indent="0">
              <a:buNone/>
            </a:pPr>
            <a:r>
              <a:rPr lang="en-US" dirty="0"/>
              <a:t>B. Ionic and Covalent</a:t>
            </a:r>
          </a:p>
          <a:p>
            <a:pPr marL="0" indent="0">
              <a:buNone/>
            </a:pPr>
            <a:r>
              <a:rPr lang="en-US" dirty="0"/>
              <a:t>C. Solute and Solvent</a:t>
            </a:r>
          </a:p>
          <a:p>
            <a:pPr marL="0" indent="0">
              <a:buNone/>
            </a:pPr>
            <a:r>
              <a:rPr lang="en-US" dirty="0"/>
              <a:t>D. Covalent and Ionic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9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Which of the following properties of water is not caused by hydrogen bonding?</a:t>
            </a:r>
          </a:p>
          <a:p>
            <a:pPr marL="0" lvl="0" indent="0">
              <a:buNone/>
            </a:pPr>
            <a:r>
              <a:rPr lang="en-US" dirty="0" smtClean="0"/>
              <a:t>A. pH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Cohesion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Adhesion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Specific </a:t>
            </a:r>
            <a:r>
              <a:rPr lang="en-US" dirty="0"/>
              <a:t>heat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612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Which of the following properties of water is not caused by hydrogen bonding?</a:t>
            </a:r>
          </a:p>
          <a:p>
            <a:pPr marL="0" lvl="0" indent="0">
              <a:buNone/>
            </a:pPr>
            <a:r>
              <a:rPr lang="en-US" b="1" dirty="0" smtClean="0"/>
              <a:t>A. pH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B. Cohesion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Adhesion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Specific </a:t>
            </a:r>
            <a:r>
              <a:rPr lang="en-US" dirty="0"/>
              <a:t>heat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23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pH scale is used to determine whether a solution is acidic or basic. To determine pH of a solution, the value is dependent on which ion?</a:t>
            </a:r>
          </a:p>
          <a:p>
            <a:pPr marL="0" lvl="0" indent="0">
              <a:buNone/>
            </a:pPr>
            <a:r>
              <a:rPr lang="en-US" dirty="0" smtClean="0"/>
              <a:t>A. Hydrogen</a:t>
            </a:r>
            <a:r>
              <a:rPr lang="en-US" baseline="30000" dirty="0"/>
              <a:t>+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Chlorine</a:t>
            </a:r>
            <a:r>
              <a:rPr lang="en-US" baseline="30000" dirty="0" smtClean="0"/>
              <a:t>-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Carbon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Sodium</a:t>
            </a:r>
            <a:r>
              <a:rPr lang="en-US" baseline="30000" dirty="0"/>
              <a:t>+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4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pH scale is used to determine whether a solution is acidic or basic. To determine pH of a solution, the value is dependent on which ion?</a:t>
            </a:r>
          </a:p>
          <a:p>
            <a:pPr marL="0" lvl="0" indent="0">
              <a:buNone/>
            </a:pPr>
            <a:r>
              <a:rPr lang="en-US" b="1" dirty="0" smtClean="0"/>
              <a:t>A. Hydrogen</a:t>
            </a:r>
            <a:r>
              <a:rPr lang="en-US" b="1" baseline="30000" dirty="0"/>
              <a:t>+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B. Chlorine</a:t>
            </a:r>
            <a:r>
              <a:rPr lang="en-US" baseline="30000" dirty="0" smtClean="0"/>
              <a:t>-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Carbon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Sodium</a:t>
            </a:r>
            <a:r>
              <a:rPr lang="en-US" baseline="30000" dirty="0"/>
              <a:t>+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98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Basic solution are characterized by:</a:t>
            </a:r>
          </a:p>
          <a:p>
            <a:pPr marL="0" lvl="0" indent="0">
              <a:buNone/>
            </a:pPr>
            <a:r>
              <a:rPr lang="en-US" dirty="0" smtClean="0"/>
              <a:t>A. A </a:t>
            </a:r>
            <a:r>
              <a:rPr lang="en-US" dirty="0"/>
              <a:t>low pH</a:t>
            </a:r>
          </a:p>
          <a:p>
            <a:pPr marL="0" lvl="0" indent="0">
              <a:buNone/>
            </a:pPr>
            <a:r>
              <a:rPr lang="en-US" dirty="0" smtClean="0"/>
              <a:t>B. A </a:t>
            </a:r>
            <a:r>
              <a:rPr lang="en-US" dirty="0"/>
              <a:t>pH of 7</a:t>
            </a:r>
          </a:p>
          <a:p>
            <a:pPr marL="0" lvl="0" indent="0">
              <a:buNone/>
            </a:pPr>
            <a:r>
              <a:rPr lang="en-US" dirty="0" smtClean="0"/>
              <a:t>C. A </a:t>
            </a:r>
            <a:r>
              <a:rPr lang="en-US" dirty="0"/>
              <a:t>low concentration of hydrogen ions</a:t>
            </a:r>
          </a:p>
          <a:p>
            <a:pPr marL="0" indent="0">
              <a:buNone/>
            </a:pPr>
            <a:r>
              <a:rPr lang="en-US" dirty="0" smtClean="0"/>
              <a:t>D. A </a:t>
            </a:r>
            <a:r>
              <a:rPr lang="en-US" dirty="0"/>
              <a:t>high concentration of hydrogen ions</a:t>
            </a:r>
          </a:p>
        </p:txBody>
      </p:sp>
    </p:spTree>
    <p:extLst>
      <p:ext uri="{BB962C8B-B14F-4D97-AF65-F5344CB8AC3E}">
        <p14:creationId xmlns:p14="http://schemas.microsoft.com/office/powerpoint/2010/main" val="188611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and label the parts of an atom.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67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Proton = positively charged particle in the nucleus of an atom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24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Neutron = neutrally (no) charged particle in the nucleus of an atom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4800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 = negatively charged particle circling around the nucleus of an atom</a:t>
            </a:r>
            <a:endParaRPr lang="en-US" sz="2400" dirty="0"/>
          </a:p>
        </p:txBody>
      </p:sp>
      <p:pic>
        <p:nvPicPr>
          <p:cNvPr id="8" name="il_fi" descr="http://education.jlab.org/qa/atom_model_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64343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9160675">
            <a:off x="2674617" y="2374121"/>
            <a:ext cx="2448158" cy="296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181854">
            <a:off x="3419617" y="3437216"/>
            <a:ext cx="1524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9483251">
            <a:off x="3564470" y="5387076"/>
            <a:ext cx="1534282" cy="200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2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Basic solution are characterized by:</a:t>
            </a:r>
          </a:p>
          <a:p>
            <a:pPr marL="0" lvl="0" indent="0">
              <a:buNone/>
            </a:pPr>
            <a:r>
              <a:rPr lang="en-US" dirty="0" smtClean="0"/>
              <a:t>A. A </a:t>
            </a:r>
            <a:r>
              <a:rPr lang="en-US" dirty="0"/>
              <a:t>low pH</a:t>
            </a:r>
          </a:p>
          <a:p>
            <a:pPr marL="0" lvl="0" indent="0">
              <a:buNone/>
            </a:pPr>
            <a:r>
              <a:rPr lang="en-US" dirty="0" smtClean="0"/>
              <a:t>B. A </a:t>
            </a:r>
            <a:r>
              <a:rPr lang="en-US" dirty="0"/>
              <a:t>pH of 7</a:t>
            </a:r>
          </a:p>
          <a:p>
            <a:pPr marL="0" lvl="0" indent="0">
              <a:buNone/>
            </a:pPr>
            <a:r>
              <a:rPr lang="en-US" b="1" dirty="0" smtClean="0"/>
              <a:t>C. A </a:t>
            </a:r>
            <a:r>
              <a:rPr lang="en-US" b="1" dirty="0"/>
              <a:t>low concentration of hydrogen ions</a:t>
            </a:r>
          </a:p>
          <a:p>
            <a:pPr marL="0" indent="0">
              <a:buNone/>
            </a:pPr>
            <a:r>
              <a:rPr lang="en-US" dirty="0" smtClean="0"/>
              <a:t>D. A </a:t>
            </a:r>
            <a:r>
              <a:rPr lang="en-US" dirty="0"/>
              <a:t>high concentration of hydrogen ions</a:t>
            </a:r>
          </a:p>
        </p:txBody>
      </p:sp>
    </p:spTree>
    <p:extLst>
      <p:ext uri="{BB962C8B-B14F-4D97-AF65-F5344CB8AC3E}">
        <p14:creationId xmlns:p14="http://schemas.microsoft.com/office/powerpoint/2010/main" val="33133558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Amino acids serves as building blocks for _____:</a:t>
            </a:r>
          </a:p>
          <a:p>
            <a:pPr marL="0" lvl="0" indent="0">
              <a:buNone/>
            </a:pPr>
            <a:r>
              <a:rPr lang="en-US" dirty="0" smtClean="0"/>
              <a:t>A. DNA </a:t>
            </a:r>
            <a:r>
              <a:rPr lang="en-US" dirty="0"/>
              <a:t>and RNA</a:t>
            </a:r>
          </a:p>
          <a:p>
            <a:pPr marL="0" lvl="0" indent="0">
              <a:buNone/>
            </a:pPr>
            <a:r>
              <a:rPr lang="en-US" dirty="0" smtClean="0"/>
              <a:t>B.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Carbohydrates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Lipids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573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Amino acids serves as building blocks for _____:</a:t>
            </a:r>
          </a:p>
          <a:p>
            <a:pPr marL="0" lvl="0" indent="0">
              <a:buNone/>
            </a:pPr>
            <a:r>
              <a:rPr lang="en-US" dirty="0" smtClean="0"/>
              <a:t>A. DNA </a:t>
            </a:r>
            <a:r>
              <a:rPr lang="en-US" dirty="0"/>
              <a:t>and RNA</a:t>
            </a:r>
          </a:p>
          <a:p>
            <a:pPr marL="0" lvl="0" indent="0">
              <a:buNone/>
            </a:pPr>
            <a:r>
              <a:rPr lang="en-US" b="1" dirty="0" smtClean="0"/>
              <a:t>B. Proteins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C. Carbohydrates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Lipids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947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Which of the following is a type of protein?</a:t>
            </a:r>
          </a:p>
          <a:p>
            <a:pPr marL="0" lvl="0" indent="0">
              <a:buNone/>
            </a:pPr>
            <a:r>
              <a:rPr lang="en-US" dirty="0" smtClean="0"/>
              <a:t>A. Enzyme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Triglyceride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Sodium </a:t>
            </a:r>
            <a:r>
              <a:rPr lang="en-US" dirty="0"/>
              <a:t>Chloride</a:t>
            </a:r>
          </a:p>
          <a:p>
            <a:pPr marL="0" indent="0">
              <a:buNone/>
            </a:pPr>
            <a:r>
              <a:rPr lang="en-US" dirty="0" smtClean="0"/>
              <a:t>D. Sucrose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767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Which of the following is a type of protein?</a:t>
            </a:r>
          </a:p>
          <a:p>
            <a:pPr marL="0" lvl="0" indent="0">
              <a:buNone/>
            </a:pPr>
            <a:r>
              <a:rPr lang="en-US" b="1" dirty="0" smtClean="0"/>
              <a:t>A. Enzyme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B. Triglyceride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Sodium </a:t>
            </a:r>
            <a:r>
              <a:rPr lang="en-US" dirty="0"/>
              <a:t>Chloride</a:t>
            </a:r>
          </a:p>
          <a:p>
            <a:pPr marL="0" indent="0">
              <a:buNone/>
            </a:pPr>
            <a:r>
              <a:rPr lang="en-US" dirty="0" smtClean="0"/>
              <a:t>D. Sucrose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947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Monosaccharide and polysaccharides are all:</a:t>
            </a:r>
          </a:p>
          <a:p>
            <a:pPr marL="0" lvl="0" indent="0">
              <a:buNone/>
            </a:pPr>
            <a:r>
              <a:rPr lang="en-US" dirty="0" smtClean="0"/>
              <a:t>A.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Monomers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Lipid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Carbohydrates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740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Monosaccharide and polysaccharides are all:</a:t>
            </a:r>
          </a:p>
          <a:p>
            <a:pPr marL="0" lvl="0" indent="0">
              <a:buNone/>
            </a:pPr>
            <a:r>
              <a:rPr lang="en-US" dirty="0" smtClean="0"/>
              <a:t>A.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Monomers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Lipid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D. Carbohydrates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735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elements make up carbohydrates and lipids?</a:t>
            </a:r>
          </a:p>
          <a:p>
            <a:pPr marL="0" lvl="0" indent="0">
              <a:buNone/>
            </a:pPr>
            <a:r>
              <a:rPr lang="en-US" dirty="0" smtClean="0"/>
              <a:t>A. Carbon</a:t>
            </a:r>
            <a:r>
              <a:rPr lang="en-US" dirty="0"/>
              <a:t>, nitrogen and hydrogen</a:t>
            </a:r>
          </a:p>
          <a:p>
            <a:pPr marL="0" lvl="0" indent="0">
              <a:buNone/>
            </a:pPr>
            <a:r>
              <a:rPr lang="en-US" dirty="0" smtClean="0"/>
              <a:t>B. Carbon</a:t>
            </a:r>
            <a:r>
              <a:rPr lang="en-US" dirty="0"/>
              <a:t>, hydrogen, and oxygen</a:t>
            </a:r>
          </a:p>
          <a:p>
            <a:pPr marL="0" lvl="0" indent="0">
              <a:buNone/>
            </a:pPr>
            <a:r>
              <a:rPr lang="en-US" dirty="0" smtClean="0"/>
              <a:t>C. Starches </a:t>
            </a:r>
            <a:r>
              <a:rPr lang="en-US" dirty="0"/>
              <a:t>and sugars</a:t>
            </a:r>
          </a:p>
          <a:p>
            <a:pPr marL="0" lvl="0" indent="0">
              <a:buNone/>
            </a:pPr>
            <a:r>
              <a:rPr lang="en-US" dirty="0" smtClean="0"/>
              <a:t>D. Carbon</a:t>
            </a:r>
            <a:r>
              <a:rPr lang="en-US" dirty="0"/>
              <a:t>, hydrogen, nitrogen, and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985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elements make up carbohydrates and lipids?</a:t>
            </a:r>
          </a:p>
          <a:p>
            <a:pPr marL="0" lvl="0" indent="0">
              <a:buNone/>
            </a:pPr>
            <a:r>
              <a:rPr lang="en-US" dirty="0" smtClean="0"/>
              <a:t>A. Carbon</a:t>
            </a:r>
            <a:r>
              <a:rPr lang="en-US" dirty="0"/>
              <a:t>, nitrogen and hydrogen</a:t>
            </a:r>
          </a:p>
          <a:p>
            <a:pPr marL="0" lvl="0" indent="0">
              <a:buNone/>
            </a:pPr>
            <a:r>
              <a:rPr lang="en-US" b="1" dirty="0" smtClean="0"/>
              <a:t>B. Carbon</a:t>
            </a:r>
            <a:r>
              <a:rPr lang="en-US" b="1" dirty="0"/>
              <a:t>, hydrogen, and oxygen</a:t>
            </a:r>
          </a:p>
          <a:p>
            <a:pPr marL="0" lvl="0" indent="0">
              <a:buNone/>
            </a:pPr>
            <a:r>
              <a:rPr lang="en-US" dirty="0" smtClean="0"/>
              <a:t>C. Starches </a:t>
            </a:r>
            <a:r>
              <a:rPr lang="en-US" dirty="0"/>
              <a:t>and sugars</a:t>
            </a:r>
          </a:p>
          <a:p>
            <a:pPr marL="0" lvl="0" indent="0">
              <a:buNone/>
            </a:pPr>
            <a:r>
              <a:rPr lang="en-US" dirty="0" smtClean="0"/>
              <a:t>D. Carbon</a:t>
            </a:r>
            <a:r>
              <a:rPr lang="en-US" dirty="0"/>
              <a:t>, hydrogen, nitrogen, and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112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/>
              <a:t>What is the relationship between a monomer and a polymer?</a:t>
            </a:r>
          </a:p>
          <a:p>
            <a:pPr marL="0" lvl="0" indent="0">
              <a:buNone/>
            </a:pPr>
            <a:r>
              <a:rPr lang="en-US" dirty="0" smtClean="0"/>
              <a:t>A. Monomers </a:t>
            </a:r>
            <a:r>
              <a:rPr lang="en-US" dirty="0"/>
              <a:t>are linked together to form a polymer</a:t>
            </a:r>
          </a:p>
          <a:p>
            <a:pPr marL="0" lvl="0" indent="0">
              <a:buNone/>
            </a:pPr>
            <a:r>
              <a:rPr lang="en-US" dirty="0" smtClean="0"/>
              <a:t>B. Polymers </a:t>
            </a:r>
            <a:r>
              <a:rPr lang="en-US" dirty="0"/>
              <a:t>are linked together to form a monomer</a:t>
            </a:r>
          </a:p>
          <a:p>
            <a:pPr marL="0" lvl="0" indent="0">
              <a:buNone/>
            </a:pPr>
            <a:r>
              <a:rPr lang="en-US" dirty="0" smtClean="0"/>
              <a:t>C. Both </a:t>
            </a:r>
            <a:r>
              <a:rPr lang="en-US" dirty="0"/>
              <a:t>monomers and polymers are made of the same subunits</a:t>
            </a:r>
          </a:p>
          <a:p>
            <a:pPr marL="0" lvl="0" indent="0">
              <a:buNone/>
            </a:pPr>
            <a:r>
              <a:rPr lang="en-US" dirty="0" smtClean="0"/>
              <a:t>D. A </a:t>
            </a:r>
            <a:r>
              <a:rPr lang="en-US" dirty="0"/>
              <a:t>polymer is made of straight-chain units called monomers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ionic and covalent bonds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http://www.classzone.com/cz/books/bio_07/resources/htmls/animated_biology/unit1/bio_ch02_0059_ab_atombond.html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What is the relationship between a monomer and a polymer?</a:t>
            </a:r>
          </a:p>
          <a:p>
            <a:pPr marL="0" lvl="0" indent="0">
              <a:buNone/>
            </a:pPr>
            <a:r>
              <a:rPr lang="en-US" b="1" dirty="0" smtClean="0"/>
              <a:t>A. Monomers </a:t>
            </a:r>
            <a:r>
              <a:rPr lang="en-US" b="1" dirty="0"/>
              <a:t>are linked together to form a polymer</a:t>
            </a:r>
          </a:p>
          <a:p>
            <a:pPr marL="0" lvl="0" indent="0">
              <a:buNone/>
            </a:pPr>
            <a:r>
              <a:rPr lang="en-US" dirty="0" smtClean="0"/>
              <a:t>B. Polymers </a:t>
            </a:r>
            <a:r>
              <a:rPr lang="en-US" dirty="0"/>
              <a:t>are linked together to form a monomer</a:t>
            </a:r>
          </a:p>
          <a:p>
            <a:pPr marL="0" lvl="0" indent="0">
              <a:buNone/>
            </a:pPr>
            <a:r>
              <a:rPr lang="en-US" dirty="0" smtClean="0"/>
              <a:t>C. Both </a:t>
            </a:r>
            <a:r>
              <a:rPr lang="en-US" dirty="0"/>
              <a:t>monomers and polymers are made of the same subunits</a:t>
            </a:r>
          </a:p>
          <a:p>
            <a:pPr marL="0" lvl="0" indent="0">
              <a:buNone/>
            </a:pPr>
            <a:r>
              <a:rPr lang="en-US" dirty="0" smtClean="0"/>
              <a:t>D. A </a:t>
            </a:r>
            <a:r>
              <a:rPr lang="en-US" dirty="0"/>
              <a:t>polymer is made of straight-chain units called monomers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286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what kind of molecule are the instructions for building proteins stored?</a:t>
            </a:r>
          </a:p>
          <a:p>
            <a:pPr marL="0" lvl="0" indent="0">
              <a:buNone/>
            </a:pPr>
            <a:r>
              <a:rPr lang="en-US" dirty="0" smtClean="0"/>
              <a:t>A. Carbohydrates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Nucleic </a:t>
            </a:r>
            <a:r>
              <a:rPr lang="en-US" dirty="0"/>
              <a:t>Acids</a:t>
            </a:r>
          </a:p>
          <a:p>
            <a:pPr marL="0" lvl="0" indent="0">
              <a:buNone/>
            </a:pPr>
            <a:r>
              <a:rPr lang="en-US" dirty="0" smtClean="0"/>
              <a:t>C.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Lipids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210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what kind of molecule are the instructions for building proteins stored?</a:t>
            </a:r>
          </a:p>
          <a:p>
            <a:pPr marL="0" lvl="0" indent="0">
              <a:buNone/>
            </a:pPr>
            <a:r>
              <a:rPr lang="en-US" dirty="0" smtClean="0"/>
              <a:t>A. Carbohydrates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B. Nucleic </a:t>
            </a:r>
            <a:r>
              <a:rPr lang="en-US" b="1" dirty="0"/>
              <a:t>Acids</a:t>
            </a:r>
          </a:p>
          <a:p>
            <a:pPr marL="0" lvl="0" indent="0">
              <a:buNone/>
            </a:pPr>
            <a:r>
              <a:rPr lang="en-US" dirty="0" smtClean="0"/>
              <a:t>C.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D. Lipids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244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membranes of our cells are made mostly of ______.</a:t>
            </a:r>
          </a:p>
          <a:p>
            <a:pPr marL="0" lvl="0" indent="0">
              <a:buNone/>
            </a:pPr>
            <a:r>
              <a:rPr lang="en-US" dirty="0" smtClean="0"/>
              <a:t>A. Cholesterol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Polysaccharides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D. Lipids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245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membranes of our cells are made mostly of ______.</a:t>
            </a:r>
          </a:p>
          <a:p>
            <a:pPr marL="0" lvl="0" indent="0">
              <a:buNone/>
            </a:pPr>
            <a:r>
              <a:rPr lang="en-US" dirty="0" smtClean="0"/>
              <a:t>A. Cholesterol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B. Proteins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C. Polysaccharides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D. Lipids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72115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Diagram and label the three part of an atom.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25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Diagram and label the three part of an atom.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Proton = positively charged particle in the nucleus of an atom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124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Neutron = neutrally (no) charged particle in the nucleus of an atom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4800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 = negatively charged particle circling around the nucleus of an atom</a:t>
            </a:r>
            <a:endParaRPr lang="en-US" sz="2400" dirty="0"/>
          </a:p>
        </p:txBody>
      </p:sp>
      <p:pic>
        <p:nvPicPr>
          <p:cNvPr id="7" name="il_fi" descr="http://education.jlab.org/qa/atom_model_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64343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9160675">
            <a:off x="2674617" y="2374121"/>
            <a:ext cx="2448158" cy="296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181854">
            <a:off x="3419617" y="3437216"/>
            <a:ext cx="1524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9483251">
            <a:off x="3564470" y="5387076"/>
            <a:ext cx="1534282" cy="200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 sodium ion (Na</a:t>
            </a:r>
            <a:r>
              <a:rPr lang="en-US" baseline="30000" dirty="0"/>
              <a:t>+</a:t>
            </a:r>
            <a:r>
              <a:rPr lang="en-US" dirty="0"/>
              <a:t>) has a positive charge. What happens to a sodium atom’s electron when it becomes an ion?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Diagram and what a hydrogen bond may look like between water molecules. Describe how a hydrogen bond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935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Think of water molecule like a magnet</a:t>
            </a:r>
          </a:p>
          <a:p>
            <a:r>
              <a:rPr lang="en-US" dirty="0" smtClean="0"/>
              <a:t>The positive side has an attraction to the negative side of another molecule</a:t>
            </a:r>
          </a:p>
          <a:p>
            <a:r>
              <a:rPr lang="en-US" dirty="0" smtClean="0"/>
              <a:t>Attraction between water molecule forms a linked chain</a:t>
            </a:r>
          </a:p>
          <a:p>
            <a:r>
              <a:rPr lang="en-US" dirty="0" smtClean="0"/>
              <a:t>The attraction between the different slight atom charges forms a hydrogen bond</a:t>
            </a:r>
            <a:endParaRPr lang="en-US" dirty="0"/>
          </a:p>
        </p:txBody>
      </p:sp>
      <p:pic>
        <p:nvPicPr>
          <p:cNvPr id="3074" name="Picture 2" descr="http://figures.boundless.com/4ff32b98246b709a9cd78c35/full/el-hydrogen-bonds-in-water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38100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9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Test on Wednesday September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and pH Scale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5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r>
              <a:rPr lang="en-US" dirty="0" smtClean="0"/>
              <a:t>Adventure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 the pH of different household products</a:t>
            </a:r>
          </a:p>
          <a:p>
            <a:r>
              <a:rPr lang="en-US" dirty="0" smtClean="0"/>
              <a:t>Explain the importance of carbs, proteins, lipids, and nucleic acids</a:t>
            </a:r>
          </a:p>
          <a:p>
            <a:r>
              <a:rPr lang="en-US" dirty="0" smtClean="0"/>
              <a:t>Diagram and describe hydrogen bonds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Explain the difference between a solute and solvent in solution</a:t>
            </a:r>
          </a:p>
          <a:p>
            <a:r>
              <a:rPr lang="en-US" dirty="0" smtClean="0"/>
              <a:t>Explain the difference between acids and bases</a:t>
            </a:r>
          </a:p>
          <a:p>
            <a:r>
              <a:rPr lang="en-US" dirty="0" smtClean="0"/>
              <a:t>Describe what an atom is</a:t>
            </a:r>
          </a:p>
          <a:p>
            <a:r>
              <a:rPr lang="en-US" dirty="0" smtClean="0"/>
              <a:t>Diagram, label, and define the key parts of an atom</a:t>
            </a:r>
          </a:p>
          <a:p>
            <a:r>
              <a:rPr lang="en-US" dirty="0" smtClean="0"/>
              <a:t>Describe the difference between an element and a compound</a:t>
            </a:r>
          </a:p>
          <a:p>
            <a:r>
              <a:rPr lang="en-US" dirty="0" smtClean="0"/>
              <a:t>Create and describe ionic and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41546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935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5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Cell Theory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6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pic>
        <p:nvPicPr>
          <p:cNvPr id="4098" name="Picture 2" descr="http://www.saburchill.com/IBbiology/chapters01/images/11010328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648200" cy="2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eyondpenguins.ehe.osu.edu/files/2011/06/web_water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15" y="2667000"/>
            <a:ext cx="4876800" cy="384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4958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Slightly positive hydrogen is attracted to slightly negative oxygen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34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Properties of Water Due to Hydrogen Bonding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Heat – ability to resist change in temperature</a:t>
            </a:r>
          </a:p>
          <a:p>
            <a:r>
              <a:rPr lang="en-US" dirty="0" smtClean="0"/>
              <a:t>Cohesion – attraction between different water molecules: Convex shape</a:t>
            </a:r>
          </a:p>
          <a:p>
            <a:pPr lvl="1"/>
            <a:r>
              <a:rPr lang="en-US" dirty="0" smtClean="0"/>
              <a:t>Examples – Dew in the morning</a:t>
            </a:r>
          </a:p>
          <a:p>
            <a:pPr lvl="1"/>
            <a:r>
              <a:rPr lang="en-US" dirty="0" smtClean="0"/>
              <a:t>Beads of rain water on cars</a:t>
            </a:r>
          </a:p>
        </p:txBody>
      </p:sp>
      <p:pic>
        <p:nvPicPr>
          <p:cNvPr id="5122" name="Picture 2" descr="http://ga.water.usgs.gov/edu/pictures/heat-capacity-po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2743200" cy="1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appstate.edu/~goodmanjm/rcoe/asuscienceed/background/waterdrops/droponsaranwrapwitho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645" y="3200400"/>
            <a:ext cx="32956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3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2828</Words>
  <Application>Microsoft Office PowerPoint</Application>
  <PresentationFormat>On-screen Show (4:3)</PresentationFormat>
  <Paragraphs>369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Daily Routine</vt:lpstr>
      <vt:lpstr>Biology Announcements</vt:lpstr>
      <vt:lpstr>Chapter 2 Review</vt:lpstr>
      <vt:lpstr>I will be able to…</vt:lpstr>
      <vt:lpstr>Diagram and label the parts of an atom.</vt:lpstr>
      <vt:lpstr>How do ionic and covalent bonds form?</vt:lpstr>
      <vt:lpstr>How do water molecules connect to one another</vt:lpstr>
      <vt:lpstr>How do water molecules connect to one another</vt:lpstr>
      <vt:lpstr>Special Properties of Water Due to Hydrogen Bonding</vt:lpstr>
      <vt:lpstr>Special Properties of Water Due to Hydrogen Bonding</vt:lpstr>
      <vt:lpstr>Penny Experiment Drawing</vt:lpstr>
      <vt:lpstr>Why do things dissolve in water?</vt:lpstr>
      <vt:lpstr>What does dissolve different materials make?</vt:lpstr>
      <vt:lpstr>Solution Demonstration</vt:lpstr>
      <vt:lpstr>Why do some solutions burn and others don’t?</vt:lpstr>
      <vt:lpstr>Draw a pH scale in your notebooks</vt:lpstr>
      <vt:lpstr>PowerPoint Presentation</vt:lpstr>
      <vt:lpstr>Macromolecule Demonstration</vt:lpstr>
      <vt:lpstr>Daily Routine</vt:lpstr>
      <vt:lpstr>Biology Announcements</vt:lpstr>
      <vt:lpstr>Chapter 2 Review</vt:lpstr>
      <vt:lpstr>I will be able to…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 and label the three part of an atom. </vt:lpstr>
      <vt:lpstr>A sodium ion (Na+) has a positive charge. What happens to a sodium atom’s electron when it becomes an ion? </vt:lpstr>
      <vt:lpstr>Diagram and what a hydrogen bond may look like between water molecules. Describe how a hydrogen bond  </vt:lpstr>
      <vt:lpstr>Daily Routine</vt:lpstr>
      <vt:lpstr>Biology Announcements</vt:lpstr>
      <vt:lpstr>Chapter 2 Adventure</vt:lpstr>
      <vt:lpstr>I will be able to…</vt:lpstr>
      <vt:lpstr>Daily Routine</vt:lpstr>
      <vt:lpstr>Biology Announcements</vt:lpstr>
      <vt:lpstr>Intro to Cell Theory</vt:lpstr>
      <vt:lpstr>I will be able to…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14</cp:revision>
  <dcterms:created xsi:type="dcterms:W3CDTF">2013-09-22T20:14:01Z</dcterms:created>
  <dcterms:modified xsi:type="dcterms:W3CDTF">2013-09-26T15:58:55Z</dcterms:modified>
</cp:coreProperties>
</file>