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86" r:id="rId6"/>
    <p:sldId id="287" r:id="rId7"/>
    <p:sldId id="288" r:id="rId8"/>
    <p:sldId id="289" r:id="rId9"/>
    <p:sldId id="298" r:id="rId10"/>
    <p:sldId id="276" r:id="rId11"/>
    <p:sldId id="277" r:id="rId12"/>
    <p:sldId id="278" r:id="rId13"/>
    <p:sldId id="279" r:id="rId14"/>
    <p:sldId id="280" r:id="rId15"/>
    <p:sldId id="297" r:id="rId16"/>
    <p:sldId id="299" r:id="rId17"/>
    <p:sldId id="308" r:id="rId18"/>
    <p:sldId id="300" r:id="rId19"/>
    <p:sldId id="301" r:id="rId20"/>
    <p:sldId id="302" r:id="rId21"/>
    <p:sldId id="304" r:id="rId22"/>
    <p:sldId id="305" r:id="rId23"/>
    <p:sldId id="306" r:id="rId24"/>
    <p:sldId id="303" r:id="rId25"/>
    <p:sldId id="307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262" r:id="rId36"/>
    <p:sldId id="263" r:id="rId37"/>
    <p:sldId id="290" r:id="rId38"/>
    <p:sldId id="291" r:id="rId39"/>
    <p:sldId id="264" r:id="rId40"/>
    <p:sldId id="265" r:id="rId41"/>
    <p:sldId id="266" r:id="rId42"/>
    <p:sldId id="309" r:id="rId43"/>
    <p:sldId id="292" r:id="rId44"/>
    <p:sldId id="293" r:id="rId45"/>
    <p:sldId id="294" r:id="rId46"/>
    <p:sldId id="295" r:id="rId47"/>
    <p:sldId id="296" r:id="rId48"/>
    <p:sldId id="268" r:id="rId49"/>
    <p:sldId id="269" r:id="rId50"/>
    <p:sldId id="310" r:id="rId51"/>
    <p:sldId id="311" r:id="rId52"/>
    <p:sldId id="270" r:id="rId53"/>
    <p:sldId id="271" r:id="rId54"/>
    <p:sldId id="272" r:id="rId55"/>
    <p:sldId id="273" r:id="rId56"/>
    <p:sldId id="312" r:id="rId57"/>
    <p:sldId id="274" r:id="rId58"/>
    <p:sldId id="275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9" autoAdjust="0"/>
    <p:restoredTop sz="94660"/>
  </p:normalViewPr>
  <p:slideViewPr>
    <p:cSldViewPr>
      <p:cViewPr varScale="1">
        <p:scale>
          <a:sx n="70" d="100"/>
          <a:sy n="70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03DE-F399-47AF-A189-BD8BA27FCC51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22B3-7B16-4D49-A086-A7A485A4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1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03DE-F399-47AF-A189-BD8BA27FCC51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22B3-7B16-4D49-A086-A7A485A4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4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03DE-F399-47AF-A189-BD8BA27FCC51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22B3-7B16-4D49-A086-A7A485A4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4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03DE-F399-47AF-A189-BD8BA27FCC51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22B3-7B16-4D49-A086-A7A485A4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6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03DE-F399-47AF-A189-BD8BA27FCC51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22B3-7B16-4D49-A086-A7A485A4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5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03DE-F399-47AF-A189-BD8BA27FCC51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22B3-7B16-4D49-A086-A7A485A4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5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03DE-F399-47AF-A189-BD8BA27FCC51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22B3-7B16-4D49-A086-A7A485A4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5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03DE-F399-47AF-A189-BD8BA27FCC51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22B3-7B16-4D49-A086-A7A485A4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5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03DE-F399-47AF-A189-BD8BA27FCC51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22B3-7B16-4D49-A086-A7A485A4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6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03DE-F399-47AF-A189-BD8BA27FCC51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22B3-7B16-4D49-A086-A7A485A4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6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03DE-F399-47AF-A189-BD8BA27FCC51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22B3-7B16-4D49-A086-A7A485A4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4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F03DE-F399-47AF-A189-BD8BA27FCC51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322B3-7B16-4D49-A086-A7A485A4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zone.com/cz/books/bio_07/resources/htmls/animated_biology/unit1/bio_ch02_0059_ab_atombond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m/url?sa=i&amp;source=images&amp;cd=&amp;cad=rja&amp;docid=dci0TGZmnhQ49M&amp;tbnid=iLUezgxlSffS6M:&amp;ved=0CAgQjRwwAA&amp;url=http://www.chemicool.com/&amp;ei=NHcmUvbkMZDOigL0iYGADA&amp;psig=AFQjCNEq_VvXt7OWYXshj3zfEIMkrMHiyA&amp;ust=137833899713224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UDDiWtFtE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VonuBjCrNo" TargetMode="External"/><Relationship Id="rId2" Type="http://schemas.openxmlformats.org/officeDocument/2006/relationships/hyperlink" Target="http://www.classzone.com/cz/books/bio_07/resources/htmls/animated_biology/unit1/bio_ch02_0059_ab_atombond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zone.com/cz/books/bio_07/resources/htmls/animated_biology/unit1/bio_ch02_0059_ab_atombond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SdlQ8x7cuk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hyperlink" Target="http://www.google.com/url?sa=i&amp;rct=j&amp;q=glossopteris&amp;source=images&amp;cd=&amp;cad=rja&amp;docid=uNxadKS-M6R0sM&amp;tbnid=-hZQlYxOc91UEM:&amp;ved=0CAUQjRw&amp;url=http://earthphysicsteaching.homestead.com/Glossopteris.html&amp;ei=FmsnUvb1DceeiQK_g4CgCA&amp;bvm=bv.51773540,d.cGE&amp;psig=AFQjCNHi6go-3czXzPor8qBM33rABGqQKA&amp;ust=1378401407746465" TargetMode="Externa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m/url?sa=i&amp;source=images&amp;cd=&amp;cad=rja&amp;docid=dci0TGZmnhQ49M&amp;tbnid=iLUezgxlSffS6M:&amp;ved=0CAgQjRwwAA&amp;url=http://www.chemicool.com/&amp;ei=NHcmUvbkMZDOigL0iYGADA&amp;psig=AFQjCNEq_VvXt7OWYXshj3zfEIMkrMHiyA&amp;ust=137833899713224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332192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9451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Sponge Capsule Lab Report – Due Today!</a:t>
            </a:r>
          </a:p>
          <a:p>
            <a:r>
              <a:rPr lang="en-US" dirty="0" smtClean="0"/>
              <a:t>Quiz Friday!</a:t>
            </a:r>
          </a:p>
        </p:txBody>
      </p:sp>
    </p:spTree>
    <p:extLst>
      <p:ext uri="{BB962C8B-B14F-4D97-AF65-F5344CB8AC3E}">
        <p14:creationId xmlns:p14="http://schemas.microsoft.com/office/powerpoint/2010/main" val="209324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an electron and a neutron?</a:t>
            </a:r>
          </a:p>
          <a:p>
            <a:endParaRPr lang="en-US" dirty="0" smtClean="0"/>
          </a:p>
          <a:p>
            <a:r>
              <a:rPr lang="en-US" dirty="0" smtClean="0"/>
              <a:t>Diagram and label the three parts of an atom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41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Putting Tiny Little Particles Together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in Biology</a:t>
            </a:r>
          </a:p>
          <a:p>
            <a:r>
              <a:rPr lang="en-US" dirty="0" smtClean="0"/>
              <a:t>What are we made out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5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what an atom is</a:t>
            </a:r>
          </a:p>
          <a:p>
            <a:r>
              <a:rPr lang="en-US" dirty="0" smtClean="0"/>
              <a:t>Diagram, label, and define the key parts of an atom</a:t>
            </a:r>
          </a:p>
          <a:p>
            <a:r>
              <a:rPr lang="en-US" dirty="0" smtClean="0"/>
              <a:t>Describe the difference between an element and a compound</a:t>
            </a:r>
          </a:p>
          <a:p>
            <a:r>
              <a:rPr lang="en-US" dirty="0" smtClean="0"/>
              <a:t>Create and describe ionic and covalent bonds</a:t>
            </a:r>
          </a:p>
        </p:txBody>
      </p:sp>
    </p:spTree>
    <p:extLst>
      <p:ext uri="{BB962C8B-B14F-4D97-AF65-F5344CB8AC3E}">
        <p14:creationId xmlns:p14="http://schemas.microsoft.com/office/powerpoint/2010/main" val="273680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www.classzone.com/cz/books/bio_07/resources/htmls/animated_biology/unit1/bio_ch02_0059_ab_atombond.html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7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pic>
        <p:nvPicPr>
          <p:cNvPr id="1026" name="Picture 2" descr="http://www.chemicool.com/images/periodic-table.pn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05" y="1600200"/>
            <a:ext cx="803838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6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www.youtube.com/watch?v=zUDDiWtFtEM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2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when two elements join together?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two or more atoms of a/an element join, they form a compound</a:t>
            </a:r>
          </a:p>
          <a:p>
            <a:r>
              <a:rPr lang="en-US" dirty="0" smtClean="0"/>
              <a:t>Compound = substance made of atoms of different elements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AutoShape 6" descr="data:image/jpeg;base64,/9j/4AAQSkZJRgABAQAAAQABAAD/2wCEAAkGBxQSEhUUEhQUFRUXGBYYGBgYGBUYFxUYFRgaFxUYFxcYICggGBwlHBcYITEhJSkrLi4uFx8zODMsNyouLisBCgoKDg0OGxAQGywkICUsLCwsLzQsLCwvLCwsLCwsLCwwLCwsLCwuLCwsLCwsLC0sLCwsLDQsLCwsLCwsLCwsLP/AABEIAKsBJgMBEQACEQEDEQH/xAAcAAACAgMBAQAAAAAAAAAAAAAABQQGAgMHAQj/xABCEAACAQIEAQgIBQMCBQUBAAABAgMAEQQFEiExBhMVIkFRU2EyM3FygaGxwQcjQlKRFGLRkuEXJEOi8DRzgrLxFv/EABsBAQADAQEBAQAAAAAAAAAAAAADBAUCAQYH/8QANxEAAgECAwMLAwMFAQEBAAAAAAECAxEEEiExQVEFEyJhcYGRobHB0TLh8CNC8QYUM1JywkMV/9oADAMBAAIRAxEAPwDnWV5dE0SFkUkjc99ASui4fDWgDouHw1oA6Lh8NaAOi4fDWgDouHw1oA6Lh8NaAOi4fDWgDouHw1oA6Lh8NaAOi4fDWgDouHw1oA6Lh8NaAOi4fDWgDouHw1oA6Lh8NaAOi4fDWgDouHw1oA6Lh8NaAOi4fDWgDouHw1oA6Lh8NaAOi4fDWgDouHw1oA6Lh8NaAOi4fDWgDouHw1oA6Lh8NaAOi4fDWgDouHw1oA6Lh8NaAOi4fDWgDouHw1oA6Lh8NaAOi4fDWgDouHw1oBRyjwaRopRQpLdnsoBvk/qI/doCZQBQBQBQBQBQBQBQBQBQBQBQBQBQBQBQBQBQBQBQBQBQBQBQBQBQBQG+DBSP6CMR322/moZ16cNG/cgqYmlDSUvf0M5cukXip+VRrGUuPkyJY+g3a9u5ka3Z21ZzK176FrNG2a+nElR5ZK24jaoP7ulx8mVnjqC/d5P4NM+GdPTVl9oNSQrQn9LJadenU0jL87DVUhMFAFAI+Vfq0977UAwyf1Efu0BMoBzyd5MYjGk80oCDjI1wg8geJPkKrV8VClptfBe/D8smeqNy4x/hYNPWxJ1eUYt8zesetyzVg9Ka8X8EipriV7EchcQuKXDgqwcFhJuFCqQGLDsIuNvMfCzS5aozoOpZpp2y77vZZ8NuvU9OPjpu9ix/8Khp/wDUnV/7Y0/xqv8AOuI8p1nrkVu1+tvYZFxKnyj5H4jBjU4Dx/vS9h3agd1+nnV3DY+nWlkekuD39j3+T6jlxaK/V45CgCgLNyb5Gy4pRI35cR4G3Wb3R3eZqrVxDV1BXfl9/wA1LNOgnrPT1+xYZeRWHQcGY95Y/a1Z9TEV1+7yXwXqdCg/2+b+Ss5zyd0OgivZ2C2O9ieBv3VJhuUG8yq7lddfV28CPEYFaOnvdn1dZZMv5AxFRrLse0g2HwFFia89b27vkOhRhpa/f8ELN+QWkEwub/tft9jCpI4ycPrV15/HocPCwl9Dt6fPqUvEQMjFXBVhsQavwnGcc0dhRnCUHlltNddnIUBtwuGaRgiC7HgP8+VSUqUqsssf4PG7FwwnI0Kt5Ls3lso/zWvRwuHh9XSfX8fNyJzYuzPJlTgoFacMHhais4Lu09DjPJbxZl+W849uyqNLkmEKk+d1inpuvvO3U00LNHyTQrup+BNdToYXZkXn8nOaXEQ5vkDQ3K9Ze3vH+ao1+TrLPRd+rf3cSSNTiJqyyQKAKAt3JTkxzgEkouD6K9/mf8VnV67k8sdnr9jKxOKc24QenHj9vXsLjLloUWAsKq5SlksIcxwlRtEckI8JgAZr27K9VSTjze69/wA9QqsnDmt17/nfqXLAZbtwrpRO1EyxuWggggEdxo4hxKHn+S81d4/R7R3eY8quYfEu+Sfcy/hcW75Kj7H7P5EVaBqBQCPlX6tPe+1AMMn9RH7tAO8iy04nERQjbWwBPco3Y/wDUOIq81Tc/DteiPUrs+hcvwKQxLHGoVFFgB/5uaqU6Uebu9W9p03qeyCsbFwWpJFkZEGsHtsfmVv9BWVhKd8RY7k9Cfp2r690YqmrEF9SLiYgwKsAQQQQdwQeIIrAxcLaokicI5YZN/SYp419A2dPdbs+BBHwr6Dk7FPEUFKW1aPtXyrMimrMS1fORxyUysYnEojegOs/ur2fE2FV8RNxhZbXoT4eGaV3sWp3qKJRGAABYWAHZ5V5GMVDQ9cpOeomzCOqFZF2kyuSRAyx++PoazXH9RdpoJ9B9heMvhGit6jBZTErTeYgZhHVetFFikznvLjLAyc4B1k4+a9v8cahwlbm6uXdL13fBLiaXOUs29em8oVbRkBQF/8Aw6ywW5w8WP8ACg1rUo81h098tfjy9SGbuzo+ZYaOOMszKqjiWIAHtJ4VUhWebU9cSjZ9Et2G1xxHaL8Lj4H+K3sJUuRNC7kthQXPtqzjqlohHRI4YebPXS6sEbcdV2tpQ9zHUu3HrCvmXiHnJMulys59hhvWvhajOGcxzXD6JDbgdx96zeU6CpVsy2S179/z3k1N3RDrOOyXlOG5yZEPAnf2Dc1BiZ5Kbt2FbF1MlJtbXp4naeT0C7A8Ko0IpySZm4aEXJJknlDiIYbc48cerhqZVv7Lmpq1PXoosYikr9FFVzGxvYg2NjbsNgbHzsQfjVKSM+SFOVp+a3sH1NRx+oij9Re8DiIIUDTyJGDsNbBQTa5tfjtvWhhqale5p4SlGd7mOYlGLaGVrWvYg2uAw4d4IPsIqOrFRlZEVeCjKyKlmsQNwaqyKkkc7xcWh2XuPyrZoTz01I3sNU5ylGT2mqpScR8q/Vp732oBhk/qI/doC7/hgwGYJftSQD22B+gNZvKt1RT4SXv72O4bTtM7dRrftP0qrSxHRsetFVySHEiXCc+wZRhHB0xyJpe+HsJNTtdtm7js1QYypBwlbivc6imWNT1x7D9RWHhp2r36iSWwUZtDiGxEhhYKv9MBdo2cM2uTZbOtmsR38RX1MMRHIr8SBrUaZeCIYg1wRGgIPEHSL386x8ZNNskicv8AxbYf1EIHERm/sLdX6Gr3IF8lR7rr0/g5q7UUWvoCItv4byATv36Bb/Vv9qoY12cH2+xdweqkuz3Orx4rauI1NDt09SjSsxt63+q/qesSJNPNc/dhcdTmv6fZR3kfrrmpJW6ref8AIpxd+u/55EyVvzI/fH0NZLfTXaaqXQfYMc0mBeDnQzYe0utQruOcOjmS6oCSunneItcr22rapVOjptMirDpBlLtzJ1awNcpjD31iIueaDatx1bWB3AsDuKiryTZJRi7CnlAw5qS/7G+hrPv+pG3Fepe/Y78H6HLa+lPnwoDo/InFARJ5D6V9A4Z6ELf6r0K72ll5Ry8/hnisG1aLqbWKh1LA37NINZ7w/A6TKdLC8by6iCtkWNr3Yomq2q/aNWm/bpv21qYKlKLdziTNnJiazN732FXcbG8UeIbyYCTUXjKjXio5JRf0445I5Ef310FbdobyFfNvDyzEubQ2Z1iL3rWw0LEbOc5+13Hx+1Q8tbKa7fY7pbxXWETDTk01sQvsP0qpjf8AGu35KPKH+JPrXozqmWYmwFUYuxmxdiNmkjiYyrHzoaIR21KChDM2+r9Lahe1z1BseyXMpKzZNnzRs3vEcMDRiQMFGpwQF9GwhiTqjsF0IA7gKhqST/OsgqyUrW/NTTlr/mt7B9TUMfqII/UWESukyTRoJLRvHbUqsupla4LbWOmzb36q7GrdOdla9i7SnZWvYwy6FohLqEa6mjIWPZBpgjjIUdgDIQPICvKkrnlWalYXZk9QSK0ig5ubyt8K08H/AIu9mxyf/hXayHVouiPlX6tPe+1AMMn9RH7tANctxrQSpKnpIwYeduIPkRcfGoq9JVqbpy3/AJfuPU7O53nIs5jxUSyxHY8R2qe1WHfXyNR1KE3TqbV59a6ida6onM1VK1a50kRTiVEqpfrFWYDvClQT/wBwqlTlLM57lp3vVejOmSw9accRocWIuZY9II2klYKii5J+g7ye6om51pKEFds92anCuUWbHFYh5jcAmyg/pQbKPv7Sa+ywWFWGoqnv2vte0ryld3FtWzknZLmBgmWTsGzDvU8f/PKoMTS52nZbdqJ8PV5ud3s3nV8JmAdQym4IuDWKqjWjNVwvqjHEYiuJzO4wFE84Dp732NVG+kWkuix1h8VtV2FTQqSp6ns2JpKoeRgUzllmYCc0D1m4+S/71NgaLqVM72L1+20jxlVU6eRbX6FLrcMYKAecm8z5s6Cdjw9vaK2eTcQnHmZ93x7oiqR3lu6T241pcxqRXE2Z429XaNKx4yFlGN0mpK0VO6W7Tyv7gs8WZ7cazpUNT24uzPMBY3NTQpqCzS0SG0peLn1sT/FfM47E/wBxWcls2LsLEY5UaaqHRsw0xRlYcQb1HVhng4kVanzkHDj+I6JlmYBlDA7GsbVOzMDWLs9pOkxe1e3PbivG4iuGzhsWYOe0h9g+9cJ9IiT6RY8NjNqlTJ0zKbF162GxJmmLCqSeyubOTsjmzk1GO1lIlfUxJ7TetunDJFRW4+ipU1TgoLcY12SCPlX6tPe+1AMMn9RH7tATKAl5ZmcuHfXC7I3bbgR3MDsfjUFfDUq8ctRX9ux7T1NrYWdPxJxYFisJPfpYfINWRP8Ap/Dyf1S8V8EnOsSYjlLiXxAxBktIuy2FlUdqhe49t6vU+TMNCg6Cj0Xt4t8b8VuOHN3uPP8AiTi7W0QX79L/AE1VSX9P4dP6pW7V8HfOsrmcZ1Pim1TyFrcBwVfYo2+PGtPDYOjhlanG3Xvff+I4cm9ovq0chQBQDDKs5lw/oG69qnh8O6qtfCQravR8SzRxU6Wi1XAeDleCOtGwPkQR86zp8mVd0l5/cvR5Rp74vyFGY548jKVGkIdQHG5Hf/jzqzh+ToU4yU3dtW7F1Fevj5Tksisk79vaOsNytQDrKwPlYj4b1VfJtaL6LTXgWlyhSkukmn4kfHcrmItEmnzbc/ACpqfJrvepLuXyRVOUF/8ANd7+CtSyFiWYkk7kntrUjFRWWKsjNlJyd5bTGujkKAKAmQZk6i17jz/zWpQ5WrU1aSUl17fEjdNM8mxpbs+dXHy9JLoU0n239jnmus0xTlTeqOF5Tq0akpPpZtX28TuUE0Thm5A4fOr8+W4W0g/E45rrIeJxbP6R27uysrE46riNJaLgvzUkjBI0VTOgoAoCdluZNCdt1PEf4qtXwyqarRlPE4RVektJevaWCLOUcbNY9x2rNnSqQ+pGRUo1af1RfqvE0YrGjvH81Dq9EiFJydkriuLMAJPLvq28HNU81ulw6i68BNUs1ulfZ1fO8e4fHC3EVUvbaUr20Zjis4RRu1z3Dc1LCnOf0omp0alT6V8eJXMwx7SnfYdg/wA1p0MMqWr1Zr4bCKjq9ZenYRKslwKAR8q/Vp732oBhk/qI/doCZQBQHhoB9mHJ/QZBHIjlZhGBrAspWQ/mFgAG6gHHv8qASSIVJBFiCQR3EbEUBjQBQBQBQBQBQDvLMujZYA6uxndk1K1hDpZVuRpOogNrNyOrbvvQCvE4RowhbTZxdSrBhtsRtwIoDRQBQBQBQBQBQHhoCxZpydCF+ZYsolEalii7gSc4rk2GoMi27w699AV90IJBFiCQR3EbEUB5QBQBQBQBQBQBQDHoWTYXj1WuU1jWgKGQFl7OqOy5Fxe16AWg0B7QBQBQBQCPlX6tPe+1AMMn9RH7tATKAYYHKmljZ1ZQVbSFY2LdR3Ok9psh2+dAScLyblZ1VykYMgj1Mw4lio0j9V7Nbv0mgM8Lg8Sp1hkZmGuxfUzsYzIbDxBG2rjcaxvc2oDGPkxiHayhG3IOlgQHDaShI4Nq27tib23oCDi8teNFdtNm07BrsutBKgcdhKMD/NAQ6AKAKAKAn4bKmdQ2uNbgNZiwIQyCHWTpsF1m3G+xNrC9AS4MoxA1RrJpBJWRRIwUMpiRo5ANiwM6g8Rs++xoDZiMonmXnNUboqDSyqQGVU1WFkGmyj9enjYXO1ALcyy5oCAzI27i6FiA0baXU6gNwe7bfjQEOgCgCgCgN+DwplbSpUGzMSxsAEUuxJ8gpoBqvJiQqTqQNcAAmwa5azK3dZb7gcaA9w2FxCEuJUI9NyzkhNaFlle/Asl7MLt1rbE2oDH/APl8R+1fS0+lt6WjUG9HTq2437bW3oBXjMKY2AJU3VWBU3VlcBlIPsNAaKAKAKAKAKAy5s6S1uqCAT2AsCQPiFb+KAb4jNSjlmhUT20u5JufyylwvBCQQSRxI2sCRQEbO8QHcFdVtC21KoYgkkFtJIPpeVhYAACgF9AFAFAFAI+Vfq0977UAwyf1Efu0BMoDfh8a6CyNYX1cAetpKX3H7WYfGgJr59NrDIdOlYlUEI+kQiyG7qeuLsdQAPWNAR480lUEB+P9qEjqCPqta6EoApKkEgUBMxfKOViNIVANRtpjYFmbWWIKW1A8Gtq43JuaAWy4t2XSzXHU22/6aCNP4QAf70BpoAoAoAoCXh8zljUKjkAEEbLcEMHFmIvbUA1r2uL2vvQG2LOJFAF72kikJJa7GFdEQJBGwBO/E7b7CgPcXnUrk2IVSoUKAtgAunq3HVJBIOm1xtw2oCHPiWf02Lbs2/e5ux+J3oDVQBQBQBQGcUpUkqbEhlPsdSrD4gkfGgJvTU/DnDwt6KdnC223E7+ZoD3C5zItg1mQLp06UGoaSi6jpOuymwDhgO6gMsRn0zuX1BSWLCypdbtq0hiNWm++m9r72oBfLKWtqN9Kqo8lUWUfAUBhQBQBQBQHqmxBtfyPA+RoCwS8pOsSvPWZw7BnB6v5t4hYer/NsAbjq8BwAGwcpl1K+mS4K9TWOb6som5y1vWbaL/t7eygIy8oTpRSGYBWEgZiRMWhWIGQfq6ylt78e/egNHKHNhiXVlUqAG9I3PWYta/cL2G/fYC9gAqoAoAoBHyr9WnvfagGGT+oj92gJlAFAFAFAFAFAFAFAFAFAFAFAFAFAFAFAFAFAFAFAFAFAFAFAFAFAFAFAFAFAFAFAFAFAFAI+Vfq0977UAwyf1Efu0BMoAoAArrJJq9n4AK5B5evbC57XgCgCgCgCgGOTZLNim0xLcDix2VfafsKhq1409Nr4fmwlp0ZT13cfzaWqL8OyB15jf8AtXb5mqksXV3JLxfwWo4Wnvb8l8i7MeRMiC8bh/IjSfgeH0ryPKFtKkfD4+57LA3+h+Pz9iryxlSVYEEbEHiK0IyjJZou6KMouLtJWZjXRyFAFAFAFANMsyKSYXA0r3nt9gq/QwEprNN5V5+H52HDmkNG5J2HpNf2Crq5Ow7/AHS8V8HHOMU47J3j3HWHz/ioK/Jc4rNTeZcN/wB/zQ6jUT2i2sokCgCgCgCgNqYZyLhHI7wrEfSonXpJ2cl4okVGo9VF+DMY4WY6QpJ7rG/8VPThKp9Gv5xEKM5u0UTRks37LfEVYWDnxXn8FlYCo968/ZEbEYR09JSPPs/muJ4epDVrTqIqmFqwV2rrq1MUwzsLqjkd4ViP5Aqo61OLs5Jd6I1SqSV1F+DNTCxsdjXaaaujhpp2YV6eBQCPlX6tPe+1AMMn9RH7tAT4Yi7BVFyTYDzNd04SnJRjtZ43Yv8AkvI1VUNINb+foj2D71r0oUqD01fH44epE5Nnma5UAOFa1DEXI2ivZbk4mxCofR3LeYHZWJ/U0VSpwrU1aUnlfhe/bZehdwEFUm1LYlc6bg+TsQSwiS3urXyEcPmWaWppyr2dloIs+5GwuCUXm37Cuw+K8DXSq1KOx3XB/mn5oeOnTq7VZ8V+a/mpzfH4J4XKOLEfwR2EeVadGtGrHNH+DOq0pU5ZWR6lIwoCbgMrklkjTSy84QAxUgW4kgkWNhc1BPEU4xdmm1uuiSnTc5KJ3Tk7lMcMaxoLKo+J7yfM1BQp31ltLFabWi2EzFwivakEjynNsR4yKqFSJdpyKRyyyoOhkUddBv5r2g+zjXmDrOlUy7n67n7HuKoqpTzb16byi1umMFAFANsq5OYjEDVGll/cxsD7O01XqYqEHba+osU8NOavsXWTsHyXkSdVmUaeNwbq1uyr/Jc6Veo2/wButnv+Uvi5FiKM6S6uJ0/J8nBXhV/EYlplVK5uzDLAoriliGw1YqObYQb1sUKhwylYrKneULEpYtfYdneT3CsjlqlCg1W2KW3t+/s2WcPGVR5UZY3kziIl1Mlx26TqI+HGvn4Y6lJ2d12/a/mW5YOqlda9n4hPVwqmcMRdgqglmIAA7SdgK8lJRV2exi5OyOtcmeQkcCCSUB5SLm+6p5KPvVGop1VeWzh8lyDjTdo7eJPx+FtWfVppF6nUuJ8Ngw0trcQflv8A5q3yLXlTrOlfotX719vYsVZdC/Am4jK7dlfUKRWUxQ2XBpFUjYn6b/aqfKdeVPDvK7Nu3jt8ieEt5csFldk4Vg0sN0SjUxHSFOfZHFMpEiA9x4MPYajlGVN5oaMki1NZZK6OV57lLYaTSd1O6t3juPmK0cNiFWjrtW35KGIoc0+p7BbVkriPlX6tPe+1AMMn9RH7tAXLkLhQ0xY/psB7TxrTwELQnPu937EdR7jtGDiTm+yqtSUs54rWKNmWawygFCd5HisQQQ6BmIIPAWQkHtBHfWlhKuqOGhdyaQf1Z90/UVD/AFJrh6X/AH/5Zd5P2z7Pc6HPmsMKqrtZiCQoVnbSLXYqgJCi4ux2FxvWFC2Sx1O+cg4t1dQykMrAEEEEEHcEEcQR21RrIuUWUDl1gw0Yk7UP/a2x+dqiwVTJWy7n/KJcXDPRzb1/BRa2zHOt/h/yJSNFnxChpWAZVYXEQO42P6vPsrJqTlipOMfpXn29XBd76u1oXmfDgixFUa2FUNmliSM2tUQYpChKnsq7hcRmhrt2MnazK4i5QY1OeRZ5mhh5tiCJWhV5NSizSqQbqu4XVvqY2Ona1mbWmpxlSeppyvEO2HQyElrHrMLMyhiI2YWFmZNLEWG5OwqnXau7FuinZXJ2U5YJmLOLou1jwY9x8qpqjKq3bYtvx+e57iK+RZVtY4x+WRSpokjRl4WKiw9nd8KqVKTpSzQdnxWhQTucd5ccljgpAyXMLnqk7lG46Ce3vB8vKtvk3lD+4ThP615rj8/lopxtsNXIjIRip+uPy0sWH7ifRX7n2VbxNRq0I7X6ff5JsPTTvOWxep2qPLlVBYAADYDgBXCoJROnWbkKMzwdxtxG49oqBSlRmqkNq/LdjLCtOLjLYzflOYWX6/cV9DpXgqkdjMicXTk4vcVnOM3mWSS7u0cmKhROP5Vmh1Jcf9N0L8eBBH6hXEIOL7zzaY5tIN63KCsRsdcmsi5uHnGHXk391f0j7/8A5XzXKeIeKqZv2rSPZx7/AEsaVH9NZVt39v2+TLGwVhVYGhTmc55ZZOEPPILAmzgcLng1TYDENS5qXd8EONoJx52Pf8nv4b4QPii7f9Nbj3mNgf4vVrFztljx18P5K+Fj9Uu7x/g7OJhptXWdZbHGTpXKti84iZtI12LFFfQ3Ns4vdQ9rHcEX4EiwJNVK0HYt0pK5hlLhcShP93/1NQYCObEpLr9C1Xi5UWuz1JOe51GjFbOzBdbCNC5RLkBmA7yGsOJ0tYGxr6mPR0ZSh0FZi6JgZUI4Ekj/AEmqfKv+GP8A0vRlyP0vs90WiXNUhRQQzM5IVUUszEC52HAAcSbAbd4qpTl0bGXUj0ri9sakya0va5BBBVlZTZlZTuCDVWsWqLKby0wweBj2p1h8OPyqrh5uFePXp4/cs14KdCV92vgc7reMQR8q/Vp732oBhk/qI/doC4ci8Tpdh7DWzyb0qU4dd/FW9iKptOmYbM+rxrydDU4uVDH5cFaJxIfyy5YW2k1c5ovvsV51t+0H2Wmw+GtJPgHIx5PS/wDNE/2n6iqv9T9HDUv+/wDyy9yaryn2e5aX51J2nhCOXijjZXdk0808joykI1wedYEf2rXzEKqy2ZanSd7oMHBzMEcRYMURVJAsCQNyB2C/AdgqCtUu2yalCysVjljMBA/nYD+f9qhwqzYiNu3yJsQ8tCRTcgwwkxMCNwaRAfMahcVsYubhQnJcGYkdp9FRG1Z2CqqMbHckKo+UMTmMC95JZYQOrcNFzuosL7D8lre0VJiLtN9R4jLM4rjUOI+YrGVbmql9z0fs+4tUZWdmJ2xVaDqF3myOWLsFXck2FQVKlkd6RV2WaSZMLCt76Q0aG3EtK6xgm/ZqYX8q0qKUaSgtu19pj1JOcnJnsOOWR5EW94yoY7W666hY+ys7FKyuexEH4gYUSYGe/wCldY8ihv8AS4+NZ2CqOnjKbW928dDqX0srf4Y2WBj2mQ3+AFq+iry/XfYizRj+iu1l4x+ciJUGl3Z20IiAamOksfSIAAVWJJIG3eQDOp3RA4WZATMVmViAysrFHRrakYAGx0kjgykEEghhVaqWKWopxcvNtccDx8j31oci4pKp/bz2S2dvDv8AXtI8dQcoc4tq29n2/NhHlzLbjX1caBkXMMoh5+YavQXdvPuX4/S9Z/K2JVCnzS+qXlHf47F38C1haTk872L1+23wLjmuarEmohmJKoqqAWdmNlVQbD4kgAAkkAV865Ziyo5ROmYiXWNLo6EBkcC41DUpBUlWUjgQTwI4giqlZWLdLUQcpFBhlB/Y3y3FUoStVi1xXqW5K9OSfB+hXfw8xYSd1P61Fvap/wAGtTHq2WXavH+DNwTvmj2Pw/k6hHitqgVTQmdPUrbZe6qkRdDDG4dRpPOEK2uNGN7dVrb230jhvXNSqtXvOqdJ7NxkJ9Min2/Q05Kd8Yux+hdmv02RscsnOtLDIqs8aRtqUtbmy7RutmG4517g7Hbhbf6vI73RT5t3ujPDzfmJve3aeJ6pFzWbyw8tCP8A0vRliEdH2fA4xIdmjkjZQ8esdYEqyyadSmxBBuikHy4b1k06qtZlOdJ3ujXhozGramDO7s7kCw1N2KLmwAAA37Kjq1LklKnYrnK7EhYHv+rqj2moMPFzxEUuN/AmrtRoSb4W8TnlfQmEI+Vfq0977UAwyf1Efu0AywmJMbhh2fMdoqxhsQ6FRTXf1o8krqxcsDnIZbg/7V9LTUK0c8HdFZpraasdmFxxq1SonlyLyexn/Me1SB8LGvnP6xajh6SW3Nfus16s1OSf8klxXuXiHF7V8NGroa8qZhiMULEk2FeSnc9jA53ymzcTuFT0F4H9x7/ZWtgcM6azz2vyRmY3EKo8kdi82K8DiTFIki8UZWH/AMSDb5VcrU1Upyg96a8SktD6Gy7HLNGkiG6uAwPtr5OFWVNuEtGtGT2uL4cgjQxEelHNLNqst2M3O3VjbgOeP+kVPUxjaa6renweZRm5rIr1LnaRQM/ziLDzvGzWIsw2J2YX7K1MDTrVqClFX3bt3eaFPEUlFKbs+8ccicSk4eVSSFbQLi29gTx9o+dRYlzo1VGatpfxuvYhxNaNRJQehYc2wK4iLm2O2uNjsCDzciyaSDxB02+NWaeLy6lFxNWAyxIXlaMKokKHSqhQpVdO1uN7VXxGJzpJ7jpIr34lZkIsGyX60tkA8uLn+PqK45Kouti4y3R1ft5ibtEpn4f5kELxE2udS+ZtZh8ga+gx0HGSqLZsfsWcFJSi4d/yXTGqZObZX0PGxZTbUp1KyMrLcXUhr7EG4HsNeFayJpUrmGGj5sOS2p5H1u1tILaVQWG9gFRQNzw41zUq3O6dOxDxrggg9tU5VHFqUXZrVdpajBNWZS8RmwUst+BI7ew2r9Ow3K2FqUYzk7NpNqz22PlqtBwqSitzaLtyckCRL3sNR+NfCY3GvE4qdTdey7FovntbN6nQyUox6vN7RjmK86q2bQyOro1gbMveDxBBKkbbMbEHeo41rHEqVyHDEUMju+t5CuogaVAQWVVW5IAuTuSbseywEVWrfQlp07alf5XY4LCVv1n6oHl+o/x9a5wlN1K64LV+3mdYqap0Xxei9yj4ado3V1NmU3Fb1SCqRcXvMWnNwkpLcdJyXlAk6ixs/avaPZ3isKtTnRdpdz4mzSnCqrx8OBNnxFVpVCxGAnxuKsRWlyDTlUxTnuin4vRe5JNWhY0HHedfY5SDKYYfG/mLc+VZXLVFywja/a0+7Y/W5LCO4scOK2r5KNU4lTMMZj1RSzsFA7TXWZydo6s8yqKu9hzzlBm/9Q+2yLfT5+ZrZweF5lZpfU/LqMjF4nnXaOxefX8CqrpUEfKv1ae99qAYZP6iP3aAmUBkjkbgkVJTqzpu8G0zxpPabDimPE3q8uV8WlbN5I55uJgkpBDAkEcD3Vn15yxDbqvNfbckg3Bpx0sOI+VEwFuofOx+xrLfJdK+jfl8F/8A/RqW1S/O8g47NpZtnc2/aNh/A41ZpYSlS1iteLK9XFVKmjenBEKrJXCgLHyT5XS4I6bc5ETcoTYqe0oez2cDWbjuTYYnpxdpcePb8ncZ2OhYT8QME4uZGjPcyNcfFQQf5r56ryXjYuyjfsa92mSqcSBm/wCI8CAiANK3ZcFEHtJ3PwFe0eQsTVf6rUV4vwWniw6qWw5jmGNeeRpZDd3NyfkAO4AWHwr6zD0IUKapU1ZL88WQN3d2O+R3KpsCzArricgsoNiCNtS+dtrdthVHlLk1YtKUXaS2cGuDOoTynS8Hy2wUgvz6p5PdSP5+1fOTwONpuzg32a+hNmi95Dzb8QMLEp5tjM/YEvb4sdrey9S0eSsXWfSWVcX8bfQ8c4o5dnucyYuUySnyVR6KL3D/AD219Rg8HTwtPJDve9shlJyepAjkKkMpIINwRxBqxKKkssth5GTi7raXDK+V4IAmBU/uG4PtHZWRWwFSDvT1Xn9zVpY2nL69H5fYZvyggtfnV/n7VTdGv/o/AtKrR/2XiJM15TCxEVyf3HYD2DtqxR5NnN3q6Lhv+xBW5QhFWp6vju+5VSb8a3EraIx223dljyHlJzShJL6RwYb2HcRWXisBJyc6W/avg0sPjYqKhU3bH8lmj5QQketT4m31rP5qstHB+DLvOUnskvFEHMOVMSjqnnG7hw+JqWng69R6qy6/jaR1MVRprR3fV87Cm4/GvM5dzv2DsA7hW1QoRoxyx/kyK1aVWWaX8EapiI9ViDcEg944140mrM9Tad0TFzecC3Ot8bH61WlgcO3dx9SwsZXX7vQ0/wBY99RYk+e9XcPP+3WWmklwPYYytF3vft/PQ3DM27hVxY7jHz+xZXKXGHn9jTLi2btt7KjnjJy0WhFUx9SStHT18fg3R5vMosJGt8D8zWU8Fh275fVehEsZXStm9Pcj4jEu5u7M3tJNTU6UKf0JIhnVnP6nc1VIcBQCPlX6tPe+1AMMn9RH7tATKAKAlZVhxJPFG19LyIptsbMwBse+xoBy+SRpEZ+vIn5jIoYKXTVAq3IB06DK4e3atthvQCnN8KsbgLcBo45NLG7JzihtJNhe17g2GxFAQqAKAKAKAKA8Y7UA+x2QBed0SIxSWNANViqskzsZSwABHNDge/yoDFspRTzTiQSiF5i+pdClFZyhW3Dq6C2r0+ygElAFAFAFAFAFAZRrcgd5A/k0BZ8RyajTnXDO0UbSabaQziIMHQmxAcOu5t6O9txQCrGZZdFliBCNHzhVmUstmdWtwLr1NVwOB/kBXQBQBQBQBQBQBQDvD5VG7xQgSc464dzJdSiidoxulr6VEgGrVu4tbfYDX0Ys0YfDqynnDGUkkS7bKVIJCgNdgpXfdl76AUUAUAUAUAj5V+rT3vtQDDJ/UR+7QDvAZdziM2vSQWCjSTqZY2k3IPVFkIvvuR52AbYjkwurSstjfTZlJGpppoxYjsAhJO1+7jagIyZCdKyLL6as8XUYM3NoZG1WP5R223N+PCgJa8nnjYacVpIkESlNRKyuxjYDQ3VF1FzcG3EXFqAU4bAGWMyvIbtzzC4Zy3MIskpZr7HSwt3nbbjQE7F8mjEJNcgHNWLsFY2Ui66V213ul9xa7D9JoDHPOT/Mc4wkUhXayEjXo514lY73vdDtpAt23uAAioAoAoDZh8O0h0qLnSzW7wil2t3mynagHeHy3FxyORYuup2BbVq086gfbj6Mmlza19iLi4GyfJMXpaNGLRahYBmEZLFL2U7ABpBx7QTvY2Ar80elitwbG1wbg27j20BhQBQBQE/AZQ8oDLpsWZbXGo6NBkKqeNhIp4jjQEibk/ILENGQVDXLBbXj51gR/alySPqQKAxTk/OSAoUsbFAHW7qSgV071vIu/n5GwEhspxaG+sqdRdfzGUu5VyWUGx16Ufc2O3mLgZZfBNOja3B53QesQ0rgSrCCNTDqhmPE2uvxoCHFkUrEBdBY8RrUFTpDlWvYAhCWPkrftIoDPD5C78CN0LILjVIREktkW+4/MQX/ALuGxAAiZllskDBZBYkXHHcXKnj5qfrwINARKA24XDtI6oguzGw3sO8kk8AACfhQE7D5FLICY9DgFVurXHXKAb8BvIuxseO2xsBsfk+9lKNG901tZh1FDuhY96DR6Xnw7wCXAYgQ2Ml4gC6pzh0sAEkLonCwEyN2cT2g0BMwkeIYGV5OcbQAqu3OPokSSS9i10uIuw3IbzsQF7ZFL1rc2dIcsQ62URG0t/cJW/vC170BvHJyQsygjVYaEJXW95FjvYEgLcne59GgF2YYF4X0SCxsGHmG4HfcfEA0BGoBHyr9WnvfagGGT+oj92gJyyEcCR7CR2W+hI+NAbGxchteRzY6h1m2a97jfY3JN+80BJjziYLIustzgs7MSzEFdJGonfq7b3t2WoCPJjZGILSSEi1iXYkad1tc7Wubd1zQGMWKdQVV3VSQSFZgCRuCQDYkWH8UBlHjJFIKySAi9iHYWve9rHa+pv8AUe+gPJMXIy6WkdluW0lmI1Hi1ibX3O/HegNNAFAFAbcLiWjdXjYq6m6kdh+NASY84mW1nvYIo1KjWESlEtqBtZWYXG51G970B6c5m26/AqQdMeoFdNrNpuPQUkA7kXN7m4EAmgCgCgCgJOGx8kdtDFdJcjYbGQKH4jtCL/poDZ0tN1evfTe11QixXQQwIswKnTY322oCXHyhlCMP1nhJ1QUGpGARQvVsY1sFIX+08aAhnNJdusBY3AVI1AOlk2VVAHVZhw7TQBhs0ljUKjWAtbqoSLMHADEarawG03tegM0zqcWKyaSOBVUDfpFywF2NkUXNyQCOBIIHiZxMosHttYWVAVGlUsjWug0og6pHoigI+KxTSG72va3VVEHEnggA4km9u2gNNAbMPMyMHQ2ZTcHbb+dj7DQE1M8nHBwLcLRxdX0dl6vVHUQ2Fh1RQGEebzKFUPYLsOql7XZtLHTdku7HS1xudqAwkzKVuL9jLYKoAV1RGAAAAGmNBYcAotQHq5rMECB7AC3opqsAygF7aiAHcAE7atrUBsbO5ySecte97LGobUSW1AKA2onrX9La97CgDpyfxN9t9KatmD21ab6dQvpvbjtuaAh4icubta+w2VVAA2ACqAAPYKA10Aj5V+rT3vtQDDJ/UR+7QEygCgCgCgCgCgCgCgCgCgCgCgCgCgCgCgCgCgCgCgCgCgCgCgCgCgCgCgCgCgCgCgCgCgCgEfKv1ae99qASrmUqjSrkAcBttQHvS83iN8qAOl5vEb5UAdLzeI3yoA6Xm8RvlQB0vN4jfKgDpebxG+VAHS83iN8qAOl5vEb5UAdLzeI3yoA6Xm8RvlQB0vN4jfKgDpebxG+VAHS83iN8qAOl5vEb5UAdLzeI3yoA6Xm8RvlQB0vN4jfKgDpebxG+VAHS83iN8qAOl5vEb5UAdLzeI3yoA6Xm8RvlQB0vN4jfKgDpebxG+VAHS83iN8qAOl5vEb5UAdLzeI3yoA6Xm8RvlQB0vN4jfKgDpebxG+VAHS83iN8qAOl5vEb5UAdLzeI3yoA6Xm8RvlQB0vN4jfKgMJMY8gs7FgNxegP/2Q=="/>
          <p:cNvSpPr>
            <a:spLocks noChangeAspect="1" noChangeArrowheads="1"/>
          </p:cNvSpPr>
          <p:nvPr/>
        </p:nvSpPr>
        <p:spPr bwMode="auto">
          <a:xfrm>
            <a:off x="155575" y="-776288"/>
            <a:ext cx="280035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 descr="data:image/jpeg;base64,/9j/4AAQSkZJRgABAQAAAQABAAD/2wCEAAkGBxQSEhUUEhQUFRUXGBYYGBgYGBUYFxUYFRgaFxUYFxcYICggGBwlHBcYITEhJSkrLi4uFx8zODMsNyouLisBCgoKDg0OGxAQGywkICUsLCwsLzQsLCwvLCwsLCwsLCwwLCwsLCwuLCwsLCwsLC0sLCwsLDQsLCwsLCwsLCwsLP/AABEIAKsBJgMBEQACEQEDEQH/xAAcAAACAgMBAQAAAAAAAAAAAAAABQQGAgMHAQj/xABCEAACAQIEAQgIBQMCBQUBAAABAgMAEQQFEiExBhMVIkFRU2EyM3FygaGxwQcjQlKRFGLRkuEXJEOi8DRzgrLxFv/EABsBAQADAQEBAQAAAAAAAAAAAAADBAUCAQYH/8QANxEAAgECAwMLAwMFAQEBAAAAAAECAxEEEiExQVEFEyJhcYGRobHB0TLh8CNC8QYUM1JywkMV/9oADAMBAAIRAxEAPwDnWV5dE0SFkUkjc99ASui4fDWgDouHw1oA6Lh8NaAOi4fDWgDouHw1oA6Lh8NaAOi4fDWgDouHw1oA6Lh8NaAOi4fDWgDouHw1oA6Lh8NaAOi4fDWgDouHw1oA6Lh8NaAOi4fDWgDouHw1oA6Lh8NaAOi4fDWgDouHw1oA6Lh8NaAOi4fDWgDouHw1oA6Lh8NaAOi4fDWgDouHw1oA6Lh8NaAOi4fDWgDouHw1oA6Lh8NaAOi4fDWgDouHw1oA6Lh8NaAOi4fDWgDouHw1oBRyjwaRopRQpLdnsoBvk/qI/doCZQBQBQBQBQBQBQBQBQBQBQBQBQBQBQBQBQBQBQBQBQBQBQBQBQBQBQG+DBSP6CMR322/moZ16cNG/cgqYmlDSUvf0M5cukXip+VRrGUuPkyJY+g3a9u5ka3Z21ZzK176FrNG2a+nElR5ZK24jaoP7ulx8mVnjqC/d5P4NM+GdPTVl9oNSQrQn9LJadenU0jL87DVUhMFAFAI+Vfq0977UAwyf1Efu0BMoBzyd5MYjGk80oCDjI1wg8geJPkKrV8VClptfBe/D8smeqNy4x/hYNPWxJ1eUYt8zesetyzVg9Ka8X8EipriV7EchcQuKXDgqwcFhJuFCqQGLDsIuNvMfCzS5aozoOpZpp2y77vZZ8NuvU9OPjpu9ix/8Khp/wDUnV/7Y0/xqv8AOuI8p1nrkVu1+tvYZFxKnyj5H4jBjU4Dx/vS9h3agd1+nnV3DY+nWlkekuD39j3+T6jlxaK/V45CgCgLNyb5Gy4pRI35cR4G3Wb3R3eZqrVxDV1BXfl9/wA1LNOgnrPT1+xYZeRWHQcGY95Y/a1Z9TEV1+7yXwXqdCg/2+b+Ss5zyd0OgivZ2C2O9ieBv3VJhuUG8yq7lddfV28CPEYFaOnvdn1dZZMv5AxFRrLse0g2HwFFia89b27vkOhRhpa/f8ELN+QWkEwub/tft9jCpI4ycPrV15/HocPCwl9Dt6fPqUvEQMjFXBVhsQavwnGcc0dhRnCUHlltNddnIUBtwuGaRgiC7HgP8+VSUqUqsssf4PG7FwwnI0Kt5Ls3lso/zWvRwuHh9XSfX8fNyJzYuzPJlTgoFacMHhais4Lu09DjPJbxZl+W849uyqNLkmEKk+d1inpuvvO3U00LNHyTQrup+BNdToYXZkXn8nOaXEQ5vkDQ3K9Ze3vH+ao1+TrLPRd+rf3cSSNTiJqyyQKAKAt3JTkxzgEkouD6K9/mf8VnV67k8sdnr9jKxOKc24QenHj9vXsLjLloUWAsKq5SlksIcxwlRtEckI8JgAZr27K9VSTjze69/wA9QqsnDmt17/nfqXLAZbtwrpRO1EyxuWggggEdxo4hxKHn+S81d4/R7R3eY8quYfEu+Sfcy/hcW75Kj7H7P5EVaBqBQCPlX6tPe+1AMMn9RH7tAO8iy04nERQjbWwBPco3Y/wDUOIq81Tc/DteiPUrs+hcvwKQxLHGoVFFgB/5uaqU6Uebu9W9p03qeyCsbFwWpJFkZEGsHtsfmVv9BWVhKd8RY7k9Cfp2r690YqmrEF9SLiYgwKsAQQQQdwQeIIrAxcLaokicI5YZN/SYp419A2dPdbs+BBHwr6Dk7FPEUFKW1aPtXyrMimrMS1fORxyUysYnEojegOs/ur2fE2FV8RNxhZbXoT4eGaV3sWp3qKJRGAABYWAHZ5V5GMVDQ9cpOeomzCOqFZF2kyuSRAyx++PoazXH9RdpoJ9B9heMvhGit6jBZTErTeYgZhHVetFFikznvLjLAyc4B1k4+a9v8cahwlbm6uXdL13fBLiaXOUs29em8oVbRkBQF/8Aw6ywW5w8WP8ACg1rUo81h098tfjy9SGbuzo+ZYaOOMszKqjiWIAHtJ4VUhWebU9cSjZ9Et2G1xxHaL8Lj4H+K3sJUuRNC7kthQXPtqzjqlohHRI4YebPXS6sEbcdV2tpQ9zHUu3HrCvmXiHnJMulys59hhvWvhajOGcxzXD6JDbgdx96zeU6CpVsy2S179/z3k1N3RDrOOyXlOG5yZEPAnf2Dc1BiZ5Kbt2FbF1MlJtbXp4naeT0C7A8Ko0IpySZm4aEXJJknlDiIYbc48cerhqZVv7Lmpq1PXoosYikr9FFVzGxvYg2NjbsNgbHzsQfjVKSM+SFOVp+a3sH1NRx+oij9Re8DiIIUDTyJGDsNbBQTa5tfjtvWhhqale5p4SlGd7mOYlGLaGVrWvYg2uAw4d4IPsIqOrFRlZEVeCjKyKlmsQNwaqyKkkc7xcWh2XuPyrZoTz01I3sNU5ylGT2mqpScR8q/Vp732oBhk/qI/doC7/hgwGYJftSQD22B+gNZvKt1RT4SXv72O4bTtM7dRrftP0qrSxHRsetFVySHEiXCc+wZRhHB0xyJpe+HsJNTtdtm7js1QYypBwlbivc6imWNT1x7D9RWHhp2r36iSWwUZtDiGxEhhYKv9MBdo2cM2uTZbOtmsR38RX1MMRHIr8SBrUaZeCIYg1wRGgIPEHSL386x8ZNNskicv8AxbYf1EIHERm/sLdX6Gr3IF8lR7rr0/g5q7UUWvoCItv4byATv36Bb/Vv9qoY12cH2+xdweqkuz3Orx4rauI1NDt09SjSsxt63+q/qesSJNPNc/dhcdTmv6fZR3kfrrmpJW6ref8AIpxd+u/55EyVvzI/fH0NZLfTXaaqXQfYMc0mBeDnQzYe0utQruOcOjmS6oCSunneItcr22rapVOjptMirDpBlLtzJ1awNcpjD31iIueaDatx1bWB3AsDuKiryTZJRi7CnlAw5qS/7G+hrPv+pG3Fepe/Y78H6HLa+lPnwoDo/InFARJ5D6V9A4Z6ELf6r0K72ll5Ry8/hnisG1aLqbWKh1LA37NINZ7w/A6TKdLC8by6iCtkWNr3Yomq2q/aNWm/bpv21qYKlKLdziTNnJiazN732FXcbG8UeIbyYCTUXjKjXio5JRf0445I5Ef310FbdobyFfNvDyzEubQ2Z1iL3rWw0LEbOc5+13Hx+1Q8tbKa7fY7pbxXWETDTk01sQvsP0qpjf8AGu35KPKH+JPrXozqmWYmwFUYuxmxdiNmkjiYyrHzoaIR21KChDM2+r9Lahe1z1BseyXMpKzZNnzRs3vEcMDRiQMFGpwQF9GwhiTqjsF0IA7gKhqST/OsgqyUrW/NTTlr/mt7B9TUMfqII/UWESukyTRoJLRvHbUqsupla4LbWOmzb36q7GrdOdla9i7SnZWvYwy6FohLqEa6mjIWPZBpgjjIUdgDIQPICvKkrnlWalYXZk9QSK0ig5ubyt8K08H/AIu9mxyf/hXayHVouiPlX6tPe+1AMMn9RH7tANctxrQSpKnpIwYeduIPkRcfGoq9JVqbpy3/AJfuPU7O53nIs5jxUSyxHY8R2qe1WHfXyNR1KE3TqbV59a6ida6onM1VK1a50kRTiVEqpfrFWYDvClQT/wBwqlTlLM57lp3vVejOmSw9accRocWIuZY9II2klYKii5J+g7ye6om51pKEFds92anCuUWbHFYh5jcAmyg/pQbKPv7Sa+ywWFWGoqnv2vte0ryld3FtWzknZLmBgmWTsGzDvU8f/PKoMTS52nZbdqJ8PV5ud3s3nV8JmAdQym4IuDWKqjWjNVwvqjHEYiuJzO4wFE84Dp732NVG+kWkuix1h8VtV2FTQqSp6ns2JpKoeRgUzllmYCc0D1m4+S/71NgaLqVM72L1+20jxlVU6eRbX6FLrcMYKAecm8z5s6Cdjw9vaK2eTcQnHmZ93x7oiqR3lu6T241pcxqRXE2Z429XaNKx4yFlGN0mpK0VO6W7Tyv7gs8WZ7cazpUNT24uzPMBY3NTQpqCzS0SG0peLn1sT/FfM47E/wBxWcls2LsLEY5UaaqHRsw0xRlYcQb1HVhng4kVanzkHDj+I6JlmYBlDA7GsbVOzMDWLs9pOkxe1e3PbivG4iuGzhsWYOe0h9g+9cJ9IiT6RY8NjNqlTJ0zKbF162GxJmmLCqSeyubOTsjmzk1GO1lIlfUxJ7TetunDJFRW4+ipU1TgoLcY12SCPlX6tPe+1AMMn9RH7tATKAl5ZmcuHfXC7I3bbgR3MDsfjUFfDUq8ctRX9ux7T1NrYWdPxJxYFisJPfpYfINWRP8Ap/Dyf1S8V8EnOsSYjlLiXxAxBktIuy2FlUdqhe49t6vU+TMNCg6Cj0Xt4t8b8VuOHN3uPP8AiTi7W0QX79L/AE1VSX9P4dP6pW7V8HfOsrmcZ1Pim1TyFrcBwVfYo2+PGtPDYOjhlanG3Xvff+I4cm9ovq0chQBQDDKs5lw/oG69qnh8O6qtfCQravR8SzRxU6Wi1XAeDleCOtGwPkQR86zp8mVd0l5/cvR5Rp74vyFGY548jKVGkIdQHG5Hf/jzqzh+ToU4yU3dtW7F1Fevj5Tksisk79vaOsNytQDrKwPlYj4b1VfJtaL6LTXgWlyhSkukmn4kfHcrmItEmnzbc/ACpqfJrvepLuXyRVOUF/8ANd7+CtSyFiWYkk7kntrUjFRWWKsjNlJyd5bTGujkKAKAmQZk6i17jz/zWpQ5WrU1aSUl17fEjdNM8mxpbs+dXHy9JLoU0n239jnmus0xTlTeqOF5Tq0akpPpZtX28TuUE0Thm5A4fOr8+W4W0g/E45rrIeJxbP6R27uysrE46riNJaLgvzUkjBI0VTOgoAoCdluZNCdt1PEf4qtXwyqarRlPE4RVektJevaWCLOUcbNY9x2rNnSqQ+pGRUo1af1RfqvE0YrGjvH81Dq9EiFJydkriuLMAJPLvq28HNU81ulw6i68BNUs1ulfZ1fO8e4fHC3EVUvbaUr20Zjis4RRu1z3Dc1LCnOf0omp0alT6V8eJXMwx7SnfYdg/wA1p0MMqWr1Zr4bCKjq9ZenYRKslwKAR8q/Vp732oBhk/qI/doCZQBQHhoB9mHJ/QZBHIjlZhGBrAspWQ/mFgAG6gHHv8qASSIVJBFiCQR3EbEUBjQBQBQBQBQBQDvLMujZYA6uxndk1K1hDpZVuRpOogNrNyOrbvvQCvE4RowhbTZxdSrBhtsRtwIoDRQBQBQBQBQBQHhoCxZpydCF+ZYsolEalii7gSc4rk2GoMi27w699AV90IJBFiCQR3EbEUB5QBQBQBQBQBQBQDHoWTYXj1WuU1jWgKGQFl7OqOy5Fxe16AWg0B7QBQBQBQCPlX6tPe+1AMMn9RH7tATKAYYHKmljZ1ZQVbSFY2LdR3Ok9psh2+dAScLyblZ1VykYMgj1Mw4lio0j9V7Nbv0mgM8Lg8Sp1hkZmGuxfUzsYzIbDxBG2rjcaxvc2oDGPkxiHayhG3IOlgQHDaShI4Nq27tib23oCDi8teNFdtNm07BrsutBKgcdhKMD/NAQ6AKAKAKAn4bKmdQ2uNbgNZiwIQyCHWTpsF1m3G+xNrC9AS4MoxA1RrJpBJWRRIwUMpiRo5ANiwM6g8Rs++xoDZiMonmXnNUboqDSyqQGVU1WFkGmyj9enjYXO1ALcyy5oCAzI27i6FiA0baXU6gNwe7bfjQEOgCgCgCgN+DwplbSpUGzMSxsAEUuxJ8gpoBqvJiQqTqQNcAAmwa5azK3dZb7gcaA9w2FxCEuJUI9NyzkhNaFlle/Asl7MLt1rbE2oDH/APl8R+1fS0+lt6WjUG9HTq2437bW3oBXjMKY2AJU3VWBU3VlcBlIPsNAaKAKAKAKAKAy5s6S1uqCAT2AsCQPiFb+KAb4jNSjlmhUT20u5JufyylwvBCQQSRxI2sCRQEbO8QHcFdVtC21KoYgkkFtJIPpeVhYAACgF9AFAFAFAI+Vfq0977UAwyf1Efu0BMoDfh8a6CyNYX1cAetpKX3H7WYfGgJr59NrDIdOlYlUEI+kQiyG7qeuLsdQAPWNAR480lUEB+P9qEjqCPqta6EoApKkEgUBMxfKOViNIVANRtpjYFmbWWIKW1A8Gtq43JuaAWy4t2XSzXHU22/6aCNP4QAf70BpoAoAoAoCXh8zljUKjkAEEbLcEMHFmIvbUA1r2uL2vvQG2LOJFAF72kikJJa7GFdEQJBGwBO/E7b7CgPcXnUrk2IVSoUKAtgAunq3HVJBIOm1xtw2oCHPiWf02Lbs2/e5ux+J3oDVQBQBQBQGcUpUkqbEhlPsdSrD4gkfGgJvTU/DnDwt6KdnC223E7+ZoD3C5zItg1mQLp06UGoaSi6jpOuymwDhgO6gMsRn0zuX1BSWLCypdbtq0hiNWm++m9r72oBfLKWtqN9Kqo8lUWUfAUBhQBQBQBQHqmxBtfyPA+RoCwS8pOsSvPWZw7BnB6v5t4hYer/NsAbjq8BwAGwcpl1K+mS4K9TWOb6som5y1vWbaL/t7eygIy8oTpRSGYBWEgZiRMWhWIGQfq6ylt78e/egNHKHNhiXVlUqAG9I3PWYta/cL2G/fYC9gAqoAoAoBHyr9WnvfagGGT+oj92gJlAFAFAFAFAFAFAFAFAFAFAFAFAFAFAFAFAFAFAFAFAFAFAFAFAFAFAFAFAFAFAFAFAFAFAI+Vfq0977UAwyf1Efu0BMoAoAArrJJq9n4AK5B5evbC57XgCgCgCgCgGOTZLNim0xLcDix2VfafsKhq1409Nr4fmwlp0ZT13cfzaWqL8OyB15jf8AtXb5mqksXV3JLxfwWo4Wnvb8l8i7MeRMiC8bh/IjSfgeH0ryPKFtKkfD4+57LA3+h+Pz9iryxlSVYEEbEHiK0IyjJZou6KMouLtJWZjXRyFAFAFAFANMsyKSYXA0r3nt9gq/QwEprNN5V5+H52HDmkNG5J2HpNf2Crq5Ow7/AHS8V8HHOMU47J3j3HWHz/ioK/Jc4rNTeZcN/wB/zQ6jUT2i2sokCgCgCgCgNqYZyLhHI7wrEfSonXpJ2cl4okVGo9VF+DMY4WY6QpJ7rG/8VPThKp9Gv5xEKM5u0UTRks37LfEVYWDnxXn8FlYCo968/ZEbEYR09JSPPs/muJ4epDVrTqIqmFqwV2rrq1MUwzsLqjkd4ViP5Aqo61OLs5Jd6I1SqSV1F+DNTCxsdjXaaaujhpp2YV6eBQCPlX6tPe+1AMMn9RH7tAT4Yi7BVFyTYDzNd04SnJRjtZ43Yv8AkvI1VUNINb+foj2D71r0oUqD01fH44epE5Nnma5UAOFa1DEXI2ivZbk4mxCofR3LeYHZWJ/U0VSpwrU1aUnlfhe/bZehdwEFUm1LYlc6bg+TsQSwiS3urXyEcPmWaWppyr2dloIs+5GwuCUXm37Cuw+K8DXSq1KOx3XB/mn5oeOnTq7VZ8V+a/mpzfH4J4XKOLEfwR2EeVadGtGrHNH+DOq0pU5ZWR6lIwoCbgMrklkjTSy84QAxUgW4kgkWNhc1BPEU4xdmm1uuiSnTc5KJ3Tk7lMcMaxoLKo+J7yfM1BQp31ltLFabWi2EzFwivakEjynNsR4yKqFSJdpyKRyyyoOhkUddBv5r2g+zjXmDrOlUy7n67n7HuKoqpTzb16byi1umMFAFANsq5OYjEDVGll/cxsD7O01XqYqEHba+osU8NOavsXWTsHyXkSdVmUaeNwbq1uyr/Jc6Veo2/wButnv+Uvi5FiKM6S6uJ0/J8nBXhV/EYlplVK5uzDLAoriliGw1YqObYQb1sUKhwylYrKneULEpYtfYdneT3CsjlqlCg1W2KW3t+/s2WcPGVR5UZY3kziIl1Mlx26TqI+HGvn4Y6lJ2d12/a/mW5YOqlda9n4hPVwqmcMRdgqglmIAA7SdgK8lJRV2exi5OyOtcmeQkcCCSUB5SLm+6p5KPvVGop1VeWzh8lyDjTdo7eJPx+FtWfVppF6nUuJ8Ngw0trcQflv8A5q3yLXlTrOlfotX719vYsVZdC/Am4jK7dlfUKRWUxQ2XBpFUjYn6b/aqfKdeVPDvK7Nu3jt8ieEt5csFldk4Vg0sN0SjUxHSFOfZHFMpEiA9x4MPYajlGVN5oaMki1NZZK6OV57lLYaTSd1O6t3juPmK0cNiFWjrtW35KGIoc0+p7BbVkriPlX6tPe+1AMMn9RH7tAXLkLhQ0xY/psB7TxrTwELQnPu937EdR7jtGDiTm+yqtSUs54rWKNmWawygFCd5HisQQQ6BmIIPAWQkHtBHfWlhKuqOGhdyaQf1Z90/UVD/AFJrh6X/AH/5Zd5P2z7Pc6HPmsMKqrtZiCQoVnbSLXYqgJCi4ux2FxvWFC2Sx1O+cg4t1dQykMrAEEEEEHcEEcQR21RrIuUWUDl1gw0Yk7UP/a2x+dqiwVTJWy7n/KJcXDPRzb1/BRa2zHOt/h/yJSNFnxChpWAZVYXEQO42P6vPsrJqTlipOMfpXn29XBd76u1oXmfDgixFUa2FUNmliSM2tUQYpChKnsq7hcRmhrt2MnazK4i5QY1OeRZ5mhh5tiCJWhV5NSizSqQbqu4XVvqY2Ona1mbWmpxlSeppyvEO2HQyElrHrMLMyhiI2YWFmZNLEWG5OwqnXau7FuinZXJ2U5YJmLOLou1jwY9x8qpqjKq3bYtvx+e57iK+RZVtY4x+WRSpokjRl4WKiw9nd8KqVKTpSzQdnxWhQTucd5ccljgpAyXMLnqk7lG46Ce3vB8vKtvk3lD+4ThP615rj8/lopxtsNXIjIRip+uPy0sWH7ifRX7n2VbxNRq0I7X6ff5JsPTTvOWxep2qPLlVBYAADYDgBXCoJROnWbkKMzwdxtxG49oqBSlRmqkNq/LdjLCtOLjLYzflOYWX6/cV9DpXgqkdjMicXTk4vcVnOM3mWSS7u0cmKhROP5Vmh1Jcf9N0L8eBBH6hXEIOL7zzaY5tIN63KCsRsdcmsi5uHnGHXk391f0j7/8A5XzXKeIeKqZv2rSPZx7/AEsaVH9NZVt39v2+TLGwVhVYGhTmc55ZZOEPPILAmzgcLng1TYDENS5qXd8EONoJx52Pf8nv4b4QPii7f9Nbj3mNgf4vVrFztljx18P5K+Fj9Uu7x/g7OJhptXWdZbHGTpXKti84iZtI12LFFfQ3Ns4vdQ9rHcEX4EiwJNVK0HYt0pK5hlLhcShP93/1NQYCObEpLr9C1Xi5UWuz1JOe51GjFbOzBdbCNC5RLkBmA7yGsOJ0tYGxr6mPR0ZSh0FZi6JgZUI4Ekj/AEmqfKv+GP8A0vRlyP0vs90WiXNUhRQQzM5IVUUszEC52HAAcSbAbd4qpTl0bGXUj0ri9sakya0va5BBBVlZTZlZTuCDVWsWqLKby0wweBj2p1h8OPyqrh5uFePXp4/cs14KdCV92vgc7reMQR8q/Vp732oBhk/qI/doC4ci8Tpdh7DWzyb0qU4dd/FW9iKptOmYbM+rxrydDU4uVDH5cFaJxIfyy5YW2k1c5ovvsV51t+0H2Wmw+GtJPgHIx5PS/wDNE/2n6iqv9T9HDUv+/wDyy9yaryn2e5aX51J2nhCOXijjZXdk0808joykI1wedYEf2rXzEKqy2ZanSd7oMHBzMEcRYMURVJAsCQNyB2C/AdgqCtUu2yalCysVjljMBA/nYD+f9qhwqzYiNu3yJsQ8tCRTcgwwkxMCNwaRAfMahcVsYubhQnJcGYkdp9FRG1Z2CqqMbHckKo+UMTmMC95JZYQOrcNFzuosL7D8lre0VJiLtN9R4jLM4rjUOI+YrGVbmql9z0fs+4tUZWdmJ2xVaDqF3myOWLsFXck2FQVKlkd6RV2WaSZMLCt76Q0aG3EtK6xgm/ZqYX8q0qKUaSgtu19pj1JOcnJnsOOWR5EW94yoY7W666hY+ys7FKyuexEH4gYUSYGe/wCldY8ihv8AS4+NZ2CqOnjKbW928dDqX0srf4Y2WBj2mQ3+AFq+iry/XfYizRj+iu1l4x+ciJUGl3Z20IiAamOksfSIAAVWJJIG3eQDOp3RA4WZATMVmViAysrFHRrakYAGx0kjgykEEghhVaqWKWopxcvNtccDx8j31oci4pKp/bz2S2dvDv8AXtI8dQcoc4tq29n2/NhHlzLbjX1caBkXMMoh5+YavQXdvPuX4/S9Z/K2JVCnzS+qXlHf47F38C1haTk872L1+23wLjmuarEmohmJKoqqAWdmNlVQbD4kgAAkkAV865Ziyo5ROmYiXWNLo6EBkcC41DUpBUlWUjgQTwI4giqlZWLdLUQcpFBhlB/Y3y3FUoStVi1xXqW5K9OSfB+hXfw8xYSd1P61Fvap/wAGtTHq2WXavH+DNwTvmj2Pw/k6hHitqgVTQmdPUrbZe6qkRdDDG4dRpPOEK2uNGN7dVrb230jhvXNSqtXvOqdJ7NxkJ9Min2/Q05Kd8Yux+hdmv02RscsnOtLDIqs8aRtqUtbmy7RutmG4517g7Hbhbf6vI73RT5t3ujPDzfmJve3aeJ6pFzWbyw8tCP8A0vRliEdH2fA4xIdmjkjZQ8esdYEqyyadSmxBBuikHy4b1k06qtZlOdJ3ujXhozGramDO7s7kCw1N2KLmwAAA37Kjq1LklKnYrnK7EhYHv+rqj2moMPFzxEUuN/AmrtRoSb4W8TnlfQmEI+Vfq0977UAwyf1Efu0AywmJMbhh2fMdoqxhsQ6FRTXf1o8krqxcsDnIZbg/7V9LTUK0c8HdFZpraasdmFxxq1SonlyLyexn/Me1SB8LGvnP6xajh6SW3Nfus16s1OSf8klxXuXiHF7V8NGroa8qZhiMULEk2FeSnc9jA53ymzcTuFT0F4H9x7/ZWtgcM6azz2vyRmY3EKo8kdi82K8DiTFIki8UZWH/AMSDb5VcrU1Upyg96a8SktD6Gy7HLNGkiG6uAwPtr5OFWVNuEtGtGT2uL4cgjQxEelHNLNqst2M3O3VjbgOeP+kVPUxjaa6renweZRm5rIr1LnaRQM/ziLDzvGzWIsw2J2YX7K1MDTrVqClFX3bt3eaFPEUlFKbs+8ccicSk4eVSSFbQLi29gTx9o+dRYlzo1VGatpfxuvYhxNaNRJQehYc2wK4iLm2O2uNjsCDzciyaSDxB02+NWaeLy6lFxNWAyxIXlaMKokKHSqhQpVdO1uN7VXxGJzpJ7jpIr34lZkIsGyX60tkA8uLn+PqK45Kouti4y3R1ft5ibtEpn4f5kELxE2udS+ZtZh8ga+gx0HGSqLZsfsWcFJSi4d/yXTGqZObZX0PGxZTbUp1KyMrLcXUhr7EG4HsNeFayJpUrmGGj5sOS2p5H1u1tILaVQWG9gFRQNzw41zUq3O6dOxDxrggg9tU5VHFqUXZrVdpajBNWZS8RmwUst+BI7ew2r9Ow3K2FqUYzk7NpNqz22PlqtBwqSitzaLtyckCRL3sNR+NfCY3GvE4qdTdey7FovntbN6nQyUox6vN7RjmK86q2bQyOro1gbMveDxBBKkbbMbEHeo41rHEqVyHDEUMju+t5CuogaVAQWVVW5IAuTuSbseywEVWrfQlp07alf5XY4LCVv1n6oHl+o/x9a5wlN1K64LV+3mdYqap0Xxei9yj4ado3V1NmU3Fb1SCqRcXvMWnNwkpLcdJyXlAk6ixs/avaPZ3isKtTnRdpdz4mzSnCqrx8OBNnxFVpVCxGAnxuKsRWlyDTlUxTnuin4vRe5JNWhY0HHedfY5SDKYYfG/mLc+VZXLVFywja/a0+7Y/W5LCO4scOK2r5KNU4lTMMZj1RSzsFA7TXWZydo6s8yqKu9hzzlBm/9Q+2yLfT5+ZrZweF5lZpfU/LqMjF4nnXaOxefX8CqrpUEfKv1ae99qAYZP6iP3aAmUBkjkbgkVJTqzpu8G0zxpPabDimPE3q8uV8WlbN5I55uJgkpBDAkEcD3Vn15yxDbqvNfbckg3Bpx0sOI+VEwFuofOx+xrLfJdK+jfl8F/8A/RqW1S/O8g47NpZtnc2/aNh/A41ZpYSlS1iteLK9XFVKmjenBEKrJXCgLHyT5XS4I6bc5ETcoTYqe0oez2cDWbjuTYYnpxdpcePb8ncZ2OhYT8QME4uZGjPcyNcfFQQf5r56ryXjYuyjfsa92mSqcSBm/wCI8CAiANK3ZcFEHtJ3PwFe0eQsTVf6rUV4vwWniw6qWw5jmGNeeRpZDd3NyfkAO4AWHwr6zD0IUKapU1ZL88WQN3d2O+R3KpsCzArricgsoNiCNtS+dtrdthVHlLk1YtKUXaS2cGuDOoTynS8Hy2wUgvz6p5PdSP5+1fOTwONpuzg32a+hNmi95Dzb8QMLEp5tjM/YEvb4sdrey9S0eSsXWfSWVcX8bfQ8c4o5dnucyYuUySnyVR6KL3D/AD219Rg8HTwtPJDve9shlJyepAjkKkMpIINwRxBqxKKkssth5GTi7raXDK+V4IAmBU/uG4PtHZWRWwFSDvT1Xn9zVpY2nL69H5fYZvyggtfnV/n7VTdGv/o/AtKrR/2XiJM15TCxEVyf3HYD2DtqxR5NnN3q6Lhv+xBW5QhFWp6vju+5VSb8a3EraIx223dljyHlJzShJL6RwYb2HcRWXisBJyc6W/avg0sPjYqKhU3bH8lmj5QQketT4m31rP5qstHB+DLvOUnskvFEHMOVMSjqnnG7hw+JqWng69R6qy6/jaR1MVRprR3fV87Cm4/GvM5dzv2DsA7hW1QoRoxyx/kyK1aVWWaX8EapiI9ViDcEg944140mrM9Tad0TFzecC3Ot8bH61WlgcO3dx9SwsZXX7vQ0/wBY99RYk+e9XcPP+3WWmklwPYYytF3vft/PQ3DM27hVxY7jHz+xZXKXGHn9jTLi2btt7KjnjJy0WhFUx9SStHT18fg3R5vMosJGt8D8zWU8Fh275fVehEsZXStm9Pcj4jEu5u7M3tJNTU6UKf0JIhnVnP6nc1VIcBQCPlX6tPe+1AMMn9RH7tATKAKAlZVhxJPFG19LyIptsbMwBse+xoBy+SRpEZ+vIn5jIoYKXTVAq3IB06DK4e3atthvQCnN8KsbgLcBo45NLG7JzihtJNhe17g2GxFAQqAKAKAKAKA8Y7UA+x2QBed0SIxSWNANViqskzsZSwABHNDge/yoDFspRTzTiQSiF5i+pdClFZyhW3Dq6C2r0+ygElAFAFAFAFAFAZRrcgd5A/k0BZ8RyajTnXDO0UbSabaQziIMHQmxAcOu5t6O9txQCrGZZdFliBCNHzhVmUstmdWtwLr1NVwOB/kBXQBQBQBQBQBQBQDvD5VG7xQgSc464dzJdSiidoxulr6VEgGrVu4tbfYDX0Ys0YfDqynnDGUkkS7bKVIJCgNdgpXfdl76AUUAUAUAUAj5V+rT3vtQDDJ/UR+7QDvAZdziM2vSQWCjSTqZY2k3IPVFkIvvuR52AbYjkwurSstjfTZlJGpppoxYjsAhJO1+7jagIyZCdKyLL6as8XUYM3NoZG1WP5R223N+PCgJa8nnjYacVpIkESlNRKyuxjYDQ3VF1FzcG3EXFqAU4bAGWMyvIbtzzC4Zy3MIskpZr7HSwt3nbbjQE7F8mjEJNcgHNWLsFY2Ui66V213ul9xa7D9JoDHPOT/Mc4wkUhXayEjXo514lY73vdDtpAt23uAAioAoAoDZh8O0h0qLnSzW7wil2t3mynagHeHy3FxyORYuup2BbVq086gfbj6Mmlza19iLi4GyfJMXpaNGLRahYBmEZLFL2U7ABpBx7QTvY2Ar80elitwbG1wbg27j20BhQBQBQE/AZQ8oDLpsWZbXGo6NBkKqeNhIp4jjQEibk/ILENGQVDXLBbXj51gR/alySPqQKAxTk/OSAoUsbFAHW7qSgV071vIu/n5GwEhspxaG+sqdRdfzGUu5VyWUGx16Ufc2O3mLgZZfBNOja3B53QesQ0rgSrCCNTDqhmPE2uvxoCHFkUrEBdBY8RrUFTpDlWvYAhCWPkrftIoDPD5C78CN0LILjVIREktkW+4/MQX/ALuGxAAiZllskDBZBYkXHHcXKnj5qfrwINARKA24XDtI6oguzGw3sO8kk8AACfhQE7D5FLICY9DgFVurXHXKAb8BvIuxseO2xsBsfk+9lKNG901tZh1FDuhY96DR6Xnw7wCXAYgQ2Ml4gC6pzh0sAEkLonCwEyN2cT2g0BMwkeIYGV5OcbQAqu3OPokSSS9i10uIuw3IbzsQF7ZFL1rc2dIcsQ62URG0t/cJW/vC170BvHJyQsygjVYaEJXW95FjvYEgLcne59GgF2YYF4X0SCxsGHmG4HfcfEA0BGoBHyr9WnvfagGGT+oj92gJyyEcCR7CR2W+hI+NAbGxchteRzY6h1m2a97jfY3JN+80BJjziYLIustzgs7MSzEFdJGonfq7b3t2WoCPJjZGILSSEi1iXYkad1tc7Wubd1zQGMWKdQVV3VSQSFZgCRuCQDYkWH8UBlHjJFIKySAi9iHYWve9rHa+pv8AUe+gPJMXIy6WkdluW0lmI1Hi1ibX3O/HegNNAFAFAbcLiWjdXjYq6m6kdh+NASY84mW1nvYIo1KjWESlEtqBtZWYXG51G970B6c5m26/AqQdMeoFdNrNpuPQUkA7kXN7m4EAmgCgCgCgJOGx8kdtDFdJcjYbGQKH4jtCL/poDZ0tN1evfTe11QixXQQwIswKnTY322oCXHyhlCMP1nhJ1QUGpGARQvVsY1sFIX+08aAhnNJdusBY3AVI1AOlk2VVAHVZhw7TQBhs0ljUKjWAtbqoSLMHADEarawG03tegM0zqcWKyaSOBVUDfpFywF2NkUXNyQCOBIIHiZxMosHttYWVAVGlUsjWug0og6pHoigI+KxTSG72va3VVEHEnggA4km9u2gNNAbMPMyMHQ2ZTcHbb+dj7DQE1M8nHBwLcLRxdX0dl6vVHUQ2Fh1RQGEebzKFUPYLsOql7XZtLHTdku7HS1xudqAwkzKVuL9jLYKoAV1RGAAAAGmNBYcAotQHq5rMECB7AC3opqsAygF7aiAHcAE7atrUBsbO5ySecte97LGobUSW1AKA2onrX9La97CgDpyfxN9t9KatmD21ab6dQvpvbjtuaAh4icubta+w2VVAA2ACqAAPYKA10Aj5V+rT3vtQDDJ/UR+7QEygCgCgCgCgCgCgCgCgCgCgCgCgCgCgCgCgCgCgCgCgCgCgCgCgCgCgCgCgCgCgCgCgCgCgEfKv1ae99qASrmUqjSrkAcBttQHvS83iN8qAOl5vEb5UAdLzeI3yoA6Xm8RvlQB0vN4jfKgDpebxG+VAHS83iN8qAOl5vEb5UAdLzeI3yoA6Xm8RvlQB0vN4jfKgDpebxG+VAHS83iN8qAOl5vEb5UAdLzeI3yoA6Xm8RvlQB0vN4jfKgDpebxG+VAHS83iN8qAOl5vEb5UAdLzeI3yoA6Xm8RvlQB0vN4jfKgDpebxG+VAHS83iN8qAOl5vEb5UAdLzeI3yoA6Xm8RvlQB0vN4jfKgDpebxG+VAHS83iN8qAOl5vEb5UAdLzeI3yoA6Xm8RvlQB0vN4jfKgMJMY8gs7FgNxegP/2Q=="/>
          <p:cNvSpPr>
            <a:spLocks noChangeAspect="1" noChangeArrowheads="1"/>
          </p:cNvSpPr>
          <p:nvPr/>
        </p:nvSpPr>
        <p:spPr bwMode="auto">
          <a:xfrm>
            <a:off x="307975" y="-623888"/>
            <a:ext cx="280035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 descr="http://www.bbc.co.uk/bitesize/standard/chemistry/images/covalent_molecules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8" r="9053"/>
          <a:stretch/>
        </p:blipFill>
        <p:spPr bwMode="auto">
          <a:xfrm>
            <a:off x="4572000" y="1981200"/>
            <a:ext cx="4435523" cy="384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9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all elements join the same way to form the compound?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37390" y="2514600"/>
            <a:ext cx="34692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NO!!!!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494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Sponge Capsule Lab Report – Due Sept. 4th</a:t>
            </a:r>
          </a:p>
        </p:txBody>
      </p:sp>
    </p:spTree>
    <p:extLst>
      <p:ext uri="{BB962C8B-B14F-4D97-AF65-F5344CB8AC3E}">
        <p14:creationId xmlns:p14="http://schemas.microsoft.com/office/powerpoint/2010/main" val="355057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compounds form?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Ionic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" y="1905000"/>
            <a:ext cx="4344988" cy="472439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Ion – atom that gains or losses electron(s)</a:t>
            </a:r>
          </a:p>
          <a:p>
            <a:r>
              <a:rPr lang="en-US" sz="2800" dirty="0" smtClean="0"/>
              <a:t>Movement of electrons happens in the out shell of atom</a:t>
            </a:r>
          </a:p>
          <a:p>
            <a:r>
              <a:rPr lang="en-US" sz="2800" dirty="0" smtClean="0"/>
              <a:t>Atoms that loss electrons become positive</a:t>
            </a:r>
          </a:p>
          <a:p>
            <a:r>
              <a:rPr lang="en-US" sz="2800" dirty="0" smtClean="0"/>
              <a:t>Atoms that gain electrons become negative</a:t>
            </a:r>
          </a:p>
          <a:p>
            <a:r>
              <a:rPr lang="en-US" sz="2800" dirty="0" smtClean="0"/>
              <a:t>Electrical attraction forms an ionic bond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8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Ionic Bond</a:t>
            </a:r>
            <a:endParaRPr lang="en-US" dirty="0"/>
          </a:p>
        </p:txBody>
      </p:sp>
      <p:pic>
        <p:nvPicPr>
          <p:cNvPr id="5122" name="Picture 2" descr="http://library.thinkquest.org/06aug/00404/comp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0"/>
            <a:ext cx="534537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4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ionic bonds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http://www.classzone.com/cz/books/bio_07/resources/htmls/animated_biology/unit1/bio_ch02_0059_ab_atombond.html</a:t>
            </a:r>
            <a:endParaRPr lang="en-US" dirty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www.youtube.com/watch?v=WVonuBjCrNo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Ionic Bond</a:t>
            </a:r>
            <a:endParaRPr lang="en-US" dirty="0"/>
          </a:p>
        </p:txBody>
      </p:sp>
      <p:pic>
        <p:nvPicPr>
          <p:cNvPr id="5122" name="Picture 2" descr="http://library.thinkquest.org/06aug/00404/comp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0"/>
            <a:ext cx="534537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alarabonline.org/english/data/2011/10/10-22/zsciencez/961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71600"/>
            <a:ext cx="461962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apchemcyhs.wikispaces.com/file/view/nacl.jpg/36851985/nac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1" y="1290637"/>
            <a:ext cx="381000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57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67 -0.01665 L -0.10851 -0.01665 C -0.20972 -0.01665 -0.33385 0.06152 -0.33385 0.12512 L -0.33385 0.26642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35" y="14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compounds form?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Ionic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" y="1905000"/>
            <a:ext cx="4344988" cy="472439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Ion – atom that gains or losses electron(s)</a:t>
            </a:r>
          </a:p>
          <a:p>
            <a:r>
              <a:rPr lang="en-US" sz="2800" dirty="0" smtClean="0"/>
              <a:t>Movement of electrons happens in the out shell of atom</a:t>
            </a:r>
          </a:p>
          <a:p>
            <a:r>
              <a:rPr lang="en-US" sz="2800" dirty="0" smtClean="0"/>
              <a:t>Atoms that loss electrons become positive</a:t>
            </a:r>
          </a:p>
          <a:p>
            <a:r>
              <a:rPr lang="en-US" sz="2800" dirty="0" smtClean="0"/>
              <a:t>Atoms that gain electrons become negative</a:t>
            </a:r>
          </a:p>
          <a:p>
            <a:r>
              <a:rPr lang="en-US" sz="2800" dirty="0" smtClean="0"/>
              <a:t>Electrical attraction forms a strong/brittle ionic bond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12954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Covalent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270375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Joining elements share electrons</a:t>
            </a:r>
          </a:p>
          <a:p>
            <a:r>
              <a:rPr lang="en-US" sz="2800" dirty="0" smtClean="0"/>
              <a:t>Strong bond</a:t>
            </a:r>
          </a:p>
          <a:p>
            <a:r>
              <a:rPr lang="en-US" sz="2800" dirty="0" smtClean="0"/>
              <a:t>Elements that share electrons form molecules</a:t>
            </a:r>
          </a:p>
          <a:p>
            <a:r>
              <a:rPr lang="en-US" sz="2800" dirty="0" smtClean="0"/>
              <a:t>Molecules – two or more atoms held together by covalent bonds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405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covalent bonds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http://www.classzone.com/cz/books/bio_07/resources/htmls/animated_biology/unit1/bio_ch02_0059_ab_atombond.html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3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213326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Friday!</a:t>
            </a:r>
          </a:p>
        </p:txBody>
      </p:sp>
    </p:spTree>
    <p:extLst>
      <p:ext uri="{BB962C8B-B14F-4D97-AF65-F5344CB8AC3E}">
        <p14:creationId xmlns:p14="http://schemas.microsoft.com/office/powerpoint/2010/main" val="220126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and contrast ionic bonds and covalent bonds.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449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Mass of an Object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in Biology</a:t>
            </a:r>
          </a:p>
          <a:p>
            <a:r>
              <a:rPr lang="en-US" dirty="0" smtClean="0"/>
              <a:t>What are we made out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3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Tiny Little Particles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in Biology</a:t>
            </a:r>
          </a:p>
          <a:p>
            <a:r>
              <a:rPr lang="en-US" dirty="0" smtClean="0"/>
              <a:t>What are we made out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an object using a triple beam balance</a:t>
            </a:r>
          </a:p>
          <a:p>
            <a:r>
              <a:rPr lang="en-US" dirty="0" smtClean="0"/>
              <a:t>Calculate percent error between a triple beam balance and an electronic balance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952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mass and why is it important?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Amount of matter in an object</a:t>
            </a:r>
          </a:p>
          <a:p>
            <a:r>
              <a:rPr lang="en-US" dirty="0" smtClean="0"/>
              <a:t>Matter = # of atoms </a:t>
            </a:r>
          </a:p>
          <a:p>
            <a:r>
              <a:rPr lang="en-US" dirty="0" smtClean="0"/>
              <a:t>All objects have mass which, intern, has volume</a:t>
            </a:r>
          </a:p>
          <a:p>
            <a:r>
              <a:rPr lang="en-US" dirty="0" smtClean="0"/>
              <a:t>Helps us understand the chemical make up of biological and other objects</a:t>
            </a:r>
            <a:endParaRPr lang="en-US" dirty="0"/>
          </a:p>
        </p:txBody>
      </p:sp>
      <p:sp>
        <p:nvSpPr>
          <p:cNvPr id="7" name="AutoShape 4" descr="data:image/jpeg;base64,/9j/4AAQSkZJRgABAQAAAQABAAD/2wCEAAkGBhAQDxAPDxAQEA8PEBAREBUQFA8QEA8SFRAVFBgQFBUYGyYfGBklGhUUHy8gIycpLCwsFR4xNTAqNSYrLikBCQoKDgwOGg8PGiklHSQtLCopKSwtLCopLykpLykpLC0sLCwsKSksLCwsLy8tLCwsLSksLCwqLCwsLCwtLiwvLP/AABEIALcBFAMBIgACEQEDEQH/xAAcAAEAAgMBAQEAAAAAAAAAAAAABQYBBAcDAgj/xABOEAABAwICBAYOBwMKBwAAAAABAAIDBBEFEgYhMUEHEyJRYXEUFzI0UlRyc4GRkrHB0iMzNUKhsrNDYoMkRFNjk6KjwtHwFRYlZHSCw//EABoBAQACAwEAAAAAAAAAAAAAAAACBQEDBAb/xAAsEQACAgEDAwIGAQUAAAAAAAAAAQIRAwQSMRMhUQVhIzJBUnGB8BQiM0KR/9oADAMBAAIRAxEAPwDuKIiAIiIAvGpqWxsdI8hrGNLnE7A0C5JXsqRwr4kY6IQNNnVLw0+bbynes5R6VryT2RcieODnJRRQMW4S6+SeR8E74YS48WwNjOVo1C92k3O09a1O2Hifjknsw/IsaMaHSV8xiY4Ma1uZ7yLho2AW3kn4qxzcC9SO4qIHeUJGfAqsj1ZrcrLeXQxva6srvbDxPxyT2YfkTth4n45J7MPyKUm4I8QbsEL/ACZLfmAWjNwb4i3+bOPkujd7nLD6q5syngfFHj2w8T8ck9mH5E7YeJ+OSezD8i15tEK1ndUtQP4byPWAtKTCpG91G9vlNc33hQeSa5s2KGJ8JEr2w8T8ck9mH5E7YeJ+OSezD8ihexU7EWOtLyyXRh4RM9sPE/HJPZh+RO2Hifjknsw/IobsROxFjrPyx0Yfaia7YeJ+OSezD8idsPE/HJPZh+Re1ZgMFHTU8tSx809WwyRMa/i4omarF5HKcTcahZauG0tOXfSwZmnaGSSscOo3P4hTlklD5myEYQl3jE9O2Hifjknsw/InbDxPxyT2YfkXppTok2l4mWEudT1LM8We2dmy7HEajtGtQPYqxLJKLptmY48claS/4TPbDxPxyT2YfkTth4n45J7MPyKG7FTsVR60vLJdGHhEz2w8T8ck9mH5E7YeJ+OSezD8ihexl6x4ZI7uWPd5LXH3BZ6svLDxQX0RK9sPE/HJPZh+RO2Hifjknsw/ItaHRSsf3NLUO/hyW9dluw8HeIu2Usg8osb7ypqWR+TW1hXNHn2w8T8ck9mH5Fnth4n45J7MPyKQh4J8RdtZEzypG/5brcbwN1liTLTggEgAyG5tsvlCmlm9yDlp14LZwcacGtaYKgjsqMXB1DjmXtmt4Q3jpBV5X5xw+SajqWStuyaCTWDq1g2cx3QRcekr9C4fWtmijmZ3EjGvb1EXt1rs02XeqfKODVYVjla4ZsoiLqOQIiIDCIiAyiIgMXS6Ko6TaPVE9RxkVsmRo7rLrF76lpzZHCNxVmzFBTlTdE8zHoHT9jB30tjYWNjYXIB3kfBUnhSYXS043COQ+kuF/cFF4xTufVQxs7t8rWt121nVtUo7QmrO0NPW8FcetnNx2Ri3Z16NQjPfKSVG9wW07WxVHhGRt+fLk1f5leLKp6KYFU0srs7W8XI2zrOBII1g29frVsC36O+klJUzTqqeVtO0LJZZRdZzGLIWg7VlEBqzYXC/u4YneUxh94WlLojQu20sHoYG/lspdFFwi+USUpLhlbl4PMOd+wy+S+QfFaU3BbRHuXTt6ntI/FquKwVreDG/9UbFnyLiTOO8LMYjnooGkkQ0uUX22zZbn2VXcP3Kd4Xpb4kxvg00f4veVBYfuVNrPmZd6T/GjqcGjMWIUNEJXvaImOtky678nXcHwV9xcF1CNvHO63ge4BSWhbr0MPRnH+I5TqtMWKE4Rk13pFRkzZITcU+1srkXB9hzf5uHeU+R3xW5FojQt2UkHpY135rqXRb1iguEjS8s3y2asWFwM7iGJvksY33BbAYBs1dS+kU6SIW2YslllFkwYshCyvl51IDkOnlA0YhMWjuhG4+UWC/+vpV80Gflw2EuNgwSbdzRI5V7E9GayaaSUxa3uJ7pmobANvMAvSkwiuhaA/O2naHXbnBZrB3A85VLgnOOdtxdMt8yhLAoqStFywzGoqjPxTrmM2cCC0i+w2O42PqW+uSYVDUvq5W0rnh3F3fkdluA8Wvr5yuiaNQ1DISKkuMmdxBc4OOWwtr9atOq+psp/n6Fb01s32vx9SXREW41GEREBlERAF8r6UTi+kMVODchzua+zrQFFk+0qT/yY/eunBcrmqgKmlqy1wi4wPaSCGuLb8kHrXSsOxWOdoLHa943hAbdllEQBERAEREAREQBYKysFAcM4UJb4tKPBjgb/hh3+ZR2H7l78IMubFqroexvqiaF4YfuXntU7kz0emVQj+DsWgbr0Teh8nvv8VYwqtweu/kjhzSu/K1WgK40rvDH8FHqVWWX5MoiLpNAREQBERAFgrKID5stLGh/J5OofmC3nOtrOoKs6RaUwtaYgc2azSRrtrGwb0BB6CfaFR5j/wCjV0ILmujlc2krpTM0tL42tAILTYuzZrHaNQXRqepbI0OY4OB5kB6oiIDCIiAyvKoqWRtLnuDQOdaOPY02lizuFydQ5usqq09DWYk4Pe4w052OI5Tx/Vt5uk/igNnFdLnyv7HpGOe92oButxHOT90dK98I0KuRNWuEsm0RjXEw/veGevUp7CcFhpWZIWBt+6cdb3nnc7aVvoDwqaJkjDHIxr4yLFrhdtupU7ENFJ6V3HULnPYNZiJ+kb5DvvDoOvrV4WLICrYFpoyTkTch4NjcEEHmcNxVoY8EAggg7CNhUNj2ikNVy9cc47mVls3QHD7w6/WFW4sRrMNeI6huaJxs17bmJ/xa7oP4oC/otegrWzRMlYbtkaHD0rYQBERAEREAWCsrBQH540vkzYlWH/uJB6jl+C+8P3LQxmXPWVL/AAqiY+uRy38P3Lzmo5Z6bCqikdW4OnfQSjmkB9bB/orcFS+Dh3JnHTGfzK6q30TvBEo9YqzSCIi7DlCIiAIiIAtPEMVjgbd7te4byojSbSjsYiJgJkcBawJNzsDRvKjMP0UnqncbXOcxh1iIHlu8t33R0DX1IDxqcZqq95ipW8gGznG4jZ5Tt56BrU9geiMVORI88dUf0jx3PkN+717elTFLSMiYI42NYxosGtFgF7ICPxbA4apmSZl7dy4ansPO120e5VCooqzDHZ2kz042uaOUwc0jObpGrqV/WCEBC4JpRDUNGsNed249Sm1Vca0Ja8makIgm2lv7GQ9IHcnpHqWlhOlUtPIKata5huG8rXtNg5rh3QQF2REQFU4RO9h/7+5WHCB/J4PMxfkCr3CJ3sOp/uCsOEd7weZi/IEBtoiIAiIgCgNNO9T5XwKn1Aaad6nyvgUB7aHfZ9L5oe8qZUNod9n0vmh7yplAEREAREQBfLzYX5ta+lr4hJlhld4Mbz6mkrD4Mo/NMj7yOd4T3H1m6mcP3KCjOsf73Kdw/cvN5j02M6Xwcu5Uw52MP94/6q9KgcHjvppBzxe5wV/Vt6e7wL9lLrlWZ/oIiLvOIIiIAiLBKApOkP2pSefi9yu6pGkP2pSefiV3QBERAEREAVI0++tg8uL9UK7qj6ffWweXF+qEBd0QIgKpwid7Dqf7grDhHe8HmYvyBV7hE72HU/3BWHCO94PMxfkCA20REAREQBQGmnep8r4FT6gNNO9T5XwKA9tDvs+l80PeVMqF0O+z6XzQ95W1LjtOx0zXSgOp2h0wIddjSAQdmvaNl9o51i6JRi5cKyQRaAxynzBvGtBMPZAvmA4q185JFhq122rMWMwuLGhzs0gzNBZKDluBmcC3ki5Fi6176ktGenLwzeREWSAUZpNLloat3g08x/w3KTUDp5LlwytP9Q8evV8VGfyslBXJI/PcW0Kdw/coNm1TmH7l5zNwemgdB0Ad/Kbc8TveCuhhc30GdaqZ0teP7t/gukBWXpj+D+2U/qK+L+kZS68K8u4qTJfPxb8ttubKbW6bqn0lRiDOxzI2oc2nH0mpxdU56aSXlAC5ykMZ5RVi5Uc2PDvi3aVF2ul1UII6wsEcvZIkbUUzswc4ZopS3jW3jNiGuD992tLdi+qyCoY5+U1JYKxjRy6pwMHY2Y2yXdbjN436ljd7E/6fvW5FuusFVvBuyRVvMnHcQ41AZm4xzbB0eS4d3GrNY/e5V9gVlUk7NE4bHVlI0h+1KTz8Su6pGkH2pSefiV3WSAREQBERAFR9PvrYPLi/VCvCo+n31sHlxfqhAXcIgRAVThE72HU/3BWHCO94PMxfkCr3CJ3sOp/uCsOE97weZi/IEBtoq7pNp5RYeQ2olvK4XEUY4yUjwi0dyOkkKHoOGDD5XBrhUQg/ekjGQdZa4kepZSbNcssIumy9Iq7jenlFSNa58vGF7Q5jYRxj3NOx2o2A6SQoGn4acPLw2RlRC0/fexrmDryOJHqWdrMdaF1fc6AoDTTvU+V8CpikrGSsbLE9skbwHMcwhzXA7wQq3wjYrHBR3fcue8MiY3XJM8g2Ywbz+AGsqJtN/RCVooaRpIDnRckXFzY67DftXxWaJMlmfMZHDjJA9zQBYgQsYGHnAdGx/W2yiuDrAXCCGtqX8ZUvg4uID6ukgLr8TGN5JALn7XEDcArosNJ8k4ZJY3cXRXYdEA0scJ3F7CwC7WFhY2nEGQt3gtBO21zsX1T6KBhhIktxMhkblaWlgLr8TEcxyRGwBYcw5rKwIsbUbHqMj+oREUjQFVuE2TLhVT+8Im+uZitKpfC1JbDHDwpoR/ev8FryuoM24Vc0vc4lHtU5h+5QUe1TuH7l57NwejgXbQ51qqHrcPWxwXTguW6LOtUwn98LqQXf6W/hyXuVXqS+In7GUsiK2KwJZEQGCq1iukU9FOXVbGOw55aG1ELXh1Gb2tVNLjdhuPpG6h94Aa1Zl8uYCCCLgixvrB6EBSMcla7EqJ7SHNdLC5paQWuaRcOBG0WV5XJcfwp2G4jA+iY+SmEzJHUjTdzDa5NMXHVf+i2c1l0vBsahq4RNTyCSMkjYWua5ps5j2kAtcDtBAKA30WLpdAZRYul0BlUfT762Dy4v1QruFSNPvrYPLi/VCAu4RAiAqnCJ3sOp/uCk5sSFNhpqSLino+Ntz5Ic1vTayhuEqqDKYaiTZ5sBewsOUdwC5NinChidfTupIIGw0zouIdycz5GZMhu92oX6AgICjmkq5n1E7i+WZ5e8neTuHMBsA3AK40WBhzLgblR8HnMTyx4yuabOB3FXeix0NZa+5WODbXc8Z6os2/8AtPulwQOLtWxQ+OYWG31KVpsdAJ1qGx3FwRq1k6gBtJ5lsns2nHpo6h5qZN8FGnXYRqaObPIwgSUkTBnlfOXhpgibzuuDzDK4nervieBS8S6vri19bJyWMac0NDEQTxEXOTqzSbXEbgAFz/gmoiyeaukc6Pk8VDI2MStuXcu12mzQABcWvc67BdO0lr5HUTnl0U0QIu+E2cNWwsJI9TvQquXJ7vEmoJMmtDu8KXzQ95UyoTQt4dh9I4G4MLSDzi5U2sGwIiIAiIgMKhcLbjJRshj5cnZDHOa0guaAx5uRtA1hX1cE4TR/1Wp/hfosXPqJ7YHVpYbsn4IaPBqi/wBTJ6lNUOFzC14nj0KtwAX2KYpAqTLRexsumBU72SxOc0gB7Cb7hmXUY3gi4II5wbhcVpAupaId5x9b/wA5W/0zJU3jS9zh9Rx3FTb9iaREV4UwREQBERAUjSH7UpPPxLb0lwMU/G4nRyspaiNhkqc9+xqyNgvlqGgXzAA2kbyhfeNSrPCVpKKKoZUtjMpgfG63ctLgByC7n17rrn2kXCHi+IQStlaIaVw5ccbA0FocDrLuUdg5kMN0rJOu4WsTrZCKZwomNAIjYGPl2d05726x1ABb2j/CtX0krW4i7smmcQHuyNbNED98FoGYDeDr5iq3glPDIxuYlj262PZqew25945wdRX3pRKzJtBIGs2y3NtZtuXX0lts88/UJ9dRX7R0nhF4TXUpZS0GR9TIxsjpCA9kMbhdhA2Oc4axfUBbbcKgt0uxth40V0pO2z2xOYejLltZVzD4jFOGyizjHC4X8Extt/voV1qK2HiLar2WcWKMo9zGv1+bFlUYrsdF4OdO/wDiUL2ytbHV09hM1t8rgb5ZWX3GxBG4jqXhp99bB5cX6oXO+C2pLMRqJGythYIMjnPbmjLnSNLWu1i3ck7QrxptVuD6UyhgD5IQx8bs0b/pRbaLi/pHSuWSp0XuCbnBSZ0MIiKJuKzploia1odG/JIGlhBvlkZmzZT6ee41rns2glZFqLAQOsD1i4XaVhAcEr9DpJDeSnkDhsdGWl3v1jrC86XRMMIztqXAbnMeB6bNXfXQtO1oPoC+DRx+A31LKbRrlihJ20cXqsKilaA+ORpaLAtZI0gc3c7OtacOi9K03eKuQEWLSHNa4XvZ2ptxcDVfcu4nDovAasf8Lh/o2ekXWdz4HShd13OWMxpzAGQUkjsoAa3ksAtsADb+5e9BgGKV0v09PFS0rgQ83c2Z3Ns5Th0EAa9q6lHA1vcta3yQB7l6KJsNLB8NbTU8VOw3bExrAbAXtvtuW6iIAiIgCIiAwVwXhN+1an+F+ixd6XJNONA6+qxCeeCEPifxeU8ZE29o2tOouB2grl1MXKPY69JKMZ3J/Q55BtUzSKQi4MsTB104/tYPmUnT8HuIDbAP7SH5lVZMOR8RZbx1GL7ka1IupaId5x9b/wA5VJp9C60bYh7cXzK+6OUb4aZkcgyvBdcXB2uJ2hS9PwzhmbkmlRz6/LCeJKLT7kmiIr0pQiIgCFEQFA0w4PpKiR00D7hzjIY3a7PIF3NBNtdhzFVGbQ2rZqdGHDYb3bfosdX4rtqwQgPzhUaC1kbiYGPa0/dcMwb0AtJNusL0w/RCXOH1Ye8NNxG2OXKSPCJAuOj8V+iDTtO1rfUF8Ghj8BvqUtzqjT0Me7dXc4jjeAx1TRmEscrByHiOQkfukW1joVf/AOU6m+V0vI52xSZrdDXW1+lfos4ZEf2bUGGQj9kz2Qfeik0ZnhhN3JHHcFMlLHxFDQyyuJu5zyc0jvCdkB9VwFYcB0LralwlxFsUDGSMkijivfUc3KYDYG/3ib69i6SyMDUAAOYCwX0omxKuD5CLKIZMoiIAiIgCIiAxZZREAREQGFlEQBYWV8uFwRz821AaxxWCzjx0VmOyuOdlmuJtlOvUbg+pZZiULiGtliJMfGgB7CTHe3GWv3OrbsUTBgUzI6VgdETROHFanASt4p8d3+C6zr6r6wefVpf8kuzA8cAS1jH2aRdjpah80Y16g4TADmy3ULl4OtY8Lu5fz+dywxYxTvLWsnhc6QBzA17CXg3sWgHWOS72TzI/FqcNzmeEMDzGXF7A3O292Xv3QsdXQVB0WiDozmMoLmxx8UAC2MSxunc17xtIHGiwB3b9S826GPADBUHiwWOJALJA8U0sBcC3nD2E325Tfaly8Dp4L+YsRxKG4HHRXLgwDOy5eWhwbt22c025nDnXy7FqcZ7zwjigTJd7BxYBsS7XqF+dQceisjeU2SNknGseHxiRhiaIIInMa29nNdxJ5LtWtu8LD9EnujbEZI8sLJmRnKbvEsjXEyehtrDaTfUly8GOnh+4ssVQxxcGua4ttmsQctwHC9tlwQfSvRRGAYIaUzjPnZJI0xixuyNsbWNYTvsBa/MApdSRomoqVRdoIiLJAIiIAiIgCIiAIiIAiIgMIiIDKIiAIiIAiIgCIiAIiIAiIgCIiAws2REAREQGFlEQBERAEREAREQBERAEREAREQBERAYREQBERAFkIiAIiIAiIgCIiAIiIAiIgCIiAIiIAiIgCIiAIiIAiIgCIiAIiIAsIiAIiIAiIgP/2Q=="/>
          <p:cNvSpPr>
            <a:spLocks noChangeAspect="1" noChangeArrowheads="1"/>
          </p:cNvSpPr>
          <p:nvPr/>
        </p:nvSpPr>
        <p:spPr bwMode="auto">
          <a:xfrm>
            <a:off x="155575" y="-830263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2" name="Picture 6" descr="http://newton.physics.uiowa.edu/%7Eumallik/adventure/gravity/particl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0800"/>
            <a:ext cx="3924300" cy="27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8" descr="data:image/jpeg;base64,/9j/4AAQSkZJRgABAQAAAQABAAD/2wCEAAkGBxESERUUExQVFhQVFhcXGBgWFxgYGBgXGBcWGBQcFRUYIiggGBwlGxgWITEiJS0sLi4uFyAzODMtNygtLi0BCgoKDg0OGxAQGjQkICQsLzA0NDItLCwsLCwsLCwuMjIvMCwsLC8sLywsLC0vLC80LC0sLCwvLCw0NywsLCwsLf/AABEIAMIBAwMBIgACEQEDEQH/xAAcAAEAAgMBAQEAAAAAAAAAAAAABQYDBAcBAgj/xABMEAACAQIEBAIGBgMNBQkAAAABAgMAEQQFEiEGEzFBIlEjMmFxgZEHFEKhscEkQ9EVFjM0UmJyc4KSorLhU1WU8PEXJTVjZKPC0uL/xAAYAQEAAwEAAAAAAAAAAAAAAAAAAQIDBP/EADMRAAICAQMABQsDBQAAAAAAAAABAhEDEiExBBNBUfAUIjJhcYGRobHB0VLh8SMkQpKi/9oADAMBAAIRAxEAPwDuNKUoBSlKAUpSgFeXoa5zxHxPjcBjLuebgtYVvAusal1aQy23AIIJ62I9tbYcEs0tMea+JDdHRr17UGmKMs8DRTMYZYpJLKEKnQYgtmK3AOs337DpW1iM9w0bBXmjUltG5sNZ6KW6BvYd6z0SuiSSpVe4k4sgwjxRsy8yV1FiQAkZazO57AC9vM/GpJc5wxdUE0Rd11IutdTLa91F7kWBNx5VLxySUq2YN+laOHzjDyK7pNGyx7OyupCEbnUR0+NYYuIcIzRquIhYzahGFdTr03DabHexBHvFRol3AlKVHtneGEnKMyCTUF06h6xFwpPTURvp61v3qGmuQe15etDD53hpH0JMjNdlABG7L6wU9GI7gdKqHEPE0r5gMFh544fRN6S6m+IO0cbEg2F7eEC5JFaY8M5uuKV79xFl+vXtRrpMuF8cnpliuzoAAXVfEQrAgAne1U/gjinFPjJcJjGUuFBjIULew1N7wUZWHuNTDBKcZSi/R+neLOg3r2udcWcU4uPH4eGFwsM0ixeqpY+lWORgW9rED2pV3xWYwwAc2QA2J8R8RA6tYDoO5tYUngnCMZP/AC4Fm9StE5tByRNzU5RtZ9QKm5sLEdSTtbzrwZxh9DSc1NCGzm48J22bybcbddxWWmXcSb9K1sFj4pb8t1bTbUB1UnoGHUH2GtmoqgKUpQClKUApSlAKUpQClKUApSlAKV4SKXoD2q/LgYcU2MhkAZWaMMNrj0SWI8iOoPsqfNYIsFEp1KiKx6kKAT7yKtGWm68bg57wHluIwePkwspLRRxSPCbbFXePUV/ui47G/nVY4gxkL4DGfVyVhOLB0yMXlkkNizBf1Ue4t1JPUjpXbjGtw1hcAgHuAbXsfgPlWocqw1nHJitIbuNC2Y+b7b/Gu2HTqydZKO+3Gy2e/wASunaii8ZSr9Yyhrrp1i7XFv1X2ulZM+xMYzvASFlEZhchiQFtpk6E+8fMVeJ8BBIoV443VSCFZVIUjpYHpX3isBFJp5kaPoN11KG0nzW/Q1nHpKSSrhSX+1/kUc6+j2RWw+aMpBBmmIPsKEitz6LMuifLYZNCNKrzMjMASr3ZQQT02/E1eBgYRqAjTxet4R4v6Xnv51kw+GRBZFVQeygAfdU5ul61KlVtP4Jr52EjkvCWEhxOAkw+KxLRSRzmSRbIJOZfUGBILMdVxt3Fq6Vn6ynBTiInm8iQIfta9B0/G9bRyuDmc3lR83+XpXX/AHutbdqpm6R1k9SW13XZfb9CUqOQYu7ZTlawW531ldAHrBwZNftuD6331Pz2/fIg/wDSH/5VdY8tgVzIsUYkbq4VQxv18XWvo4OHVq0R673vpXVf39b1pLpid7cqX/T+xGkZkQIZP6t/8prnHGeUzLiMBjMKAZWMcRPUatNoy3sKl1PstXTJoEcWZQw8mAI+RryLDoosqqoG4AAAB9gFY4M7wy1Lfn2NNEtWct49hWLMcqQH1GiuT1P6RHcn3m5qY4hxkIzWyHTiBhWDySOeWse7BUi/WSG/mBvfci1XaXLoWJLRRknqSik/MivP3Oh1q/Lj1qNKtpGpR5KeoFbeVpximuE1zzbIo5Vw1gUxOTRw84RSHFMYm7CUXdA1vVuA1j52rbgSTFYbE4XGMIcSmIhXnj1Xm0Xh5mna+lUGoW9Zdga6SuV4cKVEUYUkkroWxJvc2t13PzouXwBNAjjCA306V03N7m3S5ufnVpdOuTaXLtd6d34QUSrfR/i8UZcVDi0HOhMYaUfrAQdGq2xYKAb7GzC/SrrWvhcLFEumNVRb3soCi577d62K5Ms1ObklRKFKXpWZIpSlAKUpQClKUApSlAKUpQFd44y36zhxECVkZrxuASUkVWaNrjoNYW99iNqrRxWKE/1p4ZVmOCF0EbS8uTmrdEHTUU1m99tXQ2sej0oCg4bOM0OjUh64hD6F7gq831eRlt41KKl1Uq242OrbaxWLxcmW6pIjzxPErLo1BlXEIGZQFBK6AWBIB2uRV0pQFWyzMcYUxfNQ6o9TQssZIcHmFAsR0sXUBAVJsbizb7eZFjsRNh8V9ZRgFdlj1RFS0RhjYErYavGzrsPs1aqUBzzh3D4nD4DCSaPS3wkcumE8wQaY1nEqWLMwfWdXXetbLc/zYhDIj9cNqU4ci/Mxcsc97C40wCN9unXptXTKUBzJMZjjixiHjmDLhJY3AgYqrnGxaVQgWf0QJDeKwufF6tZlz3NbREowbYOPq5sf04REna4/R9T7W6X2ro9KAoGU5zmknLEiFBypmLclruySzIARb0bcsQuL2DamsD0GmuPzOaODXzl9JlsshSHQQHF8WjDTuqsFuOovY7bV0ulAczzLG47EAK0cuhcRgXU8lka4xUgxG1tlCIhtc2DdTepTiLKDicyKboj4JozKIydLmVSDG+wWULcq29rVeKUBSFxmYDnkFykeMSBQYgW+rH6vrmViLyFQZh0IPXe1R0PEGZmVUt6UQ4OQw8sWbm4mSOYyNa8foU12uLEH3V0itdcFGJDKFXmMoVnt4iqklVJ7gEn5mgKVBmWaOIg14zJinicCDVyowmIsbkaWW4gs248R3N7DDhJcyiMh1yOTmEiMkqoNWHdVjhkhJW2lWKNYbWv369DrXlwMTSJIyKZIwwRyAWUN62k9RegK5xVjsdCYxh1L+hkN9OrXOrQiJHsLIrBpCSLdOotvq5Tl4+q48zK7PJNilu6nW0ZZuUFsASu/h8r7Wq60oDmSYLEr9RilR2TCY0xqwV3EmGEMpikcb9A0Cb/aVq+pMyzOeM3XEIqz5e4KwmOQxu/6WCtjsum5UXtexLDr0ulAc9ybFZmjxxtzNL4nFa3ljLdJ1MC+FfCjQayG2AIG4tpNi4SmxUiPJiGP8LMio0YQhUmlWNr2BbVHoPl371P2r2gFKUoBSlKAUpSgFKUoBSlKAUpWDHk8qS3XQ1vfY2oDSlz/AA6sVL7jrZWI+YFern+GP61R77j8RXJ8tweJGIaR5DyiltDG/iv9kDZQAPvqzwlVidXiYsbFHsfD06+zv8atOOl1dhl2TN8Oek0f99R+NZkx0R6SIfcy/tqg4F4RrEysbr4SOqt/rt8q+Mv5PMHOvoIN9PUHsdt7daqDoyyqejD5ivoGuaRpHzAGNo9Vi1t9N+tq+sUFRyEclQdmFxtYeXx+VAdKpXPsa7RPaPEO6kA3V27+dj12++s2IxE8aROMQzCRb21X0mwuDe/n91AXuviWVVBZiAALkk2AHtNUs4/FLBz+d4NRUjwkgg27ioDMeIJMQNEkh0A76dOx7awBQF/g4lwjyLGsq63JCg3GogXsLix2v8ql645hcvEJBEz31BlL2Yhh3BtVzw3E2JYhQiMTtYBgSfnQFwpVUbiqVSQ0K3B3Goi33VlPFZBs0DD+1v8AIgUBZqVXV4tj7xyD+6fzrIvFUHcOPgPyNAT1KhV4nw38ph70b8qzLxDhf9p81YfiKAlKVHrneGP65PibfjW3BiUcXRlYfzSD+FAZaUpQClKUApSlAKUpQClKUApSlAK+J/Vb3H8K+68YbUBzdGi5BBU82/hYdCttwfLvV+yprwRHzjQ/4RVDiiiMLEuRKrbL2Zdunt6/Kr1kpvhof6qP/KKA3CoPWsTYSM9UU/2RWalAajZZAesSf3RWBsiwx/VD4Ej8DUlSgIluG8MfsEe5m/M1pY/IsJEhdyyqOvi6+7zNTOYY+OBC8hsB8yewA7muZZ5nT4qQ6tlA8KjsDtf2t7aA18TMrueojvsCd7drkd6h8FlSRSyOpNm2VfIbE3J3Jvet9akMRlJjw8U4N0k2Pmr3Yke7Y/Kq6Vqstq83SaKShQA4uoOx7r/pUlDjQNLKxDhtgAdQPYjsajVBayhbkntuTewA0/P51O5BiI8C7/WI2DgAx3HS/wBkeVz0b4VYqZsFDJjGdlYFwRqDEK3QWIAHTt7xUjmGVY2UhnVWIFtio291QsckzmXGo6I6Pug62IXt9oG499jV4yDOUxMeobONnXup9nmD2NAV7E4LGNEkTRXEfQi17dgTeviOHEJC8Rw5IY3DaTdTt5den31eKUBQcvDRM3Mw7OCtrFSLe29q1MMQrqXQsgO6+Y9l/wDnauk14RQHMc2nUa2iUgdVU7299u16xcCYnE85TLa/M0hlGnWhG919n5Vc+MUAiU2A9ILm381qicHhEjxUISRZATe6222OxtV9S01W/eT2F3pSlUIFKUoBSlKAUpSgFKUoBSlKAUrXx2JEa6iL9gPbUJLnEp6WX3C/40IborseCDJI4cAxtbSepHYj/ntV1yD+Kw/1af5RXMpc3gEojZxzGJsLb9z26VKcHY/HKJebJ6HWRApC3CAkb7dOlr70I1I6TSovKsxaRtLAXtcEd/PapShYVp5pmUcEZeQ7dAB1Y+QFblU/i6IriYZZI2lgUEMo7Hf9qn+zQFYznNnxMmp/VB8KA7Bb7gHzPnWjjQjNeNSg7AtqI87mwuKs317Kj1gkX5/k1LZQ3eRfhJ+wigIqfC4UwCSKb0gtqicjV5HTbr5+6oqORgpUk6Qxa1za5vvp86k86gwyuv1dy6kb3G6n3kC96xTYaIQJIsoMhNmjtZl67+0bDf20B7jcAYVikDq3MUOpQ7rax39u4rHiJ5J2JlcE6erm1wOw2t3NbuQZCs6taVIyD6pG5Fr369P2VJHgmb7MsZ/vD8AaArGBwrvII1sS2y3IG/8AJufuqbw2VY/DNzVjYFb3sVYEdwVBuR/1rM/BmLHTlm3SzEH4XG1feSpj5nlhOJZTHsQ+5IJIO9u1vvFAXTJsyXERLIu19iPJh1HtrerRybLFw8QjU3tcknuT1Nb1AKUpQFe4zPo4x5v+R/bURgsBJDi4VcC5NxY3BFjUrxoLxxjrdyLf2TUPk0LriolkDAgnZr3tpa1r9qAvdKUoBSlKAUpSgFKUoBSlKAUpSgIDjTNYsLhuZKSF1qAALkkg2AHnXMJvpCLtpSJY1N/Gx1MPIgDYffVw+mmHVgI/ZiIz81kH51y7C5KrDZiPvrSKtHNnvsZpYXELHK0pXmPc6Wdj1P2iO5qZwvHOLiAAEJVdrFPzBr5HDY/2n+H/AFrFNkSKN2Y/IVoo0c8bRfPo944XFYoQyR6JCjFSpurWsSN9wbCunV+f/o+UJnOFCiwPNH/svX6ArCXJ3Y/RFeWr2lQXMbQKeqqfeBWCTK8O3WGM+9F/ZW3SgIx+H8If1EfwW34Vrvwpgz+rt7mYfnU3SgK3JwVhD2cf2r/iDWI8EQD1ZJV+K/kBVppQFUPCDj1MXMvxb8mFS+R5KuGDHUXdzdnbqbXt+JqUpQClKUArUxeYJHsTv5Dc/wClbdVjNSOa9yBuOvuFERJ0avE2YiVUABFmJvffp2tWlg8zkOIjkkJcqbdhsQ3kPbVf4+xbCECBtTm4uv2Vtufaew99YeDcukiROc+4u3iJPW9h8KmjJZot0dQjzqM9Qy/f+FSMUgYXBuD5VUYgrdHX51YMkFoz/SP5UaLxlZI0pSoLilKUApSlAKUpQClKUBSfpfS+XE/yZoj/AIrfnXOssOwrpf0sITlkvseI/KRa5llfQVrjOfOSw6VpY3pW6OlaWN6VsznRpcFtbOcH7XkHzhkr9A1+e+EVJzjB2F/SMTbsOU9z7q/Qlc0uTtx+iKUpVS4pSlAKUpQClKUApSlAKUpQCuS5/mynHTozWKyEC/SwAtY11quC8Vj/ALxxP9afyouSJLYsC6Gsdjbp3rY1VX8ljvIo9tdQzxRHhNgL2HarajHqVZSMRiFUXZgPeauH0fZjzsO5BJCylQT/AEVPy3rkmZNcmukfQ5/EpP69/wDKlQ3ZpGGkvlKUqC4pSlAKUpQClKUApSlAYcZhklRo5FDIwIZT0IPnVUl+j7DX9E7xjy9YD3X3++pfF5tIuOhw+hdEscr69R1Xj07abWHrdbnpWnxNxK2GkESKC3ImnJa9tMQFl27sT17W6GtYY8jaUe1X7vCKySfJo/vE/wDP/wAH/wCqL9H8R9eZz/RAX8b1jk49F9Sp6JWwite+v9KW4K9hpBXzvv0rZyjjEzTxIUASd8THGRfUDh2tdj0IYBj0FtutavBnStrxV/TcoscCYyXhvC4S5hjAY9XN2c/2j0HsFS9Qcucs+MOFiC3jjEkrvchQxtGqqCLsbE3uLDzvWRs6WJzHOQr6XkTSGOqKNVLt3sQSbj3Vg4Svj1miomKVVP33IMSQzL9V+qR4lZQrk2d2W7WvZAADcgWvW9Dn6c6dXkj0RmBUC69ZaVbqGBFmLH1dF9utS8M1yvG35JsnaVgwWLSVA6G6texsR0NjcHcG4NZ6zApSlAKUpQClKUApSlAK4NxT/wCI4n+tb8q7zXGeMshxEeMmlaMmKRyyuouLHs1vVPvoQzXyH+FX310vir+Kj3D8K5vw6l5Vt510XjB9OGAPlRknHsw6munfQ+v6Ax855PwUVzHFqWaygsSdgoJJ9wG9dc+jTLJcPgQsy6GaR30nqA1tOodjt0qAWulKVIFKUoBSlKAUvWnnGPXDwSTMCViRnIHU6RewqOyvEYmTDRTM0YaQRyMlvAsbFWYBr3LBCfEdiewq2h6dXZwCdpVdk4zwYQvqYqOWdlJJWVzHEyjqVLgi/u86+cXxfEoXQkjscSMMy6bFXsGa9/5u487ir9Rk/SyLRt4zKHfGQ4kSACJJE0aL3EmnUdWoWPhFtqjJ+FpMQFeeX0wTEQlwijVDKTa6qbBwAtj063FZMNxVGrOJGZicY2GQJEwKvoDqjbnUbXOsbfKs+G4xwjlLMyhxMQXRlX0H8OCx6Fa0Szx4T29XZv8Av4Q2NV+B4NXhJWMth2ZLXucMCIrNfYEab7b6e16zZZwjFDMkgYkRNO8a29VsQbyXa/ituBsNj3rzG8ZwLFrQM7c2CLTazDn6eWxB7FTce0W23rcHE2HLlNR1DmC1urxKHlQebKrC49/kaOXSNO91+1fT5DY+5ck/SvrUbaJGj5bgjUrqDdbi4IYb2N+h6VqZzw207pJztLrHPEToBBScKGstxYjSLEk973r6i4vwzKjXcCXTy9SMuvWjONBawY6VOwN72HUipLF5rHEsZckc1lSNbeJnbcKFPewJN+gBv0ql5YyXN8cDYrw4KAj0c43ODTBMdA/g1LXZRfZzqPW4HlXs3BYMskizFCz4aSOyA8tsMhjS9z4wyk3G3XavrMeJXklw8WFIvNzwXZCwR4dirJcHZr6vurb4gzKXDz4Y3Aw8shikuN1dh6EhuwLeEj2itdWe+d2n8vd6hsTmGVgoDNqPcgWHwHYfOstVPh/OMRM0sUhAmixAW4QANAV5iMFv9pdr9j8q3ZOLMOBKRrYxQmYrpILRhipK3/nKRvbzrF4ZqWmr9nrFk/Sq/h+LINMfMPLd0iZgfsc1tEeo9gzbA/HatrLeIIp5GjQSXR5EYmNgoeIoHBf1b+MW3338qq8c1yiSWpUXxBi8VFFqwsCzyagNDSCMad7nUQem21Vr9389/wB1Rf8AGJ/9aoC80qp5NnGbyTouIy6OGI31SDEq5XwkjwAC9zYfGrZQCvCa9qE4kx0sXI0FQHnjja4ubMd7G9h0++olLSrLwg5yUUTV68Nqh+LsXJBhJJYm0umkg2BG7KDcH31r/umJIpJo5johSQMAqltaA3LqwBW1r6dr+yqvIlLSWWGTgp9l179vyS75dAx1GKMt5lFv87V8z5VA/rRqfePyquYTiQrL6R9URwmHlHgAZpJmKiwHTVttfa5qWfiOIHTZuZzDFosNWsJrO97W0b3v99QskXuWn0bJF1XjxySWGwUUfqRov9FQPwrYqvYbiyKTlhY5SZYucgCgkprVL2DbG7X91bP74YuYY9L6gsjC62uIjZ7X39xNgeovU9ZHvKvBkXMSYpVbHGUGjXomtyeePAN472J9bt5fK9WCCUMoYdGAI9xFxUxnGXDIninD0lRkpSlWMxSlKAw4zDLKjRuAyOpVgehBFiK0MuyjkxJCJHaJAFUNbVpGwVn+0ANvPpc+fznWbtEUjij5s8t9CX0iy21u776VFx7dwBWtNiswjGsxQzL9pImZZAO+jXs59m16h5K801jhk0nsr4tpWax4Lj+rfVhK/LDoyHSmpVjkEiJqAGoAqBc3Nh8ayNwjGWZubIC2LGLuAvhkChLC4PhsO+96msXmEcSa5XWNdt3IWxPa570wOYxTLqikSRb2ujAi/ltW3lGTjVz9/wCDPQ61Vt8iEHB6czXzX/jn121ltzCmjT09S3xv3rFDwPCBEDI7LEcUbELZhi780NYbWubW+N6mTnuFEvK58XMvbRrXVfytfr7K+p86w6KHeWNVK6gSwAK3AuD3FyPnTynJ+rxuvuyeqlt5r39RFvwmhwyQNLIeW8Tq9ow94WDR6rLZultxWbDcNJG05R2AnZ3KlUOmSQWkZWtffra9r1vJnOHMnKEsfMtfRqGrpfp16WNb4qvXTaqyHBx5RXzwtGcJFhHYvHEmizqjagBZSwI9YdiLb1uYvI45EgUlr4d0eNibkMgKjVf1rqSD7+xqVpR5Jvt9fxIor2D4UiilhkRmvE072NvG+IN5S3lv0A6VJZzlUeKiMUgupZG263RldbH3it+lHkm2pN7r839RRoRZVGuIfEAekeNIz5aULEWHn4v8IqGw/BsamQtNM5lhkhcsVuVkdnJ1WvqBYi/kB5VaKUWWa4fhCiu4XhVI5I5BI5ZYlhfUEIkVDeMnw+FluRdbbH41vZHk4w3Os7NzpnnOoAWZ7agtu2w6/OpSlHknJU2CK4kydsXDylxE+HOoHmYd9D7dtQ7Gqp/2ay/74zX/AIk10ClUBTci4Gkw06THMswmCX9HNOXja6lfEve17+8CrlSlAKjs3yoYgIGd15ciyDTp9ZfVvqB29lSNKhpNUyYycXaI7OMrGJhaF2cK9rlbX2IPcEDcDtWlLw2heRxJKpmj5ciroCuNOnURp9ex9ap6q/xfJOkQkgYh4zrKgA8xEBZ0II7gdt6pkUa1NG2GU21jjKr+G9fhHwvCcHdpDaGKEXK7LC2qJhZfWB7/AHVjzTIG2MXrNKZJGZQxLFNAsLraw22I+NzWPMM4aSTBGGQiKaQBrW8QMTSWudxaw6eZ8q3G4mQO6GOTUkcklrAsRG2lhpG4JuCPMGs/6fBv/cJp3ez2+W/wPMpyQq8crkCSOJoVWNVSPllgV8G+k7L0Ntq9i4YjWQycyUsed1ZTtMQWG63sLC3lasf77obRm1xKWCNqXSxXTsH6Bjq2U2PhPxsSmrxUGqXYY5JZou5bX+/5ZXRwlDoCa5bDD/Vuq/wd739X1vb91TuFh0IqgkhVC3PU2Ft7VmpV4wjHgznlnP0nYpSlWMxSlKAreb4kYfGRzybQvEYTIekbawy6z9lW3F/MCveJMz5cfMTFLGLHSgRJGlc+oqC9yT0sPOpHNcSykKI9asrXFmI2tYGwO257dqicFh4IzrjwKJJbciLQQ22qxVCbDrcdulztWbi96OmGWGzkt17Gn8ePmR+IWY4jCHEPGkn1c6S8epOeSOaFGpQr6bW72DW71lMLc7EmGaN8R9VdSIo9K6zvAZG1MNYN7DrZjUpPO0qhJcKHVwDpcXX2atSkbd/eLA72+cHMY4yIcKIVDL4FQi+phq8KgC9id9x7TUdXuX8q83jfiqVc37fd77KBAZ+almUZcAodWMWjRyrTLKpHN+t84i1WbhnDIz5eSLlMCxW/Ylolv77Ej4mpIlGkEwwClyRaQovM3AKnVp22JHXrb21vYGc61U4bl2VgpUXAAPqghRYG1/LpTRurJfSUoySvdt7vvTX357SLilWDEKEeKaGfEPYDSZYZiGL6SPWW6te/iW/cbC2LUBg1QzLIIESR/XfkMHNwu2uwI6nc39WrAKvFNHPmyKbTXd48dvJ7SlKsZClKUApSlAKUpQClKUApSlAKUpQCsE+GDlSSfDfbsbgg3HfYms9KAiv3AgtCACow5vGFNgpsRcjvsT186xwcM4dG1rrDWkFxI2wkfW9t9vEL1M0quiPca9dk/U/H8siX4egIZSuzklxfZybXLL0JsoF+u1Sqi1e0qVFLgpKcpcsUpSpKilKUApSlAKUpQC1KUoDyle0oBSlKAUpSgFKUoBSlKAUpSgFKUoBSlKAUpSgFKUoBSlKAUpSgFKUoBSlKAUpSgP/Z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data:image/jpeg;base64,/9j/4AAQSkZJRgABAQAAAQABAAD/2wCEAAkGBxESERUUExQVFhQVFhcXGBgWFxgYGBgXGBcWGBQcFRUYIiggGBwlGxgWITEiJS0sLi4uFyAzODMtNygtLi0BCgoKDg0OGxAQGjQkICQsLzA0NDItLCwsLCwsLCwuMjIvMCwsLC8sLywsLC0vLC80LC0sLCwvLCw0NywsLCwsLf/AABEIAMIBAwMBIgACEQEDEQH/xAAcAAEAAgMBAQEAAAAAAAAAAAAABQYDBAcBAgj/xABMEAACAQIEBAIGBgMNBQkAAAABAgMAEQQFEiEGEzFBIlEjMmFxgZEHFEKhscEkQ9EVFjM0UmJyc4KSorLhU1WU8PEXJTVjZKPC0uL/xAAYAQEAAwEAAAAAAAAAAAAAAAAAAQIDBP/EADMRAAICAQMABQsDBQAAAAAAAAABAhEDEiExBBNBUfAUIjJhcYGRobHB0VLh8SMkQpKi/9oADAMBAAIRAxEAPwDuNKUoBSlKAUpSgFeXoa5zxHxPjcBjLuebgtYVvAusal1aQy23AIIJ62I9tbYcEs0tMea+JDdHRr17UGmKMs8DRTMYZYpJLKEKnQYgtmK3AOs337DpW1iM9w0bBXmjUltG5sNZ6KW6BvYd6z0SuiSSpVe4k4sgwjxRsy8yV1FiQAkZazO57AC9vM/GpJc5wxdUE0Rd11IutdTLa91F7kWBNx5VLxySUq2YN+laOHzjDyK7pNGyx7OyupCEbnUR0+NYYuIcIzRquIhYzahGFdTr03DabHexBHvFRol3AlKVHtneGEnKMyCTUF06h6xFwpPTURvp61v3qGmuQe15etDD53hpH0JMjNdlABG7L6wU9GI7gdKqHEPE0r5gMFh544fRN6S6m+IO0cbEg2F7eEC5JFaY8M5uuKV79xFl+vXtRrpMuF8cnpliuzoAAXVfEQrAgAne1U/gjinFPjJcJjGUuFBjIULew1N7wUZWHuNTDBKcZSi/R+neLOg3r2udcWcU4uPH4eGFwsM0ixeqpY+lWORgW9rED2pV3xWYwwAc2QA2J8R8RA6tYDoO5tYUngnCMZP/AC4Fm9StE5tByRNzU5RtZ9QKm5sLEdSTtbzrwZxh9DSc1NCGzm48J22bybcbddxWWmXcSb9K1sFj4pb8t1bTbUB1UnoGHUH2GtmoqgKUpQClKUApSlAKUpQClKUApSlAKV4SKXoD2q/LgYcU2MhkAZWaMMNrj0SWI8iOoPsqfNYIsFEp1KiKx6kKAT7yKtGWm68bg57wHluIwePkwspLRRxSPCbbFXePUV/ui47G/nVY4gxkL4DGfVyVhOLB0yMXlkkNizBf1Ue4t1JPUjpXbjGtw1hcAgHuAbXsfgPlWocqw1nHJitIbuNC2Y+b7b/Gu2HTqydZKO+3Gy2e/wASunaii8ZSr9Yyhrrp1i7XFv1X2ulZM+xMYzvASFlEZhchiQFtpk6E+8fMVeJ8BBIoV443VSCFZVIUjpYHpX3isBFJp5kaPoN11KG0nzW/Q1nHpKSSrhSX+1/kUc6+j2RWw+aMpBBmmIPsKEitz6LMuifLYZNCNKrzMjMASr3ZQQT02/E1eBgYRqAjTxet4R4v6Xnv51kw+GRBZFVQeygAfdU5ul61KlVtP4Jr52EjkvCWEhxOAkw+KxLRSRzmSRbIJOZfUGBILMdVxt3Fq6Vn6ynBTiInm8iQIfta9B0/G9bRyuDmc3lR83+XpXX/AHutbdqpm6R1k9SW13XZfb9CUqOQYu7ZTlawW531ldAHrBwZNftuD6331Pz2/fIg/wDSH/5VdY8tgVzIsUYkbq4VQxv18XWvo4OHVq0R673vpXVf39b1pLpid7cqX/T+xGkZkQIZP6t/8prnHGeUzLiMBjMKAZWMcRPUatNoy3sKl1PstXTJoEcWZQw8mAI+RryLDoosqqoG4AAAB9gFY4M7wy1Lfn2NNEtWct49hWLMcqQH1GiuT1P6RHcn3m5qY4hxkIzWyHTiBhWDySOeWse7BUi/WSG/mBvfci1XaXLoWJLRRknqSik/MivP3Oh1q/Lj1qNKtpGpR5KeoFbeVpximuE1zzbIo5Vw1gUxOTRw84RSHFMYm7CUXdA1vVuA1j52rbgSTFYbE4XGMIcSmIhXnj1Xm0Xh5mna+lUGoW9Zdga6SuV4cKVEUYUkkroWxJvc2t13PzouXwBNAjjCA306V03N7m3S5ufnVpdOuTaXLtd6d34QUSrfR/i8UZcVDi0HOhMYaUfrAQdGq2xYKAb7GzC/SrrWvhcLFEumNVRb3soCi577d62K5Ms1ObklRKFKXpWZIpSlAKUpQClKUApSlAKUpQFd44y36zhxECVkZrxuASUkVWaNrjoNYW99iNqrRxWKE/1p4ZVmOCF0EbS8uTmrdEHTUU1m99tXQ2sej0oCg4bOM0OjUh64hD6F7gq831eRlt41KKl1Uq242OrbaxWLxcmW6pIjzxPErLo1BlXEIGZQFBK6AWBIB2uRV0pQFWyzMcYUxfNQ6o9TQssZIcHmFAsR0sXUBAVJsbizb7eZFjsRNh8V9ZRgFdlj1RFS0RhjYErYavGzrsPs1aqUBzzh3D4nD4DCSaPS3wkcumE8wQaY1nEqWLMwfWdXXetbLc/zYhDIj9cNqU4ci/Mxcsc97C40wCN9unXptXTKUBzJMZjjixiHjmDLhJY3AgYqrnGxaVQgWf0QJDeKwufF6tZlz3NbREowbYOPq5sf04REna4/R9T7W6X2ro9KAoGU5zmknLEiFBypmLclruySzIARb0bcsQuL2DamsD0GmuPzOaODXzl9JlsshSHQQHF8WjDTuqsFuOovY7bV0ulAczzLG47EAK0cuhcRgXU8lka4xUgxG1tlCIhtc2DdTepTiLKDicyKboj4JozKIydLmVSDG+wWULcq29rVeKUBSFxmYDnkFykeMSBQYgW+rH6vrmViLyFQZh0IPXe1R0PEGZmVUt6UQ4OQw8sWbm4mSOYyNa8foU12uLEH3V0itdcFGJDKFXmMoVnt4iqklVJ7gEn5mgKVBmWaOIg14zJinicCDVyowmIsbkaWW4gs248R3N7DDhJcyiMh1yOTmEiMkqoNWHdVjhkhJW2lWKNYbWv369DrXlwMTSJIyKZIwwRyAWUN62k9RegK5xVjsdCYxh1L+hkN9OrXOrQiJHsLIrBpCSLdOotvq5Tl4+q48zK7PJNilu6nW0ZZuUFsASu/h8r7Wq60oDmSYLEr9RilR2TCY0xqwV3EmGEMpikcb9A0Cb/aVq+pMyzOeM3XEIqz5e4KwmOQxu/6WCtjsum5UXtexLDr0ulAc9ybFZmjxxtzNL4nFa3ljLdJ1MC+FfCjQayG2AIG4tpNi4SmxUiPJiGP8LMio0YQhUmlWNr2BbVHoPl371P2r2gFKUoBSlKAUpSgFKUoBSlKAUpWDHk8qS3XQ1vfY2oDSlz/AA6sVL7jrZWI+YFern+GP61R77j8RXJ8tweJGIaR5DyiltDG/iv9kDZQAPvqzwlVidXiYsbFHsfD06+zv8atOOl1dhl2TN8Oek0f99R+NZkx0R6SIfcy/tqg4F4RrEysbr4SOqt/rt8q+Mv5PMHOvoIN9PUHsdt7daqDoyyqejD5ivoGuaRpHzAGNo9Vi1t9N+tq+sUFRyEclQdmFxtYeXx+VAdKpXPsa7RPaPEO6kA3V27+dj12++s2IxE8aROMQzCRb21X0mwuDe/n91AXuviWVVBZiAALkk2AHtNUs4/FLBz+d4NRUjwkgg27ioDMeIJMQNEkh0A76dOx7awBQF/g4lwjyLGsq63JCg3GogXsLix2v8ql645hcvEJBEz31BlL2Yhh3BtVzw3E2JYhQiMTtYBgSfnQFwpVUbiqVSQ0K3B3Goi33VlPFZBs0DD+1v8AIgUBZqVXV4tj7xyD+6fzrIvFUHcOPgPyNAT1KhV4nw38ph70b8qzLxDhf9p81YfiKAlKVHrneGP65PibfjW3BiUcXRlYfzSD+FAZaUpQClKUApSlAKUpQClKUApSlAK+J/Vb3H8K+68YbUBzdGi5BBU82/hYdCttwfLvV+yprwRHzjQ/4RVDiiiMLEuRKrbL2Zdunt6/Kr1kpvhof6qP/KKA3CoPWsTYSM9UU/2RWalAajZZAesSf3RWBsiwx/VD4Ej8DUlSgIluG8MfsEe5m/M1pY/IsJEhdyyqOvi6+7zNTOYY+OBC8hsB8yewA7muZZ5nT4qQ6tlA8KjsDtf2t7aA18TMrueojvsCd7drkd6h8FlSRSyOpNm2VfIbE3J3Jvet9akMRlJjw8U4N0k2Pmr3Yke7Y/Kq6Vqstq83SaKShQA4uoOx7r/pUlDjQNLKxDhtgAdQPYjsajVBayhbkntuTewA0/P51O5BiI8C7/WI2DgAx3HS/wBkeVz0b4VYqZsFDJjGdlYFwRqDEK3QWIAHTt7xUjmGVY2UhnVWIFtio291QsckzmXGo6I6Pug62IXt9oG499jV4yDOUxMeobONnXup9nmD2NAV7E4LGNEkTRXEfQi17dgTeviOHEJC8Rw5IY3DaTdTt5den31eKUBQcvDRM3Mw7OCtrFSLe29q1MMQrqXQsgO6+Y9l/wDnauk14RQHMc2nUa2iUgdVU7299u16xcCYnE85TLa/M0hlGnWhG919n5Vc+MUAiU2A9ILm381qicHhEjxUISRZATe6222OxtV9S01W/eT2F3pSlUIFKUoBSlKAUpSgFKUoBSlKAUrXx2JEa6iL9gPbUJLnEp6WX3C/40IborseCDJI4cAxtbSepHYj/ntV1yD+Kw/1af5RXMpc3gEojZxzGJsLb9z26VKcHY/HKJebJ6HWRApC3CAkb7dOlr70I1I6TSovKsxaRtLAXtcEd/PapShYVp5pmUcEZeQ7dAB1Y+QFblU/i6IriYZZI2lgUEMo7Hf9qn+zQFYznNnxMmp/VB8KA7Bb7gHzPnWjjQjNeNSg7AtqI87mwuKs317Kj1gkX5/k1LZQ3eRfhJ+wigIqfC4UwCSKb0gtqicjV5HTbr5+6oqORgpUk6Qxa1za5vvp86k86gwyuv1dy6kb3G6n3kC96xTYaIQJIsoMhNmjtZl67+0bDf20B7jcAYVikDq3MUOpQ7rax39u4rHiJ5J2JlcE6erm1wOw2t3NbuQZCs6taVIyD6pG5Fr369P2VJHgmb7MsZ/vD8AaArGBwrvII1sS2y3IG/8AJufuqbw2VY/DNzVjYFb3sVYEdwVBuR/1rM/BmLHTlm3SzEH4XG1feSpj5nlhOJZTHsQ+5IJIO9u1vvFAXTJsyXERLIu19iPJh1HtrerRybLFw8QjU3tcknuT1Nb1AKUpQFe4zPo4x5v+R/bURgsBJDi4VcC5NxY3BFjUrxoLxxjrdyLf2TUPk0LriolkDAgnZr3tpa1r9qAvdKUoBSlKAUpSgFKUoBSlKAUpSgIDjTNYsLhuZKSF1qAALkkg2AHnXMJvpCLtpSJY1N/Gx1MPIgDYffVw+mmHVgI/ZiIz81kH51y7C5KrDZiPvrSKtHNnvsZpYXELHK0pXmPc6Wdj1P2iO5qZwvHOLiAAEJVdrFPzBr5HDY/2n+H/AFrFNkSKN2Y/IVoo0c8bRfPo944XFYoQyR6JCjFSpurWsSN9wbCunV+f/o+UJnOFCiwPNH/svX6ArCXJ3Y/RFeWr2lQXMbQKeqqfeBWCTK8O3WGM+9F/ZW3SgIx+H8If1EfwW34Vrvwpgz+rt7mYfnU3SgK3JwVhD2cf2r/iDWI8EQD1ZJV+K/kBVppQFUPCDj1MXMvxb8mFS+R5KuGDHUXdzdnbqbXt+JqUpQClKUArUxeYJHsTv5Dc/wClbdVjNSOa9yBuOvuFERJ0avE2YiVUABFmJvffp2tWlg8zkOIjkkJcqbdhsQ3kPbVf4+xbCECBtTm4uv2Vtufaew99YeDcukiROc+4u3iJPW9h8KmjJZot0dQjzqM9Qy/f+FSMUgYXBuD5VUYgrdHX51YMkFoz/SP5UaLxlZI0pSoLilKUApSlAKUpQClKUBSfpfS+XE/yZoj/AIrfnXOssOwrpf0sITlkvseI/KRa5llfQVrjOfOSw6VpY3pW6OlaWN6VsznRpcFtbOcH7XkHzhkr9A1+e+EVJzjB2F/SMTbsOU9z7q/Qlc0uTtx+iKUpVS4pSlAKUpQClKUApSlAKUpQCuS5/mynHTozWKyEC/SwAtY11quC8Vj/ALxxP9afyouSJLYsC6Gsdjbp3rY1VX8ljvIo9tdQzxRHhNgL2HarajHqVZSMRiFUXZgPeauH0fZjzsO5BJCylQT/AEVPy3rkmZNcmukfQ5/EpP69/wDKlQ3ZpGGkvlKUqC4pSlAKUpQClKUApSlAYcZhklRo5FDIwIZT0IPnVUl+j7DX9E7xjy9YD3X3++pfF5tIuOhw+hdEscr69R1Xj07abWHrdbnpWnxNxK2GkESKC3ImnJa9tMQFl27sT17W6GtYY8jaUe1X7vCKySfJo/vE/wDP/wAH/wCqL9H8R9eZz/RAX8b1jk49F9Sp6JWwite+v9KW4K9hpBXzvv0rZyjjEzTxIUASd8THGRfUDh2tdj0IYBj0FtutavBnStrxV/TcoscCYyXhvC4S5hjAY9XN2c/2j0HsFS9Qcucs+MOFiC3jjEkrvchQxtGqqCLsbE3uLDzvWRs6WJzHOQr6XkTSGOqKNVLt3sQSbj3Vg4Svj1miomKVVP33IMSQzL9V+qR4lZQrk2d2W7WvZAADcgWvW9Dn6c6dXkj0RmBUC69ZaVbqGBFmLH1dF9utS8M1yvG35JsnaVgwWLSVA6G6texsR0NjcHcG4NZ6zApSlAKUpQClKUApSlAK4NxT/wCI4n+tb8q7zXGeMshxEeMmlaMmKRyyuouLHs1vVPvoQzXyH+FX310vir+Kj3D8K5vw6l5Vt510XjB9OGAPlRknHsw6munfQ+v6Ax855PwUVzHFqWaygsSdgoJJ9wG9dc+jTLJcPgQsy6GaR30nqA1tOodjt0qAWulKVIFKUoBSlKAUvWnnGPXDwSTMCViRnIHU6RewqOyvEYmTDRTM0YaQRyMlvAsbFWYBr3LBCfEdiewq2h6dXZwCdpVdk4zwYQvqYqOWdlJJWVzHEyjqVLgi/u86+cXxfEoXQkjscSMMy6bFXsGa9/5u487ir9Rk/SyLRt4zKHfGQ4kSACJJE0aL3EmnUdWoWPhFtqjJ+FpMQFeeX0wTEQlwijVDKTa6qbBwAtj063FZMNxVGrOJGZicY2GQJEwKvoDqjbnUbXOsbfKs+G4xwjlLMyhxMQXRlX0H8OCx6Fa0Szx4T29XZv8Av4Q2NV+B4NXhJWMth2ZLXucMCIrNfYEab7b6e16zZZwjFDMkgYkRNO8a29VsQbyXa/ituBsNj3rzG8ZwLFrQM7c2CLTazDn6eWxB7FTce0W23rcHE2HLlNR1DmC1urxKHlQebKrC49/kaOXSNO91+1fT5DY+5ck/SvrUbaJGj5bgjUrqDdbi4IYb2N+h6VqZzw207pJztLrHPEToBBScKGstxYjSLEk973r6i4vwzKjXcCXTy9SMuvWjONBawY6VOwN72HUipLF5rHEsZckc1lSNbeJnbcKFPewJN+gBv0ql5YyXN8cDYrw4KAj0c43ODTBMdA/g1LXZRfZzqPW4HlXs3BYMskizFCz4aSOyA8tsMhjS9z4wyk3G3XavrMeJXklw8WFIvNzwXZCwR4dirJcHZr6vurb4gzKXDz4Y3Aw8shikuN1dh6EhuwLeEj2itdWe+d2n8vd6hsTmGVgoDNqPcgWHwHYfOstVPh/OMRM0sUhAmixAW4QANAV5iMFv9pdr9j8q3ZOLMOBKRrYxQmYrpILRhipK3/nKRvbzrF4ZqWmr9nrFk/Sq/h+LINMfMPLd0iZgfsc1tEeo9gzbA/HatrLeIIp5GjQSXR5EYmNgoeIoHBf1b+MW3338qq8c1yiSWpUXxBi8VFFqwsCzyagNDSCMad7nUQem21Vr9389/wB1Rf8AGJ/9aoC80qp5NnGbyTouIy6OGI31SDEq5XwkjwAC9zYfGrZQCvCa9qE4kx0sXI0FQHnjja4ubMd7G9h0++olLSrLwg5yUUTV68Nqh+LsXJBhJJYm0umkg2BG7KDcH31r/umJIpJo5johSQMAqltaA3LqwBW1r6dr+yqvIlLSWWGTgp9l179vyS75dAx1GKMt5lFv87V8z5VA/rRqfePyquYTiQrL6R9URwmHlHgAZpJmKiwHTVttfa5qWfiOIHTZuZzDFosNWsJrO97W0b3v99QskXuWn0bJF1XjxySWGwUUfqRov9FQPwrYqvYbiyKTlhY5SZYucgCgkprVL2DbG7X91bP74YuYY9L6gsjC62uIjZ7X39xNgeovU9ZHvKvBkXMSYpVbHGUGjXomtyeePAN472J9bt5fK9WCCUMoYdGAI9xFxUxnGXDIninD0lRkpSlWMxSlKAw4zDLKjRuAyOpVgehBFiK0MuyjkxJCJHaJAFUNbVpGwVn+0ANvPpc+fznWbtEUjij5s8t9CX0iy21u776VFx7dwBWtNiswjGsxQzL9pImZZAO+jXs59m16h5K801jhk0nsr4tpWax4Lj+rfVhK/LDoyHSmpVjkEiJqAGoAqBc3Nh8ayNwjGWZubIC2LGLuAvhkChLC4PhsO+96msXmEcSa5XWNdt3IWxPa570wOYxTLqikSRb2ujAi/ltW3lGTjVz9/wCDPQ61Vt8iEHB6czXzX/jn121ltzCmjT09S3xv3rFDwPCBEDI7LEcUbELZhi780NYbWubW+N6mTnuFEvK58XMvbRrXVfytfr7K+p86w6KHeWNVK6gSwAK3AuD3FyPnTynJ+rxuvuyeqlt5r39RFvwmhwyQNLIeW8Tq9ow94WDR6rLZultxWbDcNJG05R2AnZ3KlUOmSQWkZWtffra9r1vJnOHMnKEsfMtfRqGrpfp16WNb4qvXTaqyHBx5RXzwtGcJFhHYvHEmizqjagBZSwI9YdiLb1uYvI45EgUlr4d0eNibkMgKjVf1rqSD7+xqVpR5Jvt9fxIor2D4UiilhkRmvE072NvG+IN5S3lv0A6VJZzlUeKiMUgupZG263RldbH3it+lHkm2pN7r839RRoRZVGuIfEAekeNIz5aULEWHn4v8IqGw/BsamQtNM5lhkhcsVuVkdnJ1WvqBYi/kB5VaKUWWa4fhCiu4XhVI5I5BI5ZYlhfUEIkVDeMnw+FluRdbbH41vZHk4w3Os7NzpnnOoAWZ7agtu2w6/OpSlHknJU2CK4kydsXDylxE+HOoHmYd9D7dtQ7Gqp/2ay/74zX/AIk10ClUBTci4Gkw06THMswmCX9HNOXja6lfEve17+8CrlSlAKjs3yoYgIGd15ciyDTp9ZfVvqB29lSNKhpNUyYycXaI7OMrGJhaF2cK9rlbX2IPcEDcDtWlLw2heRxJKpmj5ciroCuNOnURp9ex9ap6q/xfJOkQkgYh4zrKgA8xEBZ0II7gdt6pkUa1NG2GU21jjKr+G9fhHwvCcHdpDaGKEXK7LC2qJhZfWB7/AHVjzTIG2MXrNKZJGZQxLFNAsLraw22I+NzWPMM4aSTBGGQiKaQBrW8QMTSWudxaw6eZ8q3G4mQO6GOTUkcklrAsRG2lhpG4JuCPMGs/6fBv/cJp3ez2+W/wPMpyQq8crkCSOJoVWNVSPllgV8G+k7L0Ntq9i4YjWQycyUsed1ZTtMQWG63sLC3lasf77obRm1xKWCNqXSxXTsH6Bjq2U2PhPxsSmrxUGqXYY5JZou5bX+/5ZXRwlDoCa5bDD/Vuq/wd739X1vb91TuFh0IqgkhVC3PU2Ft7VmpV4wjHgznlnP0nYpSlWMxSlKAreb4kYfGRzybQvEYTIekbawy6z9lW3F/MCveJMz5cfMTFLGLHSgRJGlc+oqC9yT0sPOpHNcSykKI9asrXFmI2tYGwO257dqicFh4IzrjwKJJbciLQQ22qxVCbDrcdulztWbi96OmGWGzkt17Gn8ePmR+IWY4jCHEPGkn1c6S8epOeSOaFGpQr6bW72DW71lMLc7EmGaN8R9VdSIo9K6zvAZG1MNYN7DrZjUpPO0qhJcKHVwDpcXX2atSkbd/eLA72+cHMY4yIcKIVDL4FQi+phq8KgC9id9x7TUdXuX8q83jfiqVc37fd77KBAZ+almUZcAodWMWjRyrTLKpHN+t84i1WbhnDIz5eSLlMCxW/Ylolv77Ej4mpIlGkEwwClyRaQovM3AKnVp22JHXrb21vYGc61U4bl2VgpUXAAPqghRYG1/LpTRurJfSUoySvdt7vvTX357SLilWDEKEeKaGfEPYDSZYZiGL6SPWW6te/iW/cbC2LUBg1QzLIIESR/XfkMHNwu2uwI6nc39WrAKvFNHPmyKbTXd48dvJ7SlKsZClKUApSlAKUpQClKUApSlAKUpQCsE+GDlSSfDfbsbgg3HfYms9KAiv3AgtCACow5vGFNgpsRcjvsT186xwcM4dG1rrDWkFxI2wkfW9t9vEL1M0quiPca9dk/U/H8siX4egIZSuzklxfZybXLL0JsoF+u1Sqi1e0qVFLgpKcpcsUpSpKilKUApSlAKUpQC1KUoDyle0oBSlKAUpSgFKUoBSlKAUpSgFKUoBSlKAUpSgFKUoBSlKAUpSgFKUoBSlKAUpSgP/Z"/>
          <p:cNvSpPr>
            <a:spLocks noChangeAspect="1" noChangeArrowheads="1"/>
          </p:cNvSpPr>
          <p:nvPr/>
        </p:nvSpPr>
        <p:spPr bwMode="auto">
          <a:xfrm>
            <a:off x="307975" y="-7318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2" descr="data:image/jpeg;base64,/9j/4AAQSkZJRgABAQAAAQABAAD/2wCEAAkGBhAQDxAPDxAQEA8PEBAREBUQFA8QEA8SFRAVFBgQFBUYGyYfGBklGhUUHy8gIycpLCwsFR4xNTAqNSYrLikBCQoKDgwOGg8PGiklHSQtLCopKSwtLCopLykpLykpLC0sLCwsKSksLCwsLy8tLCwsLSksLCwqLCwsLCwtLiwvLP/AABEIALcBFAMBIgACEQEDEQH/xAAcAAEAAgMBAQEAAAAAAAAAAAAABQYBBAcDAgj/xABOEAABAwICBAYOBwMKBwAAAAABAAIDBBEFEgYhMUEHEyJRYXEUFzI0UlRyc4GRkrHB0iMzNUKhsrNDYoMkRFNjk6KjwtHwFRYlZHSCw//EABoBAQACAwEAAAAAAAAAAAAAAAACBQEDBAb/xAAsEQACAgEDAwIGAQUAAAAAAAAAAQIRAwQSMRMhUQVhIzJBUnGB8BQiM0KR/9oADAMBAAIRAxEAPwDuKIiAIiIAvGpqWxsdI8hrGNLnE7A0C5JXsqRwr4kY6IQNNnVLw0+bbynes5R6VryT2RcieODnJRRQMW4S6+SeR8E74YS48WwNjOVo1C92k3O09a1O2Hifjknsw/IsaMaHSV8xiY4Ma1uZ7yLho2AW3kn4qxzcC9SO4qIHeUJGfAqsj1ZrcrLeXQxva6srvbDxPxyT2YfkTth4n45J7MPyKUm4I8QbsEL/ACZLfmAWjNwb4i3+bOPkujd7nLD6q5syngfFHj2w8T8ck9mH5E7YeJ+OSezD8i15tEK1ndUtQP4byPWAtKTCpG91G9vlNc33hQeSa5s2KGJ8JEr2w8T8ck9mH5E7YeJ+OSezD8ihexU7EWOtLyyXRh4RM9sPE/HJPZh+RO2Hifjknsw/IobsROxFjrPyx0Yfaia7YeJ+OSezD8idsPE/HJPZh+Re1ZgMFHTU8tSx809WwyRMa/i4omarF5HKcTcahZauG0tOXfSwZmnaGSSscOo3P4hTlklD5myEYQl3jE9O2Hifjknsw/InbDxPxyT2YfkXppTok2l4mWEudT1LM8We2dmy7HEajtGtQPYqxLJKLptmY48claS/4TPbDxPxyT2YfkTth4n45J7MPyKG7FTsVR60vLJdGHhEz2w8T8ck9mH5E7YeJ+OSezD8ihexl6x4ZI7uWPd5LXH3BZ6svLDxQX0RK9sPE/HJPZh+RO2Hifjknsw/ItaHRSsf3NLUO/hyW9dluw8HeIu2Usg8osb7ypqWR+TW1hXNHn2w8T8ck9mH5Fnth4n45J7MPyKQh4J8RdtZEzypG/5brcbwN1liTLTggEgAyG5tsvlCmlm9yDlp14LZwcacGtaYKgjsqMXB1DjmXtmt4Q3jpBV5X5xw+SajqWStuyaCTWDq1g2cx3QRcekr9C4fWtmijmZ3EjGvb1EXt1rs02XeqfKODVYVjla4ZsoiLqOQIiIDCIiAyiIgMXS6Ko6TaPVE9RxkVsmRo7rLrF76lpzZHCNxVmzFBTlTdE8zHoHT9jB30tjYWNjYXIB3kfBUnhSYXS043COQ+kuF/cFF4xTufVQxs7t8rWt121nVtUo7QmrO0NPW8FcetnNx2Ri3Z16NQjPfKSVG9wW07WxVHhGRt+fLk1f5leLKp6KYFU0srs7W8XI2zrOBII1g29frVsC36O+klJUzTqqeVtO0LJZZRdZzGLIWg7VlEBqzYXC/u4YneUxh94WlLojQu20sHoYG/lspdFFwi+USUpLhlbl4PMOd+wy+S+QfFaU3BbRHuXTt6ntI/FquKwVreDG/9UbFnyLiTOO8LMYjnooGkkQ0uUX22zZbn2VXcP3Kd4Xpb4kxvg00f4veVBYfuVNrPmZd6T/GjqcGjMWIUNEJXvaImOtky678nXcHwV9xcF1CNvHO63ge4BSWhbr0MPRnH+I5TqtMWKE4Rk13pFRkzZITcU+1srkXB9hzf5uHeU+R3xW5FojQt2UkHpY135rqXRb1iguEjS8s3y2asWFwM7iGJvksY33BbAYBs1dS+kU6SIW2YslllFkwYshCyvl51IDkOnlA0YhMWjuhG4+UWC/+vpV80Gflw2EuNgwSbdzRI5V7E9GayaaSUxa3uJ7pmobANvMAvSkwiuhaA/O2naHXbnBZrB3A85VLgnOOdtxdMt8yhLAoqStFywzGoqjPxTrmM2cCC0i+w2O42PqW+uSYVDUvq5W0rnh3F3fkdluA8Wvr5yuiaNQ1DISKkuMmdxBc4OOWwtr9atOq+psp/n6Fb01s32vx9SXREW41GEREBlERAF8r6UTi+kMVODchzua+zrQFFk+0qT/yY/eunBcrmqgKmlqy1wi4wPaSCGuLb8kHrXSsOxWOdoLHa943hAbdllEQBERAEREAREQBYKysFAcM4UJb4tKPBjgb/hh3+ZR2H7l78IMubFqroexvqiaF4YfuXntU7kz0emVQj+DsWgbr0Teh8nvv8VYwqtweu/kjhzSu/K1WgK40rvDH8FHqVWWX5MoiLpNAREQBERAFgrKID5stLGh/J5OofmC3nOtrOoKs6RaUwtaYgc2azSRrtrGwb0BB6CfaFR5j/wCjV0ILmujlc2krpTM0tL42tAILTYuzZrHaNQXRqepbI0OY4OB5kB6oiIDCIiAyvKoqWRtLnuDQOdaOPY02lizuFydQ5usqq09DWYk4Pe4w052OI5Tx/Vt5uk/igNnFdLnyv7HpGOe92oButxHOT90dK98I0KuRNWuEsm0RjXEw/veGevUp7CcFhpWZIWBt+6cdb3nnc7aVvoDwqaJkjDHIxr4yLFrhdtupU7ENFJ6V3HULnPYNZiJ+kb5DvvDoOvrV4WLICrYFpoyTkTch4NjcEEHmcNxVoY8EAggg7CNhUNj2ikNVy9cc47mVls3QHD7w6/WFW4sRrMNeI6huaJxs17bmJ/xa7oP4oC/otegrWzRMlYbtkaHD0rYQBERAEREAWCsrBQH540vkzYlWH/uJB6jl+C+8P3LQxmXPWVL/AAqiY+uRy38P3Lzmo5Z6bCqikdW4OnfQSjmkB9bB/orcFS+Dh3JnHTGfzK6q30TvBEo9YqzSCIi7DlCIiAIiIAtPEMVjgbd7te4byojSbSjsYiJgJkcBawJNzsDRvKjMP0UnqncbXOcxh1iIHlu8t33R0DX1IDxqcZqq95ipW8gGznG4jZ5Tt56BrU9geiMVORI88dUf0jx3PkN+717elTFLSMiYI42NYxosGtFgF7ICPxbA4apmSZl7dy4ansPO120e5VCooqzDHZ2kz042uaOUwc0jObpGrqV/WCEBC4JpRDUNGsNed249Sm1Vca0Ja8makIgm2lv7GQ9IHcnpHqWlhOlUtPIKata5huG8rXtNg5rh3QQF2REQFU4RO9h/7+5WHCB/J4PMxfkCr3CJ3sOp/uCsOEd7weZi/IEBtoiIAiIgCgNNO9T5XwKn1Aaad6nyvgUB7aHfZ9L5oe8qZUNod9n0vmh7yplAEREAREQBfLzYX5ta+lr4hJlhld4Mbz6mkrD4Mo/NMj7yOd4T3H1m6mcP3KCjOsf73Kdw/cvN5j02M6Xwcu5Uw52MP94/6q9KgcHjvppBzxe5wV/Vt6e7wL9lLrlWZ/oIiLvOIIiIAiLBKApOkP2pSefi9yu6pGkP2pSefiV3QBERAEREAVI0++tg8uL9UK7qj6ffWweXF+qEBd0QIgKpwid7Dqf7grDhHe8HmYvyBV7hE72HU/3BWHCO94PMxfkCA20REAREQBQGmnep8r4FT6gNNO9T5XwKA9tDvs+l80PeVMqF0O+z6XzQ95W1LjtOx0zXSgOp2h0wIddjSAQdmvaNl9o51i6JRi5cKyQRaAxynzBvGtBMPZAvmA4q185JFhq122rMWMwuLGhzs0gzNBZKDluBmcC3ki5Fi6176ktGenLwzeREWSAUZpNLloat3g08x/w3KTUDp5LlwytP9Q8evV8VGfyslBXJI/PcW0Kdw/coNm1TmH7l5zNwemgdB0Ad/Kbc8TveCuhhc30GdaqZ0teP7t/gukBWXpj+D+2U/qK+L+kZS68K8u4qTJfPxb8ttubKbW6bqn0lRiDOxzI2oc2nH0mpxdU56aSXlAC5ykMZ5RVi5Uc2PDvi3aVF2ul1UII6wsEcvZIkbUUzswc4ZopS3jW3jNiGuD992tLdi+qyCoY5+U1JYKxjRy6pwMHY2Y2yXdbjN436ljd7E/6fvW5FuusFVvBuyRVvMnHcQ41AZm4xzbB0eS4d3GrNY/e5V9gVlUk7NE4bHVlI0h+1KTz8Su6pGkH2pSefiV3WSAREQBERAFR9PvrYPLi/VCvCo+n31sHlxfqhAXcIgRAVThE72HU/3BWHCO94PMxfkCr3CJ3sOp/uCsOE97weZi/IEBtoq7pNp5RYeQ2olvK4XEUY4yUjwi0dyOkkKHoOGDD5XBrhUQg/ekjGQdZa4kepZSbNcssIumy9Iq7jenlFSNa58vGF7Q5jYRxj3NOx2o2A6SQoGn4acPLw2RlRC0/fexrmDryOJHqWdrMdaF1fc6AoDTTvU+V8CpikrGSsbLE9skbwHMcwhzXA7wQq3wjYrHBR3fcue8MiY3XJM8g2Ywbz+AGsqJtN/RCVooaRpIDnRckXFzY67DftXxWaJMlmfMZHDjJA9zQBYgQsYGHnAdGx/W2yiuDrAXCCGtqX8ZUvg4uID6ukgLr8TGN5JALn7XEDcArosNJ8k4ZJY3cXRXYdEA0scJ3F7CwC7WFhY2nEGQt3gtBO21zsX1T6KBhhIktxMhkblaWlgLr8TEcxyRGwBYcw5rKwIsbUbHqMj+oREUjQFVuE2TLhVT+8Im+uZitKpfC1JbDHDwpoR/ev8FryuoM24Vc0vc4lHtU5h+5QUe1TuH7l57NwejgXbQ51qqHrcPWxwXTguW6LOtUwn98LqQXf6W/hyXuVXqS+In7GUsiK2KwJZEQGCq1iukU9FOXVbGOw55aG1ELXh1Gb2tVNLjdhuPpG6h94Aa1Zl8uYCCCLgixvrB6EBSMcla7EqJ7SHNdLC5paQWuaRcOBG0WV5XJcfwp2G4jA+iY+SmEzJHUjTdzDa5NMXHVf+i2c1l0vBsahq4RNTyCSMkjYWua5ps5j2kAtcDtBAKA30WLpdAZRYul0BlUfT762Dy4v1QruFSNPvrYPLi/VCAu4RAiAqnCJ3sOp/uCk5sSFNhpqSLino+Ntz5Ic1vTayhuEqqDKYaiTZ5sBewsOUdwC5NinChidfTupIIGw0zouIdycz5GZMhu92oX6AgICjmkq5n1E7i+WZ5e8neTuHMBsA3AK40WBhzLgblR8HnMTyx4yuabOB3FXeix0NZa+5WODbXc8Z6os2/8AtPulwQOLtWxQ+OYWG31KVpsdAJ1qGx3FwRq1k6gBtJ5lsns2nHpo6h5qZN8FGnXYRqaObPIwgSUkTBnlfOXhpgibzuuDzDK4nervieBS8S6vri19bJyWMac0NDEQTxEXOTqzSbXEbgAFz/gmoiyeaukc6Pk8VDI2MStuXcu12mzQABcWvc67BdO0lr5HUTnl0U0QIu+E2cNWwsJI9TvQquXJ7vEmoJMmtDu8KXzQ95UyoTQt4dh9I4G4MLSDzi5U2sGwIiIAiIgMKhcLbjJRshj5cnZDHOa0guaAx5uRtA1hX1cE4TR/1Wp/hfosXPqJ7YHVpYbsn4IaPBqi/wBTJ6lNUOFzC14nj0KtwAX2KYpAqTLRexsumBU72SxOc0gB7Cb7hmXUY3gi4II5wbhcVpAupaId5x9b/wA5W/0zJU3jS9zh9Rx3FTb9iaREV4UwREQBERAUjSH7UpPPxLb0lwMU/G4nRyspaiNhkqc9+xqyNgvlqGgXzAA2kbyhfeNSrPCVpKKKoZUtjMpgfG63ctLgByC7n17rrn2kXCHi+IQStlaIaVw5ccbA0FocDrLuUdg5kMN0rJOu4WsTrZCKZwomNAIjYGPl2d05726x1ABb2j/CtX0krW4i7smmcQHuyNbNED98FoGYDeDr5iq3glPDIxuYlj262PZqew25945wdRX3pRKzJtBIGs2y3NtZtuXX0lts88/UJ9dRX7R0nhF4TXUpZS0GR9TIxsjpCA9kMbhdhA2Oc4axfUBbbcKgt0uxth40V0pO2z2xOYejLltZVzD4jFOGyizjHC4X8Extt/voV1qK2HiLar2WcWKMo9zGv1+bFlUYrsdF4OdO/wDiUL2ytbHV09hM1t8rgb5ZWX3GxBG4jqXhp99bB5cX6oXO+C2pLMRqJGythYIMjnPbmjLnSNLWu1i3ck7QrxptVuD6UyhgD5IQx8bs0b/pRbaLi/pHSuWSp0XuCbnBSZ0MIiKJuKzploia1odG/JIGlhBvlkZmzZT6ee41rns2glZFqLAQOsD1i4XaVhAcEr9DpJDeSnkDhsdGWl3v1jrC86XRMMIztqXAbnMeB6bNXfXQtO1oPoC+DRx+A31LKbRrlihJ20cXqsKilaA+ORpaLAtZI0gc3c7OtacOi9K03eKuQEWLSHNa4XvZ2ptxcDVfcu4nDovAasf8Lh/o2ekXWdz4HShd13OWMxpzAGQUkjsoAa3ksAtsADb+5e9BgGKV0v09PFS0rgQ83c2Z3Ns5Th0EAa9q6lHA1vcta3yQB7l6KJsNLB8NbTU8VOw3bExrAbAXtvtuW6iIAiIgCIiAwVwXhN+1an+F+ixd6XJNONA6+qxCeeCEPifxeU8ZE29o2tOouB2grl1MXKPY69JKMZ3J/Q55BtUzSKQi4MsTB104/tYPmUnT8HuIDbAP7SH5lVZMOR8RZbx1GL7ka1IupaId5x9b/wA5VJp9C60bYh7cXzK+6OUb4aZkcgyvBdcXB2uJ2hS9PwzhmbkmlRz6/LCeJKLT7kmiIr0pQiIgCFEQFA0w4PpKiR00D7hzjIY3a7PIF3NBNtdhzFVGbQ2rZqdGHDYb3bfosdX4rtqwQgPzhUaC1kbiYGPa0/dcMwb0AtJNusL0w/RCXOH1Ye8NNxG2OXKSPCJAuOj8V+iDTtO1rfUF8Ghj8BvqUtzqjT0Me7dXc4jjeAx1TRmEscrByHiOQkfukW1joVf/AOU6m+V0vI52xSZrdDXW1+lfos4ZEf2bUGGQj9kz2Qfeik0ZnhhN3JHHcFMlLHxFDQyyuJu5zyc0jvCdkB9VwFYcB0LralwlxFsUDGSMkijivfUc3KYDYG/3ib69i6SyMDUAAOYCwX0omxKuD5CLKIZMoiIAiIgCIiAxZZREAREQGFlEQBYWV8uFwRz821AaxxWCzjx0VmOyuOdlmuJtlOvUbg+pZZiULiGtliJMfGgB7CTHe3GWv3OrbsUTBgUzI6VgdETROHFanASt4p8d3+C6zr6r6wefVpf8kuzA8cAS1jH2aRdjpah80Y16g4TADmy3ULl4OtY8Lu5fz+dywxYxTvLWsnhc6QBzA17CXg3sWgHWOS72TzI/FqcNzmeEMDzGXF7A3O292Xv3QsdXQVB0WiDozmMoLmxx8UAC2MSxunc17xtIHGiwB3b9S826GPADBUHiwWOJALJA8U0sBcC3nD2E325Tfaly8Dp4L+YsRxKG4HHRXLgwDOy5eWhwbt22c025nDnXy7FqcZ7zwjigTJd7BxYBsS7XqF+dQceisjeU2SNknGseHxiRhiaIIInMa29nNdxJ5LtWtu8LD9EnujbEZI8sLJmRnKbvEsjXEyehtrDaTfUly8GOnh+4ssVQxxcGua4ttmsQctwHC9tlwQfSvRRGAYIaUzjPnZJI0xixuyNsbWNYTvsBa/MApdSRomoqVRdoIiLJAIiIAiIgCIiAIiIAiIgMIiIDKIiAIiIAiIgCIiAIiIAiIgCIiAws2REAREQGFlEQBERAEREAREQBERAEREAREQBERAYREQBERAFkIiAIiIAiIgCIiAIiIAiIgCIiAIiIAiIgCIiAIiIAiIgCIiAIiIAsIiAIiIAiIgP/2Q=="/>
          <p:cNvSpPr>
            <a:spLocks noChangeAspect="1" noChangeArrowheads="1"/>
          </p:cNvSpPr>
          <p:nvPr/>
        </p:nvSpPr>
        <p:spPr bwMode="auto">
          <a:xfrm>
            <a:off x="307975" y="-677863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4" descr="data:image/jpeg;base64,/9j/4AAQSkZJRgABAQAAAQABAAD/2wCEAAkGBxESERUUExQVFhQVFhcXGBgWFxgYGBgXGBcWGBQcFRUYIiggGBwlGxgWITEiJS0sLi4uFyAzODMtNygtLi0BCgoKDg0OGxAQGjQkICQsLzA0NDItLCwsLCwsLCwuMjIvMCwsLC8sLywsLC0vLC80LC0sLCwvLCw0NywsLCwsLf/AABEIAMIBAwMBIgACEQEDEQH/xAAcAAEAAgMBAQEAAAAAAAAAAAAABQYDBAcBAgj/xABMEAACAQIEBAIGBgMNBQkAAAABAgMAEQQFEiEGEzFBIlEjMmFxgZEHFEKhscEkQ9EVFjM0UmJyc4KSorLhU1WU8PEXJTVjZKPC0uL/xAAYAQEAAwEAAAAAAAAAAAAAAAAAAQIDBP/EADMRAAICAQMABQsDBQAAAAAAAAABAhEDEiExBBNBUfAUIjJhcYGRobHB0VLh8SMkQpKi/9oADAMBAAIRAxEAPwDuNKUoBSlKAUpSgFeXoa5zxHxPjcBjLuebgtYVvAusal1aQy23AIIJ62I9tbYcEs0tMea+JDdHRr17UGmKMs8DRTMYZYpJLKEKnQYgtmK3AOs337DpW1iM9w0bBXmjUltG5sNZ6KW6BvYd6z0SuiSSpVe4k4sgwjxRsy8yV1FiQAkZazO57AC9vM/GpJc5wxdUE0Rd11IutdTLa91F7kWBNx5VLxySUq2YN+laOHzjDyK7pNGyx7OyupCEbnUR0+NYYuIcIzRquIhYzahGFdTr03DabHexBHvFRol3AlKVHtneGEnKMyCTUF06h6xFwpPTURvp61v3qGmuQe15etDD53hpH0JMjNdlABG7L6wU9GI7gdKqHEPE0r5gMFh544fRN6S6m+IO0cbEg2F7eEC5JFaY8M5uuKV79xFl+vXtRrpMuF8cnpliuzoAAXVfEQrAgAne1U/gjinFPjJcJjGUuFBjIULew1N7wUZWHuNTDBKcZSi/R+neLOg3r2udcWcU4uPH4eGFwsM0ixeqpY+lWORgW9rED2pV3xWYwwAc2QA2J8R8RA6tYDoO5tYUngnCMZP/AC4Fm9StE5tByRNzU5RtZ9QKm5sLEdSTtbzrwZxh9DSc1NCGzm48J22bybcbddxWWmXcSb9K1sFj4pb8t1bTbUB1UnoGHUH2GtmoqgKUpQClKUApSlAKUpQClKUApSlAKV4SKXoD2q/LgYcU2MhkAZWaMMNrj0SWI8iOoPsqfNYIsFEp1KiKx6kKAT7yKtGWm68bg57wHluIwePkwspLRRxSPCbbFXePUV/ui47G/nVY4gxkL4DGfVyVhOLB0yMXlkkNizBf1Ue4t1JPUjpXbjGtw1hcAgHuAbXsfgPlWocqw1nHJitIbuNC2Y+b7b/Gu2HTqydZKO+3Gy2e/wASunaii8ZSr9Yyhrrp1i7XFv1X2ulZM+xMYzvASFlEZhchiQFtpk6E+8fMVeJ8BBIoV443VSCFZVIUjpYHpX3isBFJp5kaPoN11KG0nzW/Q1nHpKSSrhSX+1/kUc6+j2RWw+aMpBBmmIPsKEitz6LMuifLYZNCNKrzMjMASr3ZQQT02/E1eBgYRqAjTxet4R4v6Xnv51kw+GRBZFVQeygAfdU5ul61KlVtP4Jr52EjkvCWEhxOAkw+KxLRSRzmSRbIJOZfUGBILMdVxt3Fq6Vn6ynBTiInm8iQIfta9B0/G9bRyuDmc3lR83+XpXX/AHutbdqpm6R1k9SW13XZfb9CUqOQYu7ZTlawW531ldAHrBwZNftuD6331Pz2/fIg/wDSH/5VdY8tgVzIsUYkbq4VQxv18XWvo4OHVq0R673vpXVf39b1pLpid7cqX/T+xGkZkQIZP6t/8prnHGeUzLiMBjMKAZWMcRPUatNoy3sKl1PstXTJoEcWZQw8mAI+RryLDoosqqoG4AAAB9gFY4M7wy1Lfn2NNEtWct49hWLMcqQH1GiuT1P6RHcn3m5qY4hxkIzWyHTiBhWDySOeWse7BUi/WSG/mBvfci1XaXLoWJLRRknqSik/MivP3Oh1q/Lj1qNKtpGpR5KeoFbeVpximuE1zzbIo5Vw1gUxOTRw84RSHFMYm7CUXdA1vVuA1j52rbgSTFYbE4XGMIcSmIhXnj1Xm0Xh5mna+lUGoW9Zdga6SuV4cKVEUYUkkroWxJvc2t13PzouXwBNAjjCA306V03N7m3S5ufnVpdOuTaXLtd6d34QUSrfR/i8UZcVDi0HOhMYaUfrAQdGq2xYKAb7GzC/SrrWvhcLFEumNVRb3soCi577d62K5Ms1ObklRKFKXpWZIpSlAKUpQClKUApSlAKUpQFd44y36zhxECVkZrxuASUkVWaNrjoNYW99iNqrRxWKE/1p4ZVmOCF0EbS8uTmrdEHTUU1m99tXQ2sej0oCg4bOM0OjUh64hD6F7gq831eRlt41KKl1Uq242OrbaxWLxcmW6pIjzxPErLo1BlXEIGZQFBK6AWBIB2uRV0pQFWyzMcYUxfNQ6o9TQssZIcHmFAsR0sXUBAVJsbizb7eZFjsRNh8V9ZRgFdlj1RFS0RhjYErYavGzrsPs1aqUBzzh3D4nD4DCSaPS3wkcumE8wQaY1nEqWLMwfWdXXetbLc/zYhDIj9cNqU4ci/Mxcsc97C40wCN9unXptXTKUBzJMZjjixiHjmDLhJY3AgYqrnGxaVQgWf0QJDeKwufF6tZlz3NbREowbYOPq5sf04REna4/R9T7W6X2ro9KAoGU5zmknLEiFBypmLclruySzIARb0bcsQuL2DamsD0GmuPzOaODXzl9JlsshSHQQHF8WjDTuqsFuOovY7bV0ulAczzLG47EAK0cuhcRgXU8lka4xUgxG1tlCIhtc2DdTepTiLKDicyKboj4JozKIydLmVSDG+wWULcq29rVeKUBSFxmYDnkFykeMSBQYgW+rH6vrmViLyFQZh0IPXe1R0PEGZmVUt6UQ4OQw8sWbm4mSOYyNa8foU12uLEH3V0itdcFGJDKFXmMoVnt4iqklVJ7gEn5mgKVBmWaOIg14zJinicCDVyowmIsbkaWW4gs248R3N7DDhJcyiMh1yOTmEiMkqoNWHdVjhkhJW2lWKNYbWv369DrXlwMTSJIyKZIwwRyAWUN62k9RegK5xVjsdCYxh1L+hkN9OrXOrQiJHsLIrBpCSLdOotvq5Tl4+q48zK7PJNilu6nW0ZZuUFsASu/h8r7Wq60oDmSYLEr9RilR2TCY0xqwV3EmGEMpikcb9A0Cb/aVq+pMyzOeM3XEIqz5e4KwmOQxu/6WCtjsum5UXtexLDr0ulAc9ybFZmjxxtzNL4nFa3ljLdJ1MC+FfCjQayG2AIG4tpNi4SmxUiPJiGP8LMio0YQhUmlWNr2BbVHoPl371P2r2gFKUoBSlKAUpSgFKUoBSlKAUpWDHk8qS3XQ1vfY2oDSlz/AA6sVL7jrZWI+YFern+GP61R77j8RXJ8tweJGIaR5DyiltDG/iv9kDZQAPvqzwlVidXiYsbFHsfD06+zv8atOOl1dhl2TN8Oek0f99R+NZkx0R6SIfcy/tqg4F4RrEysbr4SOqt/rt8q+Mv5PMHOvoIN9PUHsdt7daqDoyyqejD5ivoGuaRpHzAGNo9Vi1t9N+tq+sUFRyEclQdmFxtYeXx+VAdKpXPsa7RPaPEO6kA3V27+dj12++s2IxE8aROMQzCRb21X0mwuDe/n91AXuviWVVBZiAALkk2AHtNUs4/FLBz+d4NRUjwkgg27ioDMeIJMQNEkh0A76dOx7awBQF/g4lwjyLGsq63JCg3GogXsLix2v8ql645hcvEJBEz31BlL2Yhh3BtVzw3E2JYhQiMTtYBgSfnQFwpVUbiqVSQ0K3B3Goi33VlPFZBs0DD+1v8AIgUBZqVXV4tj7xyD+6fzrIvFUHcOPgPyNAT1KhV4nw38ph70b8qzLxDhf9p81YfiKAlKVHrneGP65PibfjW3BiUcXRlYfzSD+FAZaUpQClKUApSlAKUpQClKUApSlAK+J/Vb3H8K+68YbUBzdGi5BBU82/hYdCttwfLvV+yprwRHzjQ/4RVDiiiMLEuRKrbL2Zdunt6/Kr1kpvhof6qP/KKA3CoPWsTYSM9UU/2RWalAajZZAesSf3RWBsiwx/VD4Ej8DUlSgIluG8MfsEe5m/M1pY/IsJEhdyyqOvi6+7zNTOYY+OBC8hsB8yewA7muZZ5nT4qQ6tlA8KjsDtf2t7aA18TMrueojvsCd7drkd6h8FlSRSyOpNm2VfIbE3J3Jvet9akMRlJjw8U4N0k2Pmr3Yke7Y/Kq6Vqstq83SaKShQA4uoOx7r/pUlDjQNLKxDhtgAdQPYjsajVBayhbkntuTewA0/P51O5BiI8C7/WI2DgAx3HS/wBkeVz0b4VYqZsFDJjGdlYFwRqDEK3QWIAHTt7xUjmGVY2UhnVWIFtio291QsckzmXGo6I6Pug62IXt9oG499jV4yDOUxMeobONnXup9nmD2NAV7E4LGNEkTRXEfQi17dgTeviOHEJC8Rw5IY3DaTdTt5den31eKUBQcvDRM3Mw7OCtrFSLe29q1MMQrqXQsgO6+Y9l/wDnauk14RQHMc2nUa2iUgdVU7299u16xcCYnE85TLa/M0hlGnWhG919n5Vc+MUAiU2A9ILm381qicHhEjxUISRZATe6222OxtV9S01W/eT2F3pSlUIFKUoBSlKAUpSgFKUoBSlKAUrXx2JEa6iL9gPbUJLnEp6WX3C/40IborseCDJI4cAxtbSepHYj/ntV1yD+Kw/1af5RXMpc3gEojZxzGJsLb9z26VKcHY/HKJebJ6HWRApC3CAkb7dOlr70I1I6TSovKsxaRtLAXtcEd/PapShYVp5pmUcEZeQ7dAB1Y+QFblU/i6IriYZZI2lgUEMo7Hf9qn+zQFYznNnxMmp/VB8KA7Bb7gHzPnWjjQjNeNSg7AtqI87mwuKs317Kj1gkX5/k1LZQ3eRfhJ+wigIqfC4UwCSKb0gtqicjV5HTbr5+6oqORgpUk6Qxa1za5vvp86k86gwyuv1dy6kb3G6n3kC96xTYaIQJIsoMhNmjtZl67+0bDf20B7jcAYVikDq3MUOpQ7rax39u4rHiJ5J2JlcE6erm1wOw2t3NbuQZCs6taVIyD6pG5Fr369P2VJHgmb7MsZ/vD8AaArGBwrvII1sS2y3IG/8AJufuqbw2VY/DNzVjYFb3sVYEdwVBuR/1rM/BmLHTlm3SzEH4XG1feSpj5nlhOJZTHsQ+5IJIO9u1vvFAXTJsyXERLIu19iPJh1HtrerRybLFw8QjU3tcknuT1Nb1AKUpQFe4zPo4x5v+R/bURgsBJDi4VcC5NxY3BFjUrxoLxxjrdyLf2TUPk0LriolkDAgnZr3tpa1r9qAvdKUoBSlKAUpSgFKUoBSlKAUpSgIDjTNYsLhuZKSF1qAALkkg2AHnXMJvpCLtpSJY1N/Gx1MPIgDYffVw+mmHVgI/ZiIz81kH51y7C5KrDZiPvrSKtHNnvsZpYXELHK0pXmPc6Wdj1P2iO5qZwvHOLiAAEJVdrFPzBr5HDY/2n+H/AFrFNkSKN2Y/IVoo0c8bRfPo944XFYoQyR6JCjFSpurWsSN9wbCunV+f/o+UJnOFCiwPNH/svX6ArCXJ3Y/RFeWr2lQXMbQKeqqfeBWCTK8O3WGM+9F/ZW3SgIx+H8If1EfwW34Vrvwpgz+rt7mYfnU3SgK3JwVhD2cf2r/iDWI8EQD1ZJV+K/kBVppQFUPCDj1MXMvxb8mFS+R5KuGDHUXdzdnbqbXt+JqUpQClKUArUxeYJHsTv5Dc/wClbdVjNSOa9yBuOvuFERJ0avE2YiVUABFmJvffp2tWlg8zkOIjkkJcqbdhsQ3kPbVf4+xbCECBtTm4uv2Vtufaew99YeDcukiROc+4u3iJPW9h8KmjJZot0dQjzqM9Qy/f+FSMUgYXBuD5VUYgrdHX51YMkFoz/SP5UaLxlZI0pSoLilKUApSlAKUpQClKUBSfpfS+XE/yZoj/AIrfnXOssOwrpf0sITlkvseI/KRa5llfQVrjOfOSw6VpY3pW6OlaWN6VsznRpcFtbOcH7XkHzhkr9A1+e+EVJzjB2F/SMTbsOU9z7q/Qlc0uTtx+iKUpVS4pSlAKUpQClKUApSlAKUpQCuS5/mynHTozWKyEC/SwAtY11quC8Vj/ALxxP9afyouSJLYsC6Gsdjbp3rY1VX8ljvIo9tdQzxRHhNgL2HarajHqVZSMRiFUXZgPeauH0fZjzsO5BJCylQT/AEVPy3rkmZNcmukfQ5/EpP69/wDKlQ3ZpGGkvlKUqC4pSlAKUpQClKUApSlAYcZhklRo5FDIwIZT0IPnVUl+j7DX9E7xjy9YD3X3++pfF5tIuOhw+hdEscr69R1Xj07abWHrdbnpWnxNxK2GkESKC3ImnJa9tMQFl27sT17W6GtYY8jaUe1X7vCKySfJo/vE/wDP/wAH/wCqL9H8R9eZz/RAX8b1jk49F9Sp6JWwite+v9KW4K9hpBXzvv0rZyjjEzTxIUASd8THGRfUDh2tdj0IYBj0FtutavBnStrxV/TcoscCYyXhvC4S5hjAY9XN2c/2j0HsFS9Qcucs+MOFiC3jjEkrvchQxtGqqCLsbE3uLDzvWRs6WJzHOQr6XkTSGOqKNVLt3sQSbj3Vg4Svj1miomKVVP33IMSQzL9V+qR4lZQrk2d2W7WvZAADcgWvW9Dn6c6dXkj0RmBUC69ZaVbqGBFmLH1dF9utS8M1yvG35JsnaVgwWLSVA6G6texsR0NjcHcG4NZ6zApSlAKUpQClKUApSlAK4NxT/wCI4n+tb8q7zXGeMshxEeMmlaMmKRyyuouLHs1vVPvoQzXyH+FX310vir+Kj3D8K5vw6l5Vt510XjB9OGAPlRknHsw6munfQ+v6Ax855PwUVzHFqWaygsSdgoJJ9wG9dc+jTLJcPgQsy6GaR30nqA1tOodjt0qAWulKVIFKUoBSlKAUvWnnGPXDwSTMCViRnIHU6RewqOyvEYmTDRTM0YaQRyMlvAsbFWYBr3LBCfEdiewq2h6dXZwCdpVdk4zwYQvqYqOWdlJJWVzHEyjqVLgi/u86+cXxfEoXQkjscSMMy6bFXsGa9/5u487ir9Rk/SyLRt4zKHfGQ4kSACJJE0aL3EmnUdWoWPhFtqjJ+FpMQFeeX0wTEQlwijVDKTa6qbBwAtj063FZMNxVGrOJGZicY2GQJEwKvoDqjbnUbXOsbfKs+G4xwjlLMyhxMQXRlX0H8OCx6Fa0Szx4T29XZv8Av4Q2NV+B4NXhJWMth2ZLXucMCIrNfYEab7b6e16zZZwjFDMkgYkRNO8a29VsQbyXa/ituBsNj3rzG8ZwLFrQM7c2CLTazDn6eWxB7FTce0W23rcHE2HLlNR1DmC1urxKHlQebKrC49/kaOXSNO91+1fT5DY+5ck/SvrUbaJGj5bgjUrqDdbi4IYb2N+h6VqZzw207pJztLrHPEToBBScKGstxYjSLEk973r6i4vwzKjXcCXTy9SMuvWjONBawY6VOwN72HUipLF5rHEsZckc1lSNbeJnbcKFPewJN+gBv0ql5YyXN8cDYrw4KAj0c43ODTBMdA/g1LXZRfZzqPW4HlXs3BYMskizFCz4aSOyA8tsMhjS9z4wyk3G3XavrMeJXklw8WFIvNzwXZCwR4dirJcHZr6vurb4gzKXDz4Y3Aw8shikuN1dh6EhuwLeEj2itdWe+d2n8vd6hsTmGVgoDNqPcgWHwHYfOstVPh/OMRM0sUhAmixAW4QANAV5iMFv9pdr9j8q3ZOLMOBKRrYxQmYrpILRhipK3/nKRvbzrF4ZqWmr9nrFk/Sq/h+LINMfMPLd0iZgfsc1tEeo9gzbA/HatrLeIIp5GjQSXR5EYmNgoeIoHBf1b+MW3338qq8c1yiSWpUXxBi8VFFqwsCzyagNDSCMad7nUQem21Vr9389/wB1Rf8AGJ/9aoC80qp5NnGbyTouIy6OGI31SDEq5XwkjwAC9zYfGrZQCvCa9qE4kx0sXI0FQHnjja4ubMd7G9h0++olLSrLwg5yUUTV68Nqh+LsXJBhJJYm0umkg2BG7KDcH31r/umJIpJo5johSQMAqltaA3LqwBW1r6dr+yqvIlLSWWGTgp9l179vyS75dAx1GKMt5lFv87V8z5VA/rRqfePyquYTiQrL6R9URwmHlHgAZpJmKiwHTVttfa5qWfiOIHTZuZzDFosNWsJrO97W0b3v99QskXuWn0bJF1XjxySWGwUUfqRov9FQPwrYqvYbiyKTlhY5SZYucgCgkprVL2DbG7X91bP74YuYY9L6gsjC62uIjZ7X39xNgeovU9ZHvKvBkXMSYpVbHGUGjXomtyeePAN472J9bt5fK9WCCUMoYdGAI9xFxUxnGXDIninD0lRkpSlWMxSlKAw4zDLKjRuAyOpVgehBFiK0MuyjkxJCJHaJAFUNbVpGwVn+0ANvPpc+fznWbtEUjij5s8t9CX0iy21u776VFx7dwBWtNiswjGsxQzL9pImZZAO+jXs59m16h5K801jhk0nsr4tpWax4Lj+rfVhK/LDoyHSmpVjkEiJqAGoAqBc3Nh8ayNwjGWZubIC2LGLuAvhkChLC4PhsO+96msXmEcSa5XWNdt3IWxPa570wOYxTLqikSRb2ujAi/ltW3lGTjVz9/wCDPQ61Vt8iEHB6czXzX/jn121ltzCmjT09S3xv3rFDwPCBEDI7LEcUbELZhi780NYbWubW+N6mTnuFEvK58XMvbRrXVfytfr7K+p86w6KHeWNVK6gSwAK3AuD3FyPnTynJ+rxuvuyeqlt5r39RFvwmhwyQNLIeW8Tq9ow94WDR6rLZultxWbDcNJG05R2AnZ3KlUOmSQWkZWtffra9r1vJnOHMnKEsfMtfRqGrpfp16WNb4qvXTaqyHBx5RXzwtGcJFhHYvHEmizqjagBZSwI9YdiLb1uYvI45EgUlr4d0eNibkMgKjVf1rqSD7+xqVpR5Jvt9fxIor2D4UiilhkRmvE072NvG+IN5S3lv0A6VJZzlUeKiMUgupZG263RldbH3it+lHkm2pN7r839RRoRZVGuIfEAekeNIz5aULEWHn4v8IqGw/BsamQtNM5lhkhcsVuVkdnJ1WvqBYi/kB5VaKUWWa4fhCiu4XhVI5I5BI5ZYlhfUEIkVDeMnw+FluRdbbH41vZHk4w3Os7NzpnnOoAWZ7agtu2w6/OpSlHknJU2CK4kydsXDylxE+HOoHmYd9D7dtQ7Gqp/2ay/74zX/AIk10ClUBTci4Gkw06THMswmCX9HNOXja6lfEve17+8CrlSlAKjs3yoYgIGd15ciyDTp9ZfVvqB29lSNKhpNUyYycXaI7OMrGJhaF2cK9rlbX2IPcEDcDtWlLw2heRxJKpmj5ciroCuNOnURp9ex9ap6q/xfJOkQkgYh4zrKgA8xEBZ0II7gdt6pkUa1NG2GU21jjKr+G9fhHwvCcHdpDaGKEXK7LC2qJhZfWB7/AHVjzTIG2MXrNKZJGZQxLFNAsLraw22I+NzWPMM4aSTBGGQiKaQBrW8QMTSWudxaw6eZ8q3G4mQO6GOTUkcklrAsRG2lhpG4JuCPMGs/6fBv/cJp3ez2+W/wPMpyQq8crkCSOJoVWNVSPllgV8G+k7L0Ntq9i4YjWQycyUsed1ZTtMQWG63sLC3lasf77obRm1xKWCNqXSxXTsH6Bjq2U2PhPxsSmrxUGqXYY5JZou5bX+/5ZXRwlDoCa5bDD/Vuq/wd739X1vb91TuFh0IqgkhVC3PU2Ft7VmpV4wjHgznlnP0nYpSlWMxSlKAreb4kYfGRzybQvEYTIekbawy6z9lW3F/MCveJMz5cfMTFLGLHSgRJGlc+oqC9yT0sPOpHNcSykKI9asrXFmI2tYGwO257dqicFh4IzrjwKJJbciLQQ22qxVCbDrcdulztWbi96OmGWGzkt17Gn8ePmR+IWY4jCHEPGkn1c6S8epOeSOaFGpQr6bW72DW71lMLc7EmGaN8R9VdSIo9K6zvAZG1MNYN7DrZjUpPO0qhJcKHVwDpcXX2atSkbd/eLA72+cHMY4yIcKIVDL4FQi+phq8KgC9id9x7TUdXuX8q83jfiqVc37fd77KBAZ+almUZcAodWMWjRyrTLKpHN+t84i1WbhnDIz5eSLlMCxW/Ylolv77Ej4mpIlGkEwwClyRaQovM3AKnVp22JHXrb21vYGc61U4bl2VgpUXAAPqghRYG1/LpTRurJfSUoySvdt7vvTX357SLilWDEKEeKaGfEPYDSZYZiGL6SPWW6te/iW/cbC2LUBg1QzLIIESR/XfkMHNwu2uwI6nc39WrAKvFNHPmyKbTXd48dvJ7SlKsZClKUApSlAKUpQClKUApSlAKUpQCsE+GDlSSfDfbsbgg3HfYms9KAiv3AgtCACow5vGFNgpsRcjvsT186xwcM4dG1rrDWkFxI2wkfW9t9vEL1M0quiPca9dk/U/H8siX4egIZSuzklxfZybXLL0JsoF+u1Sqi1e0qVFLgpKcpcsUpSpKilKUApSlAKUpQC1KUoDyle0oBSlKAUpSgFKUoBSlKAUpSgFKUoBSlKAUpSgFKUoBSlKAUpSgFKUoBSlKAUpSgP/Z"/>
          <p:cNvSpPr>
            <a:spLocks noChangeAspect="1" noChangeArrowheads="1"/>
          </p:cNvSpPr>
          <p:nvPr/>
        </p:nvSpPr>
        <p:spPr bwMode="auto">
          <a:xfrm>
            <a:off x="460375" y="-5794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0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mass and weight the same thing?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37390" y="2514600"/>
            <a:ext cx="34692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NO!!!!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367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mass and weight the same thing?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828801"/>
            <a:ext cx="4040188" cy="1447800"/>
          </a:xfrm>
        </p:spPr>
        <p:txBody>
          <a:bodyPr/>
          <a:lstStyle/>
          <a:p>
            <a:r>
              <a:rPr lang="en-US" dirty="0" smtClean="0"/>
              <a:t>Mass deals with the amount of matter an object has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11430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Weight deals with how mass is affect by gravity’s pull</a:t>
            </a:r>
            <a:endParaRPr lang="en-US" dirty="0"/>
          </a:p>
        </p:txBody>
      </p:sp>
      <p:pic>
        <p:nvPicPr>
          <p:cNvPr id="10242" name="Picture 2" descr="http://dogfoose.com/wp-content/uploads/2008/09/08-ma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81400"/>
            <a:ext cx="425792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www.mathematicsdictionary.com/english/vmd/images/m/ma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124200"/>
            <a:ext cx="42862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42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measure mass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use balances and scales to measure mass</a:t>
            </a:r>
          </a:p>
          <a:p>
            <a:r>
              <a:rPr lang="en-US" dirty="0" smtClean="0"/>
              <a:t>Measure using grams and kilograms</a:t>
            </a:r>
          </a:p>
          <a:p>
            <a:r>
              <a:rPr lang="en-US" dirty="0" smtClean="0"/>
              <a:t>Use a triple beam balance to mass an object</a:t>
            </a:r>
          </a:p>
          <a:p>
            <a:r>
              <a:rPr lang="en-US" dirty="0" smtClean="0"/>
              <a:t>Zero and calibrate scale before using it</a:t>
            </a:r>
          </a:p>
          <a:p>
            <a:endParaRPr lang="en-US" dirty="0"/>
          </a:p>
        </p:txBody>
      </p:sp>
      <p:pic>
        <p:nvPicPr>
          <p:cNvPr id="11266" name="Picture 2" descr="http://cdn2.theweedblog.com/wp-content/uploads/triple-beam-scale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30271"/>
            <a:ext cx="4038600" cy="166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86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303126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Earth Science Current Event – Due Today!!!</a:t>
            </a:r>
          </a:p>
        </p:txBody>
      </p:sp>
    </p:spTree>
    <p:extLst>
      <p:ext uri="{BB962C8B-B14F-4D97-AF65-F5344CB8AC3E}">
        <p14:creationId xmlns:p14="http://schemas.microsoft.com/office/powerpoint/2010/main" val="155757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45349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Density Worksheet due Friday Sept. 7th</a:t>
            </a:r>
          </a:p>
        </p:txBody>
      </p:sp>
    </p:spTree>
    <p:extLst>
      <p:ext uri="{BB962C8B-B14F-4D97-AF65-F5344CB8AC3E}">
        <p14:creationId xmlns:p14="http://schemas.microsoft.com/office/powerpoint/2010/main" val="188625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density in your own words.</a:t>
            </a:r>
          </a:p>
          <a:p>
            <a:endParaRPr lang="en-US" dirty="0"/>
          </a:p>
          <a:p>
            <a:r>
              <a:rPr lang="en-US" dirty="0" smtClean="0"/>
              <a:t>What is the continental drift hypothesis?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0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what an atom is</a:t>
            </a:r>
          </a:p>
          <a:p>
            <a:r>
              <a:rPr lang="en-US" dirty="0" smtClean="0"/>
              <a:t>Diagram, label, and define the key parts of an atom</a:t>
            </a:r>
          </a:p>
          <a:p>
            <a:r>
              <a:rPr lang="en-US" dirty="0" smtClean="0"/>
              <a:t>Describe the difference between an element and a compound</a:t>
            </a:r>
          </a:p>
          <a:p>
            <a:r>
              <a:rPr lang="en-US" dirty="0" smtClean="0"/>
              <a:t>Create and describe ionic and covalent bonds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9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Continental Drift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Geology: Plate Tectonics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who Alfred Wegner was and what his continental drift hypothesis was</a:t>
            </a:r>
          </a:p>
          <a:p>
            <a:r>
              <a:rPr lang="en-US" dirty="0" smtClean="0"/>
              <a:t>State Wegner’s lines of evidence and elaborate about how they support his hypothesis</a:t>
            </a:r>
          </a:p>
          <a:p>
            <a:r>
              <a:rPr lang="en-US" dirty="0" smtClean="0"/>
              <a:t>Explain why or why not Wegner’s hypothesis was(</a:t>
            </a:r>
            <a:r>
              <a:rPr lang="en-US" dirty="0" err="1" smtClean="0"/>
              <a:t>n’t</a:t>
            </a:r>
            <a:r>
              <a:rPr lang="en-US" dirty="0" smtClean="0"/>
              <a:t>) first supported by the scientific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80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Continental Drift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Spend some time reading the Continental Drift Article</a:t>
            </a:r>
          </a:p>
          <a:p>
            <a:r>
              <a:rPr lang="en-US" dirty="0" smtClean="0"/>
              <a:t>On another piece of paper answer the following questions in three complete paragraphs:</a:t>
            </a:r>
          </a:p>
          <a:p>
            <a:r>
              <a:rPr lang="en-US" dirty="0" smtClean="0"/>
              <a:t>Who was Alfred Wegener?</a:t>
            </a:r>
          </a:p>
          <a:p>
            <a:r>
              <a:rPr lang="en-US" dirty="0" smtClean="0"/>
              <a:t>Explain what the continental drift hypothesis is?</a:t>
            </a:r>
          </a:p>
          <a:p>
            <a:r>
              <a:rPr lang="en-US" dirty="0" smtClean="0"/>
              <a:t>What evidence did he use to support his hypothesis? Explain how the evidence supports Wegener’s hypothesis</a:t>
            </a:r>
          </a:p>
          <a:p>
            <a:r>
              <a:rPr lang="en-US" dirty="0" smtClean="0"/>
              <a:t>Was his hypothesis accepted at first?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417503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27848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Density Worksheet due Friday Sept. </a:t>
            </a:r>
            <a:r>
              <a:rPr lang="en-US" dirty="0" smtClean="0"/>
              <a:t>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64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density in your own words.</a:t>
            </a:r>
          </a:p>
          <a:p>
            <a:endParaRPr lang="en-US" dirty="0"/>
          </a:p>
          <a:p>
            <a:r>
              <a:rPr lang="en-US" dirty="0" smtClean="0"/>
              <a:t>What is the continental hypothesis?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Continental Drift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Geology: Plate Tectonics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8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who Alfred Wegner was and what his continental drift hypothesis was</a:t>
            </a:r>
          </a:p>
          <a:p>
            <a:r>
              <a:rPr lang="en-US" dirty="0"/>
              <a:t>State Wegner’s lines of evidence and elaborate about how they support his hypothesis</a:t>
            </a:r>
          </a:p>
          <a:p>
            <a:r>
              <a:rPr lang="en-US" dirty="0"/>
              <a:t>Explain why or why not Wegner’s hypothesis was(</a:t>
            </a:r>
            <a:r>
              <a:rPr lang="en-US" dirty="0" err="1"/>
              <a:t>n’t</a:t>
            </a:r>
            <a:r>
              <a:rPr lang="en-US" dirty="0"/>
              <a:t>) first supported by the scientific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Alfred Wegener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953000" cy="50292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 smtClean="0"/>
              <a:t>German meteorologist (person who studies the weather)</a:t>
            </a:r>
          </a:p>
          <a:p>
            <a:pPr lvl="1"/>
            <a:r>
              <a:rPr lang="en-US" sz="3200" dirty="0" smtClean="0"/>
              <a:t>Most research dealt with proving the existence of the jet stream</a:t>
            </a:r>
          </a:p>
          <a:p>
            <a:pPr lvl="1"/>
            <a:r>
              <a:rPr lang="en-US" sz="3200" dirty="0" smtClean="0"/>
              <a:t>Became famous for his Continental Drift Hypothesis</a:t>
            </a:r>
          </a:p>
          <a:p>
            <a:endParaRPr lang="en-US" dirty="0"/>
          </a:p>
        </p:txBody>
      </p:sp>
      <p:pic>
        <p:nvPicPr>
          <p:cNvPr id="4" name="Picture 3" descr="http://www.uni-graz.at/en/igamwww_hp_a-wege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4575" y="1524000"/>
            <a:ext cx="1752600" cy="2485326"/>
          </a:xfrm>
          <a:prstGeom prst="rect">
            <a:avLst/>
          </a:prstGeom>
          <a:noFill/>
        </p:spPr>
      </p:pic>
      <p:pic>
        <p:nvPicPr>
          <p:cNvPr id="7170" name="Picture 2" descr="http://www.ucmp.berkeley.edu/history/wegen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61726"/>
            <a:ext cx="31813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18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Continental Drift Hypothesis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419600" cy="5029200"/>
          </a:xfrm>
        </p:spPr>
        <p:txBody>
          <a:bodyPr>
            <a:noAutofit/>
          </a:bodyPr>
          <a:lstStyle/>
          <a:p>
            <a:r>
              <a:rPr lang="en-US" sz="2900" dirty="0" smtClean="0"/>
              <a:t>All continents were together in one landmass</a:t>
            </a:r>
          </a:p>
          <a:p>
            <a:r>
              <a:rPr lang="en-US" sz="2900" dirty="0" smtClean="0"/>
              <a:t>Landmass was known as Pangaea</a:t>
            </a:r>
          </a:p>
          <a:p>
            <a:r>
              <a:rPr lang="en-US" sz="2900" dirty="0" smtClean="0"/>
              <a:t>Some natural event happened and caused the continents to split</a:t>
            </a:r>
          </a:p>
          <a:p>
            <a:r>
              <a:rPr lang="en-US" sz="2900" dirty="0" smtClean="0"/>
              <a:t>Continents drifted apart to their current day position</a:t>
            </a:r>
            <a:endParaRPr lang="en-US" sz="2900" dirty="0"/>
          </a:p>
        </p:txBody>
      </p:sp>
      <p:pic>
        <p:nvPicPr>
          <p:cNvPr id="7170" name="Picture 2" descr="http://www.proprofs.com/quiz-school/user_upload/ckeditor/continental%20drift%20carto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0"/>
            <a:ext cx="3314700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78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Correcting our Scientific Method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2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Continental Drift Hypothesis</a:t>
            </a:r>
            <a:endParaRPr lang="en-US" dirty="0"/>
          </a:p>
        </p:txBody>
      </p:sp>
      <p:pic>
        <p:nvPicPr>
          <p:cNvPr id="8196" name="Picture 4" descr="http://www.clemson.edu/caah/history/facultypages/PamMack/lec124/continentaldrif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0713"/>
            <a:ext cx="7513429" cy="483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45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Pangaea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www.youtube.com/watch?v=hSdlQ8x7cuk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13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 of evidence did he use to support his hypothesis?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continents seems to fit together like a puzzle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One large land mass known as Pangaea</a:t>
            </a:r>
          </a:p>
          <a:p>
            <a:pPr marL="914400" lvl="1" indent="-514350">
              <a:buAutoNum type="arabicPeriod"/>
            </a:pPr>
            <a:r>
              <a:rPr lang="en-US" dirty="0" err="1" smtClean="0"/>
              <a:t>Lauratania</a:t>
            </a:r>
            <a:r>
              <a:rPr lang="en-US" dirty="0" smtClean="0"/>
              <a:t> – North America, Europe, Asia</a:t>
            </a:r>
          </a:p>
          <a:p>
            <a:pPr marL="914400" lvl="1" indent="-514350">
              <a:buAutoNum type="arabicPeriod"/>
            </a:pPr>
            <a:r>
              <a:rPr lang="en-US" dirty="0" err="1" smtClean="0"/>
              <a:t>Gondwana</a:t>
            </a:r>
            <a:r>
              <a:rPr lang="en-US" dirty="0" smtClean="0"/>
              <a:t> – South America, Australia, Africa, Antarctica, India</a:t>
            </a:r>
          </a:p>
        </p:txBody>
      </p:sp>
      <p:pic>
        <p:nvPicPr>
          <p:cNvPr id="4098" name="Picture 2" descr="http://upload.wikimedia.org/wikipedia/commons/thumb/c/cb/Pangaea_continents.svg/400px-Pangaea_continents.svg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1620044"/>
            <a:ext cx="3810000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95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 of evidence did he use to support his hypothesis?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241" y="1674410"/>
            <a:ext cx="4038600" cy="4525963"/>
          </a:xfrm>
        </p:spPr>
        <p:txBody>
          <a:bodyPr/>
          <a:lstStyle/>
          <a:p>
            <a:r>
              <a:rPr lang="en-US" dirty="0" smtClean="0"/>
              <a:t> Geologic Evidence:</a:t>
            </a:r>
          </a:p>
          <a:p>
            <a:pPr lvl="1"/>
            <a:r>
              <a:rPr lang="en-US" dirty="0" smtClean="0"/>
              <a:t>Similar rock formations found on different continents</a:t>
            </a:r>
          </a:p>
          <a:p>
            <a:pPr lvl="1"/>
            <a:r>
              <a:rPr lang="en-US" dirty="0" smtClean="0"/>
              <a:t>These formations were the same age</a:t>
            </a:r>
          </a:p>
          <a:p>
            <a:pPr lvl="1"/>
            <a:r>
              <a:rPr lang="en-US" dirty="0" smtClean="0"/>
              <a:t>Different mountain ranges line up and have similarities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 descr="http://www.thisoldearth.net/Lectures%5CLecture_3_files/slide0114_image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41629"/>
            <a:ext cx="2588227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http://academic.brooklyn.cuny.edu/geology/grocha/plates/images/geology.jpg"/>
          <p:cNvSpPr>
            <a:spLocks noChangeAspect="1" noChangeArrowheads="1"/>
          </p:cNvSpPr>
          <p:nvPr/>
        </p:nvSpPr>
        <p:spPr bwMode="auto">
          <a:xfrm>
            <a:off x="155575" y="-1600200"/>
            <a:ext cx="32099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academic.brooklyn.cuny.edu/geology/grocha/plates/images/ge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3524250"/>
            <a:ext cx="32099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8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 of evidence did he use to support his hypothesis?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Fossil Evidence:</a:t>
            </a:r>
          </a:p>
          <a:p>
            <a:pPr lvl="1"/>
            <a:r>
              <a:rPr lang="en-US" dirty="0" smtClean="0"/>
              <a:t>Four index fossils were found throughout the five southern continents</a:t>
            </a:r>
          </a:p>
          <a:p>
            <a:pPr lvl="1"/>
            <a:r>
              <a:rPr lang="en-US" dirty="0" smtClean="0"/>
              <a:t>Prime example: </a:t>
            </a:r>
            <a:r>
              <a:rPr lang="en-US" i="1" dirty="0" smtClean="0"/>
              <a:t>Glossopteris – </a:t>
            </a:r>
            <a:r>
              <a:rPr lang="en-US" dirty="0" smtClean="0"/>
              <a:t>type of tropical fern</a:t>
            </a:r>
          </a:p>
          <a:p>
            <a:pPr lvl="1"/>
            <a:r>
              <a:rPr lang="en-US" dirty="0" smtClean="0"/>
              <a:t>Most animals were fresh water or land dwellers and couldn’t swim long distances</a:t>
            </a:r>
          </a:p>
          <a:p>
            <a:pPr lvl="1"/>
            <a:endParaRPr lang="en-US" i="1" dirty="0" smtClean="0"/>
          </a:p>
        </p:txBody>
      </p:sp>
      <p:pic>
        <p:nvPicPr>
          <p:cNvPr id="2050" name="Picture 2" descr="https://encrypted-tbn1.gstatic.com/images?q=tbn:ANd9GcR674J-6kae3vWHkeyoAsAj47wihZOC2Z3OMVKeV_6UBO2Tzx-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28800"/>
            <a:ext cx="2714625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0.gstatic.com/images?q=tbn:ANd9GcQU4bt6khAcneZD3JesxblhG_qWL6gxZvp73FQSEeLiVhG6iL3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86924" y="3052763"/>
            <a:ext cx="47148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56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 of evidence did he use to support his hypothesis?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724400" cy="5257800"/>
          </a:xfrm>
        </p:spPr>
        <p:txBody>
          <a:bodyPr>
            <a:noAutofit/>
          </a:bodyPr>
          <a:lstStyle/>
          <a:p>
            <a:r>
              <a:rPr lang="en-US" sz="2500" dirty="0" smtClean="0"/>
              <a:t>Climatic Evidence</a:t>
            </a:r>
          </a:p>
          <a:p>
            <a:pPr lvl="1"/>
            <a:r>
              <a:rPr lang="en-US" sz="2500" dirty="0" smtClean="0"/>
              <a:t>Coal Beds: indicate tropical climates and were found in Antarctica</a:t>
            </a:r>
          </a:p>
          <a:p>
            <a:pPr lvl="1"/>
            <a:r>
              <a:rPr lang="en-US" sz="2500" dirty="0" smtClean="0"/>
              <a:t>Fossils indicate animals lived in tropical ecosystems</a:t>
            </a:r>
          </a:p>
          <a:p>
            <a:pPr lvl="1"/>
            <a:r>
              <a:rPr lang="en-US" sz="2500" dirty="0" smtClean="0"/>
              <a:t>Glacial deposits (moraines) on different continents are similar by positioning and material</a:t>
            </a:r>
          </a:p>
          <a:p>
            <a:pPr lvl="1"/>
            <a:r>
              <a:rPr lang="en-US" sz="2500" dirty="0" smtClean="0"/>
              <a:t>Glacial striations or scratch marks follow same trends on different continents</a:t>
            </a:r>
          </a:p>
        </p:txBody>
      </p:sp>
      <p:sp>
        <p:nvSpPr>
          <p:cNvPr id="6" name="AutoShape 4" descr="data:image/jpeg;base64,/9j/4AAQSkZJRgABAQAAAQABAAD/2wCEAAkGBhQSERUUEhQWFBUVGBoXGBgXGBgaFRcXGhgYFxcXGBgYHCYeFxkjHBgYHy8gIycpLCwsFx4xNTAqNSYrLCkBCQoKDgwOGg8PGiwkHyQsLCwsLCwsLCwsLCwsLCwsLCwsLCwsLCwsLCwsLCwsLCwsLCwsLCwsLCwsLCwsLCwsLP/AABEIAIQBfQMBIgACEQEDEQH/xAAcAAABBQEBAQAAAAAAAAAAAAADAAECBAUGBwj/xAA+EAABAwIEAwUHAwMDBAIDAAABAAIRAyEEMUFREmFxBYGRofAGEyIyscHRQuHxBxRSFWJyFiOCkkOiFyQz/8QAGgEAAwEBAQEAAAAAAAAAAAAAAQIDAAQGBf/EACsRAAICAQMDAwMEAwAAAAAAAAABAhExAxIhBBNBIlGBFFJxBUJhkTJDof/aAAwDAQACEQMRAD8A8P6KXunZweagph5OpWCiVN5Exlqk9g3Se7QZSrWA7PdWqNo0wS97gAEHwOlfBXqFpAA70Fwgru6/9H8SxnEX0+lwVUqf0vxNodTP/kuf6rR+4t9Nqv8Aacakusqf0yxgIHCwzs8IdH+nOLJghrbxdwTfU6X3IX6bV+1nLo1DCPeYY0uPIL0vsD+mNLiHvn8btQLDovSOzPZyjSDRTptHcJXJq/qEI8RVnVDoJZm6PHvZ7+lWJrw6oPdsP/suo/8AwzTyly9dwzQ0ZKL4kr5+p1etJ2pV+C8NPSjxtv8AJ5ZR/o3S1krRof0nw7RPD4ruKtcA3yTu7SZ4KD6jUeZMvsSxBf0cfS9gMOzOlPcFfo+yFAf/AAjwC3XY9rogx1Gaj/qcTAlTc5PLLK64iZ9L2eptyotHcESt2PTIvSbbcBW3doEj5UD3r3WA/CVthW7yPRwECzWjwVluGPJDZTfIBMDec/BJ5vmUGZtvyTcwDUBRdw6unohvpNzmJ53QziWNtnyQoyRYp1hpKMPdj5pPRURixNmzsN1E4l238I1RnCy4+qJ+EQOaTqlrBU2YuZvf1uie9fuI13W5NtD06ZzJvtoo1XQc5VZxJzPruQiDNxM67LUNtNGlTFQgBoJKJisMWQeElpMcTbg81Vw0scHzMGVoY3tBrmcLREnOdRfu2VIqG12+SE96mtuDPrFh1j6+CHRA4hAn8KVKhJEu5aW6EfdTpYWQZsRlf1bJTpF9ySqyZxTWn5fohCvTYSQ13E7OSSPM2Qv7cyCZ+3NDxVVjXNBcSXWaNSfsOZKW/YyhEP8A6iXWho775bKvVr1HWa+M8tkBtNxJ4mls2I4pIyvYfQpOoO0MHSSR3wOpTcDqMUVWOdTkvLyLSZsOasO4HXzOn3v6KejTORJO97jODkhPwU2cJFiJ+QbE6E5CUw2GU8XV921zyD8NyWkZZ3QMN2wKxmOC0gOu4CM3bE7SfsjVGsFQMeHOccgYLRzv3dFPEYYN/TGd2gW31hNxgZFZmAY2HNh4OW8a3Vx3aTmNIBJj5bG4nK/fcclWZhLgAOIz/wBvWcpn68k/CAZMjO8z5ErG4I0O03cfzNLSJ4TAjrrmr7sQfhceGBIdMjuAvvks99ETHDJmwEXnXkrWG4Gy0tMQczad50I+yDDtL7MXA4qYOQMCRA3HJHZ7RkwLOyndDwuO/wC4AAXNizjYXOu15EIuJwLHg/pJyyH0WIVFv1IKx1Op8Qc49bgd2oQ8fhWujjYCB8pmJFrxoseiDTbDB8LSALkSdBPryWv2V2g6oz/uABzbETpoUuASi1yj5jLVL3ZCLUIuE4EtM24cl648zRXIXVf01c5uNFRok02uInKT8I+q5cOjmu+/pL2dxvrPJaBDWX3Mm3h5qHUy26UmW6aO7VijvqnvsQeOoSI8O4KlWpFpI4jbn9l0VWhbgkixg+s1Sb2GHmfP9l5lTPSUkit2ewvteN9t1bw/YfxSTxAG17ytEYHhaA0RlPNHw9JzXZ/CRtkUN3sB1RROBeLwDrzHetHC1TAAzCfjkQYjdCo1g103tnbNbIr5RZxeOqNIgTPJCfTquuTZa1HFMLOMwBzVbEdqU2AQRF7BM0c8ZtcKJQb2e4mL2Ez++qNVwkC+iDU7fn5Wm+6F/qDydhyF+UpGWS1HksswLSMiI326KH9sxmbgqFSq4kmShlgFyQUMlFF+WaJxrQABdBrdqnJgWfi+1cPTaHCq0m9hJIPOJAHesp/tawfJTJ62TKL9jKMWdCar3akdLJOc8xB+6w8P7TOLD8Ipn/Jzge/hzKx8T21XdPE+AP8AEET9wmUG2NaR2NcD9TgMpJP0Vat23h2CPecZ/wBoJ81x4eXfM4nqZjxUnUxuE+wWzpj7V0gYDHnWbBNU9rWTdjp6hcp70gnc5etUanMCUdiNZ0R9p2jKkTNvm+yn/wBVm8U/B31sudykgX16botM9FtiCbDvamq6waG6byqzu16v+ZA2Fo6Kgx8m+mSIDujtSFwWW4l+rneP3Q/eH/InnKATNvUIk2QoZSCNdAiSfynZWdPzHxI+hQg3ZS4s9z6zWoO4uYbHFpu5xaRkHGx3VR+IJdxFxnTfu2UKmJGVjGiruxBNxkN1kjX5NZvblVuodtIE+OysU/aB8gkDuMfWbLn/AHnolOax9W/hDto1o6zCdvURMt4Sc+u5OqsUw2pJZVA/+w6xN1w5qWUWVTNiQdP5S9s21eDvsR2WHNHA50gzxQC6dYIiPAWQsbg/hn4nOyM52+h1gclzGF7cqDN05Z58slr4T2jBsYYdYH2hK1JGUZIajWMZ23Amc5GV9PFHZhmvbIgO68tslaw9WmbiIiZEZ563JOSX+n0+PiB4ZGxt4Wi/mlse0ZuFpOImbglsfYz6uqLqNQl36WzexnoP2XZYeixzC2I5R8w5jZKjR4WRww0a5x0nO85pkyT1qvgpdm0uKmyDJInYCQZOU/yrb6MkiLamb20myuNwv6fiAzmSM5yKYmAQ0ZHXXojRz9y3wZ3a3Zw91DW68QvefX4WThWZn4gTE6ev3XSvpktJyMaZjy9Qp4GsCCKjBIOdhI8cxkjSaCtVxXufKrwIzkoKk5m0p2NnwXqzzpEr0H2EpRhS6wJqEgnWABH1XAVCciIXqPsh2fGBpOg3JMgTcuIk+C4uulWl8nd0Eb1fg9Co49rqXES3LPayps9oGtgcJyz3WSaTiyTJGUjJSw2CLgAL3tOn7L4Cikfc2mhW9oySC1ojmoVO36kSQARqhu7GezURqNegQW4cgHiBjXp9kfSaizhe0C+TUc7dvDYK32ZxF0EEg2LhpzKwavaDKZFw6BaLxv65KNf20qAFtJjabTac3bDOwTbW8Avg6vFdlXsTG02tyKq4ioykPiLWnSTlsuRf2rVePiqOPKfwq7zxZ25rdt+QrGTqz7T0WxMvI0Ased4QcR7aWPBSibXP4XLkbIRZ3evNMtNCujQx3tNXfcPDY1aI+srLxGJLrOcXaySfuimI+lvsoNoDb1uqJJAIU762Fv4U2HS5PkpOobXPknpmM7coTACzzAOyeTr5qJHRMXnfxFoS0Cxm7ZdDafui8Vonqq5B0EDf8BOMOTmQBp6+yNGstMAzkcpi6cv5+vsge56eH0S4b69d0KDZbBBA38lJtQTZVTU7/X1RwdQfX4Qoaw3AdEEyTtziTZQgg3cb6a9QrNOmQL7SjQMg/dx15qdMRmpcegt9lB28xzQCG4uXgEz6oFlXq1IFjB5lVjUOk+NpQowWpXi2qkwmDz02Q6TO71oiubw94t60RYVXki4nn+OSQdHr6ppIbf8AhRDpSjUKB4+u5QHrb+EVpHKUvdjX13JzDsZsp8fio+8tbyQ3HmhtCpMt0cUWn4ZnlM/wt3s7tyfhqQDvMT12/K5inW2z3/CmXjl95UpwTKKnk7mkz/cCDfUGJ3GenmrlB5mHOk6RtzErkeyu2ABwPItkTkJ35LT/ALoNPzxrA4frsueScScoWdSMXleRr60UxWBEDxWHg8eHQGkHmDaduRWmzlKdTZyT0lEuNEthVcLgwwcIYCBlIHQ/zqiuq2zA0kn7KnXfJABFhvOeqo8UTimz5bbXIUmVfNBSXqz4Fsm4d6979j6DKWAw4qOaIpg5jN0u8YK8P7G7PNasynkCbnZouT4L0h7WtbDA3hG0fYL5X6i1JKHyfZ/TNFy3anwdRicdhm8UVHGTkLi2xWdV7fZP/aD7buAHdAXL1avf65KqcSdJ+v1XBHRPpS4Okqe0tU5ODb7X6yVSr9ovqn43kz3geCyPfmRlbuRXuOYI8RCr20iW9otjEg2zRBVj9xlf14KvSHw8UjyzTe/ERfrdNtQNxfGI5KJxG3nmqjKgGUn6InFyKRoZSLDa0pA+CAxwnXwRHYjQTzsUKMxuOenkpe870MHf6JMGsSOhCBgorT6v+yQGv1zQxiQDkPNENXiMgX7x5LUAIA20z9f2Ci5gnYefgk9+hH1QiRMAGeuS1GLTKgIgR19ZKRonPTrbxVUU9Pvmgm3XlH3CNGLjq0WAHmfPJOawEa+f7qrM2MkdY+ym1nMhCjWFcxsbd/2Qg8Gzeuo8FF9E6Ge4z66olOmdu+JI8VqCW2vAu4g89+9I41u3gqz8PbX1y2QDhIGcH1qUtDKjQfjQMhbyHUoLsWXZX5mAB0krNqMdNoPPMoYk2knoPLKE6gBzNBoJN5j6q0xh9RyWdSa/QHwK0aLDGd+f7oNUZOw9GCTEyDF/30O6BXkugpqlR2lpi+Zsg1XPzInoEoyi2HpOkxePLv2U3VRofJUS92k7EAQp8UZjTW1/uhQ+EEc8zJ9flI1Z6oT+Ii3r8qPA7eOnimFsK6p3pNaOQO0371AMi9x1EhO7c+aNBTJipp+UUOj1n3aIBqdycu3PdNkrHRdLOMWCsYCu4HgeSc+EjlsPp0VKlWta31R2/Mw5niA535ALnfsyzwbTa8ABpIjIunzm66Ts6qXsBDuHcEdxiFjMAt0z1Oiq1e13MbwcJa47mJ8CABGsn6qUFb4OfUW5Gh2t2pwy1gyMZScs5m91k4nHm0lzv9wOfP4Qo0WPmbGMpk55zactVZHaIo2h5nYw0cgLx4rpXAnCPn1JS4lFeoPKGz7N0nFziz5mgEHUX+hXXYDAYiuDwBriM/jgjnBVP+jdH3mPNIxwvpP4gRM8MERzXr59iqQeKlKabhqLgjYjUL5XVvbPk+10Wrt06s8txXYeKYAX0iGzwyCD0yUsZ2DiafzUnEZ8QEg+ui9iOD+GCJmLnf8AKgWlohwLhvnC4O6/Y7t6Z4eazZ+K19QRdSFRoyP1hew4/s6lUEOotcDqA2NysCp7C0XcXDSI6EgjnAVFqryjeDh6NZtgQL5RkVcp09jC3X/0nrEzTda3zGfA7Stzsz2Jw9GmaeJMvN+KS2OQ5IymkrF3RwjkaeHFzAnefV05pjI266966zHewIiaLyRfO9osARbNYOL7DrUh8bbbi49dVLuRYY1LBRa0CNPP+FGengpvoGfxy6KBYN1tyZVxrI5fy5/skXN6HyUalPll4JC+YhNwIxqg6dUmujXxuPJOBzBTVKUZA+twiAnI3g8lAMAO/wBe7dV6hi3lF03FkJnkQZCNAstGoJsBPOx8Mj3KJxPKeo+6rvvnfuumDiP4kfsUKMWi+1gET+4/kfhUpjf19UelUnYz4H8FKx9pMY5os4TzjxnYqLsU39JnYfgiyVanGY8rjqqxwZ08ND36IqmamidTtAk2y2Oc9dUEY0nM8Pfl1GiL/bDQeOY8M0m4Hy6cQ6EZrWkMoNjzOgPMgfgQrFOBtfnr3aIRw9su/X90OsL8+n2/Cy5ElGi8a0CdJGw+ib+6bp9rKj/dQIItOikHg3nPuv8AlahbLjrhNTA19earh8b+uaIJNwIjLbx1StFYzoM6mDe5HUpxTjI9NR1PJVKdU9+wF/41lGpuLepzOvhstto0p2Wm1bQ7xjw1SdhAb27on1+FVdXB0/B6bJmlsCCZGU/lagINUoN0MxoUA0W7FDq1DrPX1mkzE/5DvH3RCT4BnPcQfqmNP/BvU/uZQ3VwEwfsb9boNMon4CUntBiL93laFewFVnvmcRMEECTkdcoiZz7lQYydue/W6u4DssPqAlssbnveBnp38lOVPI3KR0dTtCmwcXFBbntBsZ+veuU/6kBLpzk8M63iWmbCR5rpcV7P0TBJIDTJaXWMTHFM9NFSrAGm9jmhwAPCGNnhEkgjhHPQIaexeCMrYCli6lT4nOI2bJgjQknX8q/RpP5gacPnMOVTs1jXOhpBLdHEn/xiLT39IWwzs9rxIY4D/aaYE6/Nrp3XRkKlxyfPMJBSBCgvUHlj0f8AoZR//fqVDkyi7rLnNAjule6gzBB7l4D/AEdxopYx5eYa9gZOgJe0tnlaO9e90mr43Wt9z4Pp9PFdtMJUqCCIkyIyBsUWlezhEp+Gc4TmiLE6ZctLLkoZtUQp9lUwZjzMHqJgq80AZADuVR+KAEkrJxPbji7hp57nKN+aO6MQrS1NU1sf2kym2XuichqTyCwK2IFVxc4QHWExkPXmm90eIveeJ0Dn3DKNctlAvJyMesrhQ1Jt8HZo6KhjI1GmWzwgt2MiD/4kojO0Hj52hwnOY71Ag5/F3RE7kfsihgiLnv06HO6nZVpeSvXwOFrD42+7cbbeYzWTjPYg3NKoHTofyFr1cKCRmLZEWKel2dOR4SP8UU6wNj939nGYnsaqz56TragT3/CqMRa4P0+4XpNTFPZ8LnAnQG8i2tvRVHG4KnXH/cYGn/Juf5+qdToCbeTz9rgDt3ogeIz+67Cn7FUnZVJ7xPgRmsntj2PqUAHN+Nh/9h15c/oqqaFbjdWcxUfJ581Hu/Cu1MKB3oXujtbr68FVM1FUDf7+UJx/Ns1Z92R/OvcnZTGZ/HNBsaMbBmk3Md3Lqk1p0I55egjAQbEqbKcxkD4TyKlZ1JJ8gKls8990zasf8dlOq4gQc/PxQfd6+u5PEjqSTZZbUJMeiiNjfL14KrTrEC2YS99y/C1Cb6LPB6E+SFWZPrnmpU3evL7KL3aCfv47LIzlZUqUSJ9eai1vmrxpbzn66oRpRnbvTWLRBlQix7j+dwrLW9PXkVWqNjRKlVnTz8lsgqg5pk39Da6EXkWOX0RW1YH2TVWDMZIGTIFmouNtlXfT3uEZzY9WO4KfjtfzmVlwUbsiwaEKL2jMfgeCT2lR4rbogoQJGWfkeScPGlvseSXBOs8k9HCPeYaCTyGSw6J0mOc4BvxHIRmu27M7KbTpgfK6JJ/Vfr4Ifs/7Ne6+J5HF/ut0gLQ7RxzQwwW3MH4gIzGYOfKdVyye50jSlzRRxBbUbUkGKbcm/DJOud7G/XO6yW9oU2sDWgtOUgZwf0g5ZZ/fMjO0GjiaWu4nDhhwJOggAjqOS0qPY8tDnU+FwyJLZA1aeEgZamU2MieTPoNEwHAZuFxPP4g026yr9LEQBLiOThxdYJaJHQaIbeymtM8IIncNAO/Fn1M79EQYe5+Z87E8I5DhI9ZLWmUa9j56lMpBtpTL1J5E9X/pZ7APrYWrXeeBlWG07SSGkhzuk27l6T2Bg8RhCaeJqsqUT8lVzoc06Mh2YOm3kvPvZT2mr0sNSZTe5rW0mwIkTmSOsk9xWhU7VrVxNZ7zwnI2vybHCfFfC19RubZ6DR6Z7Em1X/T1SnwxPECN5EeKD2hiKdNh43RtnfbquI7Owr3gZwTEgkE9xtqtvBez5Ah7i4CSATIBi8XXPbxQZdPCDtzM416uJcbFtObDIwMpnxWrhsJ7uLTIz0tkNbLTZRa1tvVkCvVtf6JKSHetv9MVSA4qsCIGnLP1PmqbnXyWg/DyOarnC+XMqE+XY2nKKVAWkqTnSBKc0SMp9fVP/bO9ZJSlonRkj83+pRA+OSVMmPkNtvrKRJcbhMRfLH94DEifr+6TmgjIyNwCfL1dEZRj16KDj6D303NYYcQYN7HQ2vnzRFtWROHDrZlQa17DEyNjJHnks72Z7IrUOM1qheXkWLiQIm4BP0hbFR9955c0ZcYHvmsozWdi0nuMMbJuWkDxHJUe0vZimfl+EjQXHcNFvGnN8iNkzqztW8W1gHfugm1hh3M4nG+zrm3BEHmBBm0knL7qhX7Ie0SWn9+5egVKlNwhw7onyKg5rMotHL+U/cZWMkso85cyR0zBhOBmJ09Bdl2l2JTdBiSbEgkfS3j5rExfsq79DyCMg4Wnaf2TKaeSyd8o52sScxbfL0EsO8G2ULRq9g4hszT4h/t1+5Pcqz+z6gHEabmjUkGFZSiRcXkrcMOnT7JRt4KzTogxceX1T1KQBzBQvkPbaVgGAnP+fFFMRH10TOYYm0byoySLCSO4LWLsY08kF1bSVMg8+7f8ocg9enr8I2P2mSJshuYb2JUH03CCBY9II1i+fKCj0XC0wU2OQKFuhU68fxZSOIBQqzIOXT7JU6RcYaDO0G3VCzduiTq+mhyzQC475/VbdHsYPaZJ4pz0Gc2zPVWWezd4kutFh8Q8foh3IoK0mc8zY+v2VkYN5+Vjvp9c10+E9lyR8ogZEgcXXkuhwvZLWgcQ4iP5yU3rewz2xyct2N7N8YBIzzJt4Bdf2d2TTpQAJJ1t9EZwDRmIGcrH7Q7bLj7ukOLdwOW8aHvUrcicnKfC4Rsdr4xrWEfC4xIFj07lzVPAlxLqoDQ6bcM8Jtw2cJvz0Kg4Vf0uDjkbR33MSOSo/wB0WlwL5dwjiGYGYsTz1GyolxwKlsVG3TY0MAa4l+kkNaCNpmI222Cse+eWXdf9QAmOg0/ZYuErPcRIBBNyQXDqDF+7daNDDxlJm0ADinS4NvXNIykeeWTaZ5DaM+QO/qFH+6Y2wa0kc46ZC6HVxLwby0bR8XfNu5CNPiuZB6Ov1gDn+yUrR89pk6S9aeNO87J7QLA2WhzGhrTxTawEdOu66Xsk8bnP4mho/TMtggRE2/hc9/pRApvBNwIHxCQWzpn5HwXS4EhzBDXEcRBB+D4dQJMmRcbjqV8XUStnp4tuKNTtHtf+3NOpRizmnSHNmHC2mxsfv2fZXbbcRRbVaCAZscwRn1/ded9tPa+m1sElzmkvkR80FxAJI0Petb2fxD8PUcKkhrjdvxGMoeItGc9eSg16P5Flp7juHVCRMIFS8DnPgn98BuemV7iwQsO8ue7UiB5EwFzN8E1GuQrg6ZB+iTm7omnLXZO4eCmCyvfqhmqQMslMv6GEi4HRCyq/AhWMTBExPRSa4GCSotp9QERlMZStkV0WKVZh19clNzRv5qkaYtcBNUqaZ95TWT7dvgLWZIsb+KHwOi8IXDNv5/dMKpFkpVQYQOTl4yVf3xlSD0LGcB6+Ea/TnYwhuw7TYggj/LVGD+5Rcd1rMrKzgQbSRtb6SkYLSDbfb9kZ7RrB0O3fCjw8mkdOsoj7jJf2Q9pmi8D/AGm4Pfp3KrWxRpwMVSDWn9TTxNJ+q1KtEgS2QOenrkh1MJTqsLKggm1zbeW3TX7lU3lMyajMLV+YFsfqAIBm2n3Sb7L0Kv8A/OqRE6h3lFkLHezlSlJpH3jIyyfGwtBPNY/90QYLb2zse+9u/mnSfhhu1ZrYj2SeDepbpfkqv/TbmuN7bZON98oRML2tUbk/im0OMi3XJX6fbh/WB3D8n6LPchkryZjPZu8Oe6NLAEdUT/o+SDxE72BJW72fiW1DLQY1JECeW61adPZJ3Jpgk0jk3+yVuEB89Re1xER4ImE9kwM2z/yMjyie9dg5vFY9TooOptMGc/DktvmR7v8ABz59mKYJs0dJnLQg+SsYT2fptFpv3fuVrmkABaSquJxgY2XAR4zy9bJbk8sZTbwRw+Da0wLmO9W8PSAzP0WC3tshwAAMibgjU3B1y+2iLX7aETDgYsIE6yOaO1macjUxFUNFjrfU+Sq1O1/dxMX1m1hN9jqsU4yo6/FbvbHUzb1kpUKYEzJIM7geHf8AumUK5DSqmQxXaVWsf8WkiAbHn18EVuHy4XSJvlP/ACzB8kuGdDlmLRtEZeSG+mRcWn5pz65Hxy+7gb9hnUC0mHE8jN5FwAB5c81VqinUI+E8bQeEy4R/k3K2kjL7XadRzYB+IRY3BjWI2RKtEE8TWPmbk8V5uCCbHuWugUU6Ig/NaLEcRI3BBH30lWQLcXDOWWvcL80AkEnjBbrF5B1JGTd7+KZzPilrvH7Xt4/urLxVF9vaBAhxIEWaS4W58R+JVDi3PMkPb1bMjSLj1qoUmMJknijThi41kZeSI/tF82IA2j1PigHg8DTuF0kl6w8ae4Y3BtNDDjLgy/8ASxM7clzmExjxPxuN2wCSQOIEyOmiSS+IuZyPS/60W3kl9FpJPvDLjrrYHQWC6zBv43w7Ihpt/wAnN+gCSSjqYReGDp2NEZahZOHxDji2t4iA6Zi36ZHh+UklzIlHEvwaeJp8NgTeNd1XNQh/DJt4pklNZNp8rkTq7jBJ0+4VmjUJglJJYMkqCisS5w2EjxhPhapJMpJLEWlTI1jfx8lHhSSSjLA2aGc0kkGOgVQorQkksh3gmWBDLLkZ2lJJMIh6fyuOwJ5WlRqP+E2Hh0TpLIDyxqZy5x5kqt2tSBI79rXixzH7JJI+Ax/yRl0O0HteWTIgZ9VpnCseOJzGmIiRIvO6SSzLz4wDx3s7Qc0/AGmM2/CRHRc32XgWvrOa4ktaMt76/snSTRbpi6TtHTU2/pyGQi0ZJVKhBdy/PJJJKbyBxeOcBIgGQJGe6zGdt1eNwmIAMxfMd2uySSdIqoqg+J7RqExxHLPUZKrinmMySINzukkghqSCsMs26dAqb3cLramO7uSSREh5LfugWCb3Ag5C8WGipGsWOcGwIOw29eCSSKGS9LL2EeXfEcw4DxG3kjuhxEgZnffqkkllkig39uILbxY57mFlnFk0zMfC4AeX5SSQQyJDCiA4SDwcWdgdhNwFDEVSxjiDMDIgEZixtOu6SSZcsYBSxMkS1sOJBF7wLHOZVPEdouY9wbAHf9ikknSTYXg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784225"/>
            <a:ext cx="47148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npenn.org/cms/lib/PA09000087/Centricity/Domain/351/Earth%20Science/Ch.%204%20Plate%20Tectonics/Ch.%204%20Plate%20Tectonics%20Website%20Images/Evidence%20for%20Continental%20Drif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9800"/>
            <a:ext cx="4127500" cy="309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56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Evidence</a:t>
            </a:r>
            <a:endParaRPr lang="en-US" dirty="0"/>
          </a:p>
        </p:txBody>
      </p:sp>
      <p:pic>
        <p:nvPicPr>
          <p:cNvPr id="5122" name="Picture 2" descr="http://www.npenn.org/cms/lib/PA09000087/Centricity/Domain/351/Earth%20Science/Ch.%204%20Plate%20Tectonics/Ch.%204%20Plate%20Tectonics%20Website%20Images/Evidence%20for%20Continental%20Drif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96" y="1066800"/>
            <a:ext cx="79248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36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Wegner’s Hypothesis accepted?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37390" y="2514600"/>
            <a:ext cx="34692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NO!!!!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640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wasn’t Wegner’s Hypothesis accepted?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Wegner had an abundance of evidence to support his hypothesis</a:t>
            </a:r>
          </a:p>
          <a:p>
            <a:r>
              <a:rPr lang="en-US" sz="3200" dirty="0" smtClean="0"/>
              <a:t>Didn’t have the mechanism to explain how the continents divided</a:t>
            </a:r>
            <a:endParaRPr lang="en-US" sz="3200" dirty="0"/>
          </a:p>
        </p:txBody>
      </p:sp>
      <p:pic>
        <p:nvPicPr>
          <p:cNvPr id="6146" name="Picture 2" descr="http://link.springer.com/article/10.1007%2FBF02914844/lookinside/000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714" y="963161"/>
            <a:ext cx="2249429" cy="353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upload.wikimedia.org/wikipedia/commons/thumb/6/69/Antonio_Snider-Pellegrini_Opening_of_the_Atlantic.jpg/300px-Antonio_Snider-Pellegrini_Opening_of_the_Atlant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95800"/>
            <a:ext cx="3429000" cy="201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&quot;No&quot; Symbol 4"/>
          <p:cNvSpPr/>
          <p:nvPr/>
        </p:nvSpPr>
        <p:spPr>
          <a:xfrm>
            <a:off x="5638800" y="4343400"/>
            <a:ext cx="2514600" cy="231648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1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made up of?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We are made of little particles known as atoms</a:t>
            </a:r>
          </a:p>
          <a:p>
            <a:r>
              <a:rPr lang="en-US" dirty="0" smtClean="0"/>
              <a:t>Atoms are the smallest basic unit of matter</a:t>
            </a:r>
          </a:p>
          <a:p>
            <a:r>
              <a:rPr lang="en-US" dirty="0" smtClean="0"/>
              <a:t>All atoms contain three parts</a:t>
            </a:r>
          </a:p>
          <a:p>
            <a:pPr lvl="1"/>
            <a:r>
              <a:rPr lang="en-US" dirty="0" smtClean="0"/>
              <a:t>Proton</a:t>
            </a:r>
          </a:p>
          <a:p>
            <a:pPr lvl="1"/>
            <a:r>
              <a:rPr lang="en-US" dirty="0" smtClean="0"/>
              <a:t>Neutron</a:t>
            </a:r>
          </a:p>
          <a:p>
            <a:pPr lvl="1"/>
            <a:r>
              <a:rPr lang="en-US" dirty="0" smtClean="0"/>
              <a:t>Electron</a:t>
            </a:r>
            <a:endParaRPr lang="en-US" dirty="0"/>
          </a:p>
        </p:txBody>
      </p:sp>
      <p:pic>
        <p:nvPicPr>
          <p:cNvPr id="6" name="il_fi" descr="http://education.jlab.org/qa/atom_model_02.gif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7325" y="2463006"/>
            <a:ext cx="28003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807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Diagram and label the parts of an atom.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16764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Proton = positively charged particle in the nucleus of an atom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31242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Neutron = neutrally (no) charged particle in the nucleus of an atom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48006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Electron = negatively charged particle circling around the nucleus of an atom</a:t>
            </a:r>
            <a:endParaRPr lang="en-US" sz="2400" dirty="0"/>
          </a:p>
        </p:txBody>
      </p:sp>
      <p:pic>
        <p:nvPicPr>
          <p:cNvPr id="8" name="il_fi" descr="http://education.jlab.org/qa/atom_model_0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464343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 rot="9160675">
            <a:off x="2674617" y="2374121"/>
            <a:ext cx="2448158" cy="296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181854">
            <a:off x="3419617" y="3437216"/>
            <a:ext cx="15240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9483251">
            <a:off x="3564470" y="5387076"/>
            <a:ext cx="1534282" cy="2008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1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atoms make?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800600"/>
          </a:xfrm>
        </p:spPr>
        <p:txBody>
          <a:bodyPr/>
          <a:lstStyle/>
          <a:p>
            <a:r>
              <a:rPr lang="en-US" dirty="0" smtClean="0"/>
              <a:t>Atoms make up elements</a:t>
            </a:r>
          </a:p>
          <a:p>
            <a:r>
              <a:rPr lang="en-US" dirty="0" smtClean="0"/>
              <a:t>Elements contain one particular atom </a:t>
            </a:r>
            <a:endParaRPr lang="en-US" dirty="0"/>
          </a:p>
          <a:p>
            <a:r>
              <a:rPr lang="en-US" dirty="0" smtClean="0"/>
              <a:t>Cannot be broken down into a simpler particle</a:t>
            </a:r>
          </a:p>
          <a:p>
            <a:r>
              <a:rPr lang="en-US" dirty="0" smtClean="0"/>
              <a:t>Have a particular amount of electrons and protons</a:t>
            </a:r>
          </a:p>
          <a:p>
            <a:r>
              <a:rPr lang="en-US" dirty="0" smtClean="0"/>
              <a:t>92 naturally occurring element; 115 known elements </a:t>
            </a:r>
            <a:endParaRPr lang="en-US" dirty="0"/>
          </a:p>
        </p:txBody>
      </p:sp>
      <p:pic>
        <p:nvPicPr>
          <p:cNvPr id="2050" name="Picture 2" descr="http://loldamn.com/wp-content/uploads/2011/10/funny-new-chemistry-element-of-surpris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71600"/>
            <a:ext cx="3348038" cy="295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blogs.agu.org/wildwildscience/files/2009/08/Pictur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70747"/>
            <a:ext cx="2360762" cy="240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aspenview.org/virtual/images/stories/science_gir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50023"/>
            <a:ext cx="1960728" cy="224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6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pic>
        <p:nvPicPr>
          <p:cNvPr id="1026" name="Picture 2" descr="http://www.chemicool.com/images/periodic-table.pn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05" y="1600200"/>
            <a:ext cx="803838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18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7259</TotalTime>
  <Words>1493</Words>
  <Application>Microsoft Office PowerPoint</Application>
  <PresentationFormat>On-screen Show (4:3)</PresentationFormat>
  <Paragraphs>234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Daily Routine</vt:lpstr>
      <vt:lpstr>Biology Announcements</vt:lpstr>
      <vt:lpstr>Tiny Little Particles</vt:lpstr>
      <vt:lpstr>I will be able to…</vt:lpstr>
      <vt:lpstr>Correcting our Scientific Method Test</vt:lpstr>
      <vt:lpstr>What are we made up of?</vt:lpstr>
      <vt:lpstr>Diagram and label the parts of an atom.</vt:lpstr>
      <vt:lpstr>What do atoms make?</vt:lpstr>
      <vt:lpstr>Periodic Table</vt:lpstr>
      <vt:lpstr>Daily Routine</vt:lpstr>
      <vt:lpstr>Biology Announcements</vt:lpstr>
      <vt:lpstr>Bell Work</vt:lpstr>
      <vt:lpstr>Putting Tiny Little Particles Together</vt:lpstr>
      <vt:lpstr>I will be able to…</vt:lpstr>
      <vt:lpstr>Element Simulation</vt:lpstr>
      <vt:lpstr>Periodic Table</vt:lpstr>
      <vt:lpstr>Periodic Table</vt:lpstr>
      <vt:lpstr>What happens when two elements join together?</vt:lpstr>
      <vt:lpstr>Do all elements join the same way to form the compound?</vt:lpstr>
      <vt:lpstr>How are compounds form?</vt:lpstr>
      <vt:lpstr>Famous Ionic Bond</vt:lpstr>
      <vt:lpstr>How do ionic bonds form?</vt:lpstr>
      <vt:lpstr>Famous Ionic Bond</vt:lpstr>
      <vt:lpstr>How are compounds form?</vt:lpstr>
      <vt:lpstr>How do covalent bonds form?</vt:lpstr>
      <vt:lpstr>Daily Routine</vt:lpstr>
      <vt:lpstr>Biology Announcements</vt:lpstr>
      <vt:lpstr>Bell Work</vt:lpstr>
      <vt:lpstr>Finding Mass of an Object</vt:lpstr>
      <vt:lpstr>I will be able to…</vt:lpstr>
      <vt:lpstr>What is mass and why is it important?</vt:lpstr>
      <vt:lpstr>Are mass and weight the same thing?</vt:lpstr>
      <vt:lpstr>Are mass and weight the same thing?</vt:lpstr>
      <vt:lpstr>How do we measure mass</vt:lpstr>
      <vt:lpstr>Daily Routine</vt:lpstr>
      <vt:lpstr>Earth Science Announcements</vt:lpstr>
      <vt:lpstr>Daily Routine</vt:lpstr>
      <vt:lpstr>Earth Science Announcements</vt:lpstr>
      <vt:lpstr>Bell Work</vt:lpstr>
      <vt:lpstr>Continental Drift</vt:lpstr>
      <vt:lpstr>I will be able to…</vt:lpstr>
      <vt:lpstr>Continental Drift Article</vt:lpstr>
      <vt:lpstr>Daily Routine</vt:lpstr>
      <vt:lpstr>Earth Science Announcements</vt:lpstr>
      <vt:lpstr>Bell Work</vt:lpstr>
      <vt:lpstr>Continental Drift</vt:lpstr>
      <vt:lpstr>I will be able to…</vt:lpstr>
      <vt:lpstr>Who Was Alfred Wegener</vt:lpstr>
      <vt:lpstr>What is the Continental Drift Hypothesis</vt:lpstr>
      <vt:lpstr>Continental Drift Hypothesis</vt:lpstr>
      <vt:lpstr>Pangaea Animation</vt:lpstr>
      <vt:lpstr>What type of evidence did he use to support his hypothesis?</vt:lpstr>
      <vt:lpstr>What type of evidence did he use to support his hypothesis?</vt:lpstr>
      <vt:lpstr>What type of evidence did he use to support his hypothesis?</vt:lpstr>
      <vt:lpstr>What type of evidence did he use to support his hypothesis?</vt:lpstr>
      <vt:lpstr>Climate Evidence</vt:lpstr>
      <vt:lpstr>Was Wegner’s Hypothesis accepted?</vt:lpstr>
      <vt:lpstr>Why wasn’t Wegner’s Hypothesis accepted?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Grant W Hamilton</dc:creator>
  <cp:lastModifiedBy>Grant W Hamilton</cp:lastModifiedBy>
  <cp:revision>39</cp:revision>
  <dcterms:created xsi:type="dcterms:W3CDTF">2013-09-01T21:01:44Z</dcterms:created>
  <dcterms:modified xsi:type="dcterms:W3CDTF">2013-09-22T20:33:05Z</dcterms:modified>
</cp:coreProperties>
</file>