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53A7A-C1BF-4EE7-BE09-247FEE47467C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A318-674C-44BB-9DAF-97C40B0FD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3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6B64A-95FA-4D4A-86EC-183C3D465D6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393C8-F2DB-4ABF-AC34-F9D178E81DB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FDEC0-37B8-441B-8684-046C2597E5E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33E81-3BE7-46B8-BB72-C9C6BC3C3A6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BDF29-F781-4174-ADAE-FF486518CEE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1BAA6-A6B0-4886-8A63-6D97EC1828A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ED5E1-5337-43E4-8CFA-64B4283DDBF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CC9E6-1C0F-40E4-A891-D0C2F62E67D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A317C-58D4-465D-9164-31DD5B486D3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6E13-7121-4A3F-844B-B86A96DBD8E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7DF5F-5977-4108-8EBF-0001603FD18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51363" cy="3413125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5" y="6230938"/>
            <a:ext cx="17437100" cy="358775"/>
          </a:xfrm>
        </p:spPr>
        <p:txBody>
          <a:bodyPr/>
          <a:lstStyle/>
          <a:p>
            <a:r>
              <a:rPr lang="en-US" altLang="en-US"/>
              <a:t>Images like these can be used to make overheads, inserted into electronic documents, inserted into print documents, or projected directly onto a screen with a computer projection system.  Every investigation has at least one image on the CD-ROM that is part of our teacher toolkit.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B7B4-7428-4ADC-A250-9E52C3663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01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239838"/>
            <a:ext cx="7772400" cy="4856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32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6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1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2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4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9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0B92-0DFE-47E8-A828-FEF96C147B69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0813-886F-4D6D-9E3C-F075AFDC2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4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Daily Routine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Sit in your appropriate seat quietly</a:t>
            </a:r>
          </a:p>
          <a:p>
            <a:pPr eaLnBrk="1" hangingPunct="1"/>
            <a:r>
              <a:rPr lang="en-US" altLang="en-US" smtClean="0"/>
              <a:t>Have all necessary materials out</a:t>
            </a:r>
          </a:p>
          <a:p>
            <a:pPr eaLnBrk="1" hangingPunct="1"/>
            <a:r>
              <a:rPr lang="en-US" altLang="en-US" smtClean="0"/>
              <a:t>All back packs on the floor</a:t>
            </a:r>
          </a:p>
          <a:p>
            <a:pPr eaLnBrk="1" hangingPunct="1"/>
            <a:r>
              <a:rPr lang="en-US" altLang="en-US" smtClean="0"/>
              <a:t>All cell phones on silent and away in backpacks</a:t>
            </a:r>
          </a:p>
          <a:p>
            <a:pPr eaLnBrk="1" hangingPunct="1"/>
            <a:r>
              <a:rPr lang="en-US" altLang="en-US" smtClean="0"/>
              <a:t>All music devices off and headphones out of your ears</a:t>
            </a:r>
          </a:p>
          <a:p>
            <a:pPr eaLnBrk="1" hangingPunct="1"/>
            <a:r>
              <a:rPr lang="en-US" altLang="en-US" smtClean="0"/>
              <a:t>No food or drink except for water</a:t>
            </a:r>
          </a:p>
        </p:txBody>
      </p:sp>
    </p:spTree>
    <p:extLst>
      <p:ext uri="{BB962C8B-B14F-4D97-AF65-F5344CB8AC3E}">
        <p14:creationId xmlns:p14="http://schemas.microsoft.com/office/powerpoint/2010/main" val="16233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7467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Line 3"/>
          <p:cNvSpPr>
            <a:spLocks noChangeShapeType="1"/>
          </p:cNvSpPr>
          <p:nvPr/>
        </p:nvSpPr>
        <p:spPr bwMode="auto">
          <a:xfrm flipV="1">
            <a:off x="3657600" y="1371600"/>
            <a:ext cx="0" cy="3962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04" name="Oval 4"/>
          <p:cNvSpPr>
            <a:spLocks noChangeArrowheads="1"/>
          </p:cNvSpPr>
          <p:nvPr/>
        </p:nvSpPr>
        <p:spPr bwMode="auto">
          <a:xfrm>
            <a:off x="3581400" y="1295400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05" name="Line 5"/>
          <p:cNvSpPr>
            <a:spLocks noChangeShapeType="1"/>
          </p:cNvSpPr>
          <p:nvPr/>
        </p:nvSpPr>
        <p:spPr bwMode="auto">
          <a:xfrm flipV="1">
            <a:off x="3886200" y="2057400"/>
            <a:ext cx="0" cy="3429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 flipV="1">
            <a:off x="4114800" y="2743200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V="1">
            <a:off x="4343400" y="3429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08" name="Line 8"/>
          <p:cNvSpPr>
            <a:spLocks noChangeShapeType="1"/>
          </p:cNvSpPr>
          <p:nvPr/>
        </p:nvSpPr>
        <p:spPr bwMode="auto">
          <a:xfrm flipV="1">
            <a:off x="6248400" y="41148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 flipV="1">
            <a:off x="7543800" y="40386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 flipV="1">
            <a:off x="8229600" y="2636838"/>
            <a:ext cx="0" cy="2667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 flipV="1">
            <a:off x="8001000" y="3475038"/>
            <a:ext cx="0" cy="1905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 flipV="1">
            <a:off x="8458200" y="2103438"/>
            <a:ext cx="0" cy="3352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 flipV="1">
            <a:off x="8686800" y="1447800"/>
            <a:ext cx="0" cy="3886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4" name="Oval 14"/>
          <p:cNvSpPr>
            <a:spLocks noChangeArrowheads="1"/>
          </p:cNvSpPr>
          <p:nvPr/>
        </p:nvSpPr>
        <p:spPr bwMode="auto">
          <a:xfrm>
            <a:off x="3810000" y="19510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5" name="Oval 15"/>
          <p:cNvSpPr>
            <a:spLocks noChangeArrowheads="1"/>
          </p:cNvSpPr>
          <p:nvPr/>
        </p:nvSpPr>
        <p:spPr bwMode="auto">
          <a:xfrm>
            <a:off x="7467600" y="40084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6" name="Oval 16"/>
          <p:cNvSpPr>
            <a:spLocks noChangeArrowheads="1"/>
          </p:cNvSpPr>
          <p:nvPr/>
        </p:nvSpPr>
        <p:spPr bwMode="auto">
          <a:xfrm>
            <a:off x="6172200" y="40084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7" name="Oval 17"/>
          <p:cNvSpPr>
            <a:spLocks noChangeArrowheads="1"/>
          </p:cNvSpPr>
          <p:nvPr/>
        </p:nvSpPr>
        <p:spPr bwMode="auto">
          <a:xfrm>
            <a:off x="4267200" y="33226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8" name="Oval 18"/>
          <p:cNvSpPr>
            <a:spLocks noChangeArrowheads="1"/>
          </p:cNvSpPr>
          <p:nvPr/>
        </p:nvSpPr>
        <p:spPr bwMode="auto">
          <a:xfrm>
            <a:off x="4038600" y="27130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19" name="Oval 19"/>
          <p:cNvSpPr>
            <a:spLocks noChangeArrowheads="1"/>
          </p:cNvSpPr>
          <p:nvPr/>
        </p:nvSpPr>
        <p:spPr bwMode="auto">
          <a:xfrm>
            <a:off x="7924800" y="33226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20" name="Oval 20"/>
          <p:cNvSpPr>
            <a:spLocks noChangeArrowheads="1"/>
          </p:cNvSpPr>
          <p:nvPr/>
        </p:nvSpPr>
        <p:spPr bwMode="auto">
          <a:xfrm>
            <a:off x="8077200" y="26368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21" name="Oval 21"/>
          <p:cNvSpPr>
            <a:spLocks noChangeArrowheads="1"/>
          </p:cNvSpPr>
          <p:nvPr/>
        </p:nvSpPr>
        <p:spPr bwMode="auto">
          <a:xfrm>
            <a:off x="8382000" y="19510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22" name="Oval 22"/>
          <p:cNvSpPr>
            <a:spLocks noChangeArrowheads="1"/>
          </p:cNvSpPr>
          <p:nvPr/>
        </p:nvSpPr>
        <p:spPr bwMode="auto">
          <a:xfrm>
            <a:off x="8610600" y="1341438"/>
            <a:ext cx="152400" cy="1524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23" name="Freeform 23"/>
          <p:cNvSpPr>
            <a:spLocks/>
          </p:cNvSpPr>
          <p:nvPr/>
        </p:nvSpPr>
        <p:spPr bwMode="auto">
          <a:xfrm>
            <a:off x="3657600" y="1341438"/>
            <a:ext cx="5029200" cy="2857500"/>
          </a:xfrm>
          <a:custGeom>
            <a:avLst/>
            <a:gdLst>
              <a:gd name="T0" fmla="*/ 0 w 3168"/>
              <a:gd name="T1" fmla="*/ 0 h 1800"/>
              <a:gd name="T2" fmla="*/ 228600 w 3168"/>
              <a:gd name="T3" fmla="*/ 685800 h 1800"/>
              <a:gd name="T4" fmla="*/ 457200 w 3168"/>
              <a:gd name="T5" fmla="*/ 1447800 h 1800"/>
              <a:gd name="T6" fmla="*/ 685800 w 3168"/>
              <a:gd name="T7" fmla="*/ 2057400 h 1800"/>
              <a:gd name="T8" fmla="*/ 2590800 w 3168"/>
              <a:gd name="T9" fmla="*/ 2743200 h 1800"/>
              <a:gd name="T10" fmla="*/ 3886200 w 3168"/>
              <a:gd name="T11" fmla="*/ 2743200 h 1800"/>
              <a:gd name="T12" fmla="*/ 4343400 w 3168"/>
              <a:gd name="T13" fmla="*/ 2057400 h 1800"/>
              <a:gd name="T14" fmla="*/ 4495800 w 3168"/>
              <a:gd name="T15" fmla="*/ 1371600 h 1800"/>
              <a:gd name="T16" fmla="*/ 4800600 w 3168"/>
              <a:gd name="T17" fmla="*/ 685800 h 1800"/>
              <a:gd name="T18" fmla="*/ 5029200 w 3168"/>
              <a:gd name="T19" fmla="*/ 76200 h 1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68" h="1800">
                <a:moveTo>
                  <a:pt x="0" y="0"/>
                </a:moveTo>
                <a:cubicBezTo>
                  <a:pt x="48" y="140"/>
                  <a:pt x="96" y="280"/>
                  <a:pt x="144" y="432"/>
                </a:cubicBezTo>
                <a:cubicBezTo>
                  <a:pt x="192" y="584"/>
                  <a:pt x="240" y="768"/>
                  <a:pt x="288" y="912"/>
                </a:cubicBezTo>
                <a:cubicBezTo>
                  <a:pt x="336" y="1056"/>
                  <a:pt x="208" y="1160"/>
                  <a:pt x="432" y="1296"/>
                </a:cubicBezTo>
                <a:cubicBezTo>
                  <a:pt x="656" y="1432"/>
                  <a:pt x="1296" y="1656"/>
                  <a:pt x="1632" y="1728"/>
                </a:cubicBezTo>
                <a:cubicBezTo>
                  <a:pt x="1968" y="1800"/>
                  <a:pt x="2264" y="1800"/>
                  <a:pt x="2448" y="1728"/>
                </a:cubicBezTo>
                <a:cubicBezTo>
                  <a:pt x="2632" y="1656"/>
                  <a:pt x="2672" y="1440"/>
                  <a:pt x="2736" y="1296"/>
                </a:cubicBezTo>
                <a:cubicBezTo>
                  <a:pt x="2800" y="1152"/>
                  <a:pt x="2784" y="1008"/>
                  <a:pt x="2832" y="864"/>
                </a:cubicBezTo>
                <a:cubicBezTo>
                  <a:pt x="2880" y="720"/>
                  <a:pt x="2968" y="568"/>
                  <a:pt x="3024" y="432"/>
                </a:cubicBezTo>
                <a:cubicBezTo>
                  <a:pt x="3080" y="296"/>
                  <a:pt x="3144" y="112"/>
                  <a:pt x="3168" y="48"/>
                </a:cubicBezTo>
              </a:path>
            </a:pathLst>
          </a:custGeom>
          <a:noFill/>
          <a:ln w="508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24" name="Rectangle 24"/>
          <p:cNvSpPr>
            <a:spLocks noChangeArrowheads="1"/>
          </p:cNvSpPr>
          <p:nvPr/>
        </p:nvSpPr>
        <p:spPr bwMode="auto">
          <a:xfrm>
            <a:off x="0" y="990600"/>
            <a:ext cx="2514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latin typeface="Arial" charset="0"/>
                <a:ea typeface="ＭＳ Ｐゴシック" charset="0"/>
                <a:cs typeface="+mn-cs"/>
              </a:rPr>
              <a:t>Step 4:</a:t>
            </a:r>
            <a:r>
              <a:rPr lang="en-US" sz="2800">
                <a:latin typeface="Arial" charset="0"/>
                <a:ea typeface="ＭＳ Ｐゴシック" charset="0"/>
                <a:cs typeface="+mn-cs"/>
              </a:rPr>
              <a:t> take your sheet of paper and plot your elevation points on a graph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1">
                <a:latin typeface="Arial" charset="0"/>
                <a:ea typeface="ＭＳ Ｐゴシック" charset="0"/>
                <a:cs typeface="+mn-cs"/>
              </a:rPr>
              <a:t>Step 5:</a:t>
            </a:r>
            <a:r>
              <a:rPr lang="en-US" sz="2800">
                <a:latin typeface="Arial" charset="0"/>
                <a:ea typeface="ＭＳ Ｐゴシック" charset="0"/>
                <a:cs typeface="+mn-cs"/>
              </a:rPr>
              <a:t> Draw a line through your points</a:t>
            </a:r>
            <a:r>
              <a:rPr lang="en-US" sz="3200">
                <a:latin typeface="Arial" charset="0"/>
                <a:ea typeface="ＭＳ Ｐゴシック" charset="0"/>
                <a:cs typeface="+mn-cs"/>
              </a:rPr>
              <a:t> </a:t>
            </a:r>
          </a:p>
        </p:txBody>
      </p:sp>
      <p:sp>
        <p:nvSpPr>
          <p:cNvPr id="230425" name="Freeform 25"/>
          <p:cNvSpPr>
            <a:spLocks/>
          </p:cNvSpPr>
          <p:nvPr/>
        </p:nvSpPr>
        <p:spPr bwMode="auto">
          <a:xfrm>
            <a:off x="2293938" y="1379538"/>
            <a:ext cx="6461125" cy="5564187"/>
          </a:xfrm>
          <a:custGeom>
            <a:avLst/>
            <a:gdLst>
              <a:gd name="T0" fmla="*/ 1320800 w 4070"/>
              <a:gd name="T1" fmla="*/ 28575 h 3505"/>
              <a:gd name="T2" fmla="*/ 5964238 w 4070"/>
              <a:gd name="T3" fmla="*/ 4019550 h 3505"/>
              <a:gd name="T4" fmla="*/ 6429375 w 4070"/>
              <a:gd name="T5" fmla="*/ 4005262 h 3505"/>
              <a:gd name="T6" fmla="*/ 6429375 w 4070"/>
              <a:gd name="T7" fmla="*/ 3657600 h 3505"/>
              <a:gd name="T8" fmla="*/ 6457950 w 4070"/>
              <a:gd name="T9" fmla="*/ 2568575 h 3505"/>
              <a:gd name="T10" fmla="*/ 6443663 w 4070"/>
              <a:gd name="T11" fmla="*/ 85725 h 3505"/>
              <a:gd name="T12" fmla="*/ 6415088 w 4070"/>
              <a:gd name="T13" fmla="*/ 0 h 3505"/>
              <a:gd name="T14" fmla="*/ 6313488 w 4070"/>
              <a:gd name="T15" fmla="*/ 274637 h 3505"/>
              <a:gd name="T16" fmla="*/ 6283325 w 4070"/>
              <a:gd name="T17" fmla="*/ 347662 h 3505"/>
              <a:gd name="T18" fmla="*/ 6283325 w 4070"/>
              <a:gd name="T19" fmla="*/ 347662 h 3505"/>
              <a:gd name="T20" fmla="*/ 6254750 w 4070"/>
              <a:gd name="T21" fmla="*/ 434975 h 3505"/>
              <a:gd name="T22" fmla="*/ 6181725 w 4070"/>
              <a:gd name="T23" fmla="*/ 565150 h 3505"/>
              <a:gd name="T24" fmla="*/ 6080125 w 4070"/>
              <a:gd name="T25" fmla="*/ 841375 h 3505"/>
              <a:gd name="T26" fmla="*/ 6037263 w 4070"/>
              <a:gd name="T27" fmla="*/ 971550 h 3505"/>
              <a:gd name="T28" fmla="*/ 5921375 w 4070"/>
              <a:gd name="T29" fmla="*/ 1131887 h 3505"/>
              <a:gd name="T30" fmla="*/ 5819775 w 4070"/>
              <a:gd name="T31" fmla="*/ 1406525 h 3505"/>
              <a:gd name="T32" fmla="*/ 5761038 w 4070"/>
              <a:gd name="T33" fmla="*/ 1538287 h 3505"/>
              <a:gd name="T34" fmla="*/ 5645150 w 4070"/>
              <a:gd name="T35" fmla="*/ 2060575 h 3505"/>
              <a:gd name="T36" fmla="*/ 5602288 w 4070"/>
              <a:gd name="T37" fmla="*/ 2205037 h 3505"/>
              <a:gd name="T38" fmla="*/ 5588000 w 4070"/>
              <a:gd name="T39" fmla="*/ 2249487 h 3505"/>
              <a:gd name="T40" fmla="*/ 5470525 w 4070"/>
              <a:gd name="T41" fmla="*/ 2379662 h 3505"/>
              <a:gd name="T42" fmla="*/ 5399088 w 4070"/>
              <a:gd name="T43" fmla="*/ 2452687 h 3505"/>
              <a:gd name="T44" fmla="*/ 5311775 w 4070"/>
              <a:gd name="T45" fmla="*/ 2625725 h 3505"/>
              <a:gd name="T46" fmla="*/ 5064125 w 4070"/>
              <a:gd name="T47" fmla="*/ 2641600 h 3505"/>
              <a:gd name="T48" fmla="*/ 5021263 w 4070"/>
              <a:gd name="T49" fmla="*/ 2655887 h 3505"/>
              <a:gd name="T50" fmla="*/ 4978400 w 4070"/>
              <a:gd name="T51" fmla="*/ 2684462 h 3505"/>
              <a:gd name="T52" fmla="*/ 4891088 w 4070"/>
              <a:gd name="T53" fmla="*/ 2713037 h 3505"/>
              <a:gd name="T54" fmla="*/ 3946525 w 4070"/>
              <a:gd name="T55" fmla="*/ 2698750 h 3505"/>
              <a:gd name="T56" fmla="*/ 3511550 w 4070"/>
              <a:gd name="T57" fmla="*/ 2568575 h 3505"/>
              <a:gd name="T58" fmla="*/ 3221038 w 4070"/>
              <a:gd name="T59" fmla="*/ 2466975 h 3505"/>
              <a:gd name="T60" fmla="*/ 2946400 w 4070"/>
              <a:gd name="T61" fmla="*/ 2336800 h 3505"/>
              <a:gd name="T62" fmla="*/ 2452688 w 4070"/>
              <a:gd name="T63" fmla="*/ 2219325 h 3505"/>
              <a:gd name="T64" fmla="*/ 2263775 w 4070"/>
              <a:gd name="T65" fmla="*/ 2147887 h 3505"/>
              <a:gd name="T66" fmla="*/ 2162175 w 4070"/>
              <a:gd name="T67" fmla="*/ 2089150 h 3505"/>
              <a:gd name="T68" fmla="*/ 2103438 w 4070"/>
              <a:gd name="T69" fmla="*/ 2060575 h 3505"/>
              <a:gd name="T70" fmla="*/ 2032000 w 4070"/>
              <a:gd name="T71" fmla="*/ 2046287 h 3505"/>
              <a:gd name="T72" fmla="*/ 1900238 w 4070"/>
              <a:gd name="T73" fmla="*/ 1900237 h 3505"/>
              <a:gd name="T74" fmla="*/ 1828800 w 4070"/>
              <a:gd name="T75" fmla="*/ 1755775 h 3505"/>
              <a:gd name="T76" fmla="*/ 1843088 w 4070"/>
              <a:gd name="T77" fmla="*/ 1406525 h 3505"/>
              <a:gd name="T78" fmla="*/ 1711325 w 4070"/>
              <a:gd name="T79" fmla="*/ 1131887 h 3505"/>
              <a:gd name="T80" fmla="*/ 1697038 w 4070"/>
              <a:gd name="T81" fmla="*/ 1030287 h 3505"/>
              <a:gd name="T82" fmla="*/ 1668463 w 4070"/>
              <a:gd name="T83" fmla="*/ 928687 h 3505"/>
              <a:gd name="T84" fmla="*/ 1595438 w 4070"/>
              <a:gd name="T85" fmla="*/ 768350 h 3505"/>
              <a:gd name="T86" fmla="*/ 1581150 w 4070"/>
              <a:gd name="T87" fmla="*/ 550862 h 3505"/>
              <a:gd name="T88" fmla="*/ 1493838 w 4070"/>
              <a:gd name="T89" fmla="*/ 361950 h 3505"/>
              <a:gd name="T90" fmla="*/ 1406525 w 4070"/>
              <a:gd name="T91" fmla="*/ 158750 h 3505"/>
              <a:gd name="T92" fmla="*/ 1320800 w 4070"/>
              <a:gd name="T93" fmla="*/ 28575 h 350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070" h="3505">
                <a:moveTo>
                  <a:pt x="832" y="18"/>
                </a:moveTo>
                <a:cubicBezTo>
                  <a:pt x="844" y="3505"/>
                  <a:pt x="0" y="2553"/>
                  <a:pt x="3757" y="2532"/>
                </a:cubicBezTo>
                <a:cubicBezTo>
                  <a:pt x="3855" y="2531"/>
                  <a:pt x="3952" y="2526"/>
                  <a:pt x="4050" y="2523"/>
                </a:cubicBezTo>
                <a:cubicBezTo>
                  <a:pt x="4070" y="2359"/>
                  <a:pt x="4050" y="2560"/>
                  <a:pt x="4050" y="2304"/>
                </a:cubicBezTo>
                <a:cubicBezTo>
                  <a:pt x="4050" y="1981"/>
                  <a:pt x="4056" y="1886"/>
                  <a:pt x="4068" y="1618"/>
                </a:cubicBezTo>
                <a:cubicBezTo>
                  <a:pt x="4065" y="1097"/>
                  <a:pt x="4068" y="575"/>
                  <a:pt x="4059" y="54"/>
                </a:cubicBezTo>
                <a:cubicBezTo>
                  <a:pt x="4059" y="35"/>
                  <a:pt x="4041" y="0"/>
                  <a:pt x="4041" y="0"/>
                </a:cubicBezTo>
                <a:cubicBezTo>
                  <a:pt x="4022" y="57"/>
                  <a:pt x="3996" y="116"/>
                  <a:pt x="3977" y="173"/>
                </a:cubicBezTo>
                <a:cubicBezTo>
                  <a:pt x="3972" y="213"/>
                  <a:pt x="3955" y="205"/>
                  <a:pt x="3958" y="219"/>
                </a:cubicBezTo>
                <a:cubicBezTo>
                  <a:pt x="3955" y="227"/>
                  <a:pt x="3961" y="210"/>
                  <a:pt x="3958" y="219"/>
                </a:cubicBezTo>
                <a:cubicBezTo>
                  <a:pt x="3941" y="228"/>
                  <a:pt x="3940" y="274"/>
                  <a:pt x="3940" y="274"/>
                </a:cubicBezTo>
                <a:cubicBezTo>
                  <a:pt x="3919" y="306"/>
                  <a:pt x="3905" y="318"/>
                  <a:pt x="3894" y="356"/>
                </a:cubicBezTo>
                <a:cubicBezTo>
                  <a:pt x="3882" y="399"/>
                  <a:pt x="3845" y="487"/>
                  <a:pt x="3830" y="530"/>
                </a:cubicBezTo>
                <a:cubicBezTo>
                  <a:pt x="3815" y="573"/>
                  <a:pt x="3820" y="581"/>
                  <a:pt x="3803" y="612"/>
                </a:cubicBezTo>
                <a:cubicBezTo>
                  <a:pt x="3782" y="645"/>
                  <a:pt x="3742" y="676"/>
                  <a:pt x="3730" y="713"/>
                </a:cubicBezTo>
                <a:cubicBezTo>
                  <a:pt x="3711" y="771"/>
                  <a:pt x="3700" y="835"/>
                  <a:pt x="3666" y="886"/>
                </a:cubicBezTo>
                <a:cubicBezTo>
                  <a:pt x="3644" y="952"/>
                  <a:pt x="3659" y="925"/>
                  <a:pt x="3629" y="969"/>
                </a:cubicBezTo>
                <a:cubicBezTo>
                  <a:pt x="3624" y="1058"/>
                  <a:pt x="3649" y="1239"/>
                  <a:pt x="3556" y="1298"/>
                </a:cubicBezTo>
                <a:cubicBezTo>
                  <a:pt x="3542" y="1354"/>
                  <a:pt x="3551" y="1320"/>
                  <a:pt x="3529" y="1389"/>
                </a:cubicBezTo>
                <a:cubicBezTo>
                  <a:pt x="3526" y="1398"/>
                  <a:pt x="3527" y="1410"/>
                  <a:pt x="3520" y="1417"/>
                </a:cubicBezTo>
                <a:cubicBezTo>
                  <a:pt x="3494" y="1441"/>
                  <a:pt x="3469" y="1472"/>
                  <a:pt x="3446" y="1499"/>
                </a:cubicBezTo>
                <a:cubicBezTo>
                  <a:pt x="3409" y="1545"/>
                  <a:pt x="3450" y="1510"/>
                  <a:pt x="3401" y="1545"/>
                </a:cubicBezTo>
                <a:cubicBezTo>
                  <a:pt x="3395" y="1561"/>
                  <a:pt x="3379" y="1647"/>
                  <a:pt x="3346" y="1654"/>
                </a:cubicBezTo>
                <a:cubicBezTo>
                  <a:pt x="3295" y="1664"/>
                  <a:pt x="3242" y="1661"/>
                  <a:pt x="3190" y="1664"/>
                </a:cubicBezTo>
                <a:cubicBezTo>
                  <a:pt x="3181" y="1667"/>
                  <a:pt x="3171" y="1669"/>
                  <a:pt x="3163" y="1673"/>
                </a:cubicBezTo>
                <a:cubicBezTo>
                  <a:pt x="3153" y="1678"/>
                  <a:pt x="3146" y="1687"/>
                  <a:pt x="3136" y="1691"/>
                </a:cubicBezTo>
                <a:cubicBezTo>
                  <a:pt x="3118" y="1699"/>
                  <a:pt x="3081" y="1709"/>
                  <a:pt x="3081" y="1709"/>
                </a:cubicBezTo>
                <a:cubicBezTo>
                  <a:pt x="2883" y="1706"/>
                  <a:pt x="2684" y="1705"/>
                  <a:pt x="2486" y="1700"/>
                </a:cubicBezTo>
                <a:cubicBezTo>
                  <a:pt x="2385" y="1697"/>
                  <a:pt x="2303" y="1647"/>
                  <a:pt x="2212" y="1618"/>
                </a:cubicBezTo>
                <a:cubicBezTo>
                  <a:pt x="2155" y="1580"/>
                  <a:pt x="2092" y="1574"/>
                  <a:pt x="2029" y="1554"/>
                </a:cubicBezTo>
                <a:cubicBezTo>
                  <a:pt x="1977" y="1519"/>
                  <a:pt x="1915" y="1492"/>
                  <a:pt x="1856" y="1472"/>
                </a:cubicBezTo>
                <a:cubicBezTo>
                  <a:pt x="1776" y="1392"/>
                  <a:pt x="1648" y="1404"/>
                  <a:pt x="1545" y="1398"/>
                </a:cubicBezTo>
                <a:cubicBezTo>
                  <a:pt x="1490" y="1389"/>
                  <a:pt x="1479" y="1370"/>
                  <a:pt x="1426" y="1353"/>
                </a:cubicBezTo>
                <a:cubicBezTo>
                  <a:pt x="1417" y="1347"/>
                  <a:pt x="1370" y="1323"/>
                  <a:pt x="1362" y="1316"/>
                </a:cubicBezTo>
                <a:cubicBezTo>
                  <a:pt x="1355" y="1310"/>
                  <a:pt x="1332" y="1303"/>
                  <a:pt x="1325" y="1298"/>
                </a:cubicBezTo>
                <a:cubicBezTo>
                  <a:pt x="1308" y="1285"/>
                  <a:pt x="1280" y="1289"/>
                  <a:pt x="1280" y="1289"/>
                </a:cubicBezTo>
                <a:cubicBezTo>
                  <a:pt x="1268" y="1256"/>
                  <a:pt x="1227" y="1217"/>
                  <a:pt x="1197" y="1197"/>
                </a:cubicBezTo>
                <a:cubicBezTo>
                  <a:pt x="1173" y="1160"/>
                  <a:pt x="1176" y="1143"/>
                  <a:pt x="1152" y="1106"/>
                </a:cubicBezTo>
                <a:cubicBezTo>
                  <a:pt x="1137" y="1053"/>
                  <a:pt x="1173" y="951"/>
                  <a:pt x="1161" y="886"/>
                </a:cubicBezTo>
                <a:cubicBezTo>
                  <a:pt x="1149" y="821"/>
                  <a:pt x="1093" y="752"/>
                  <a:pt x="1078" y="713"/>
                </a:cubicBezTo>
                <a:cubicBezTo>
                  <a:pt x="1075" y="692"/>
                  <a:pt x="1077" y="669"/>
                  <a:pt x="1069" y="649"/>
                </a:cubicBezTo>
                <a:cubicBezTo>
                  <a:pt x="1061" y="629"/>
                  <a:pt x="1051" y="585"/>
                  <a:pt x="1051" y="585"/>
                </a:cubicBezTo>
                <a:cubicBezTo>
                  <a:pt x="1039" y="547"/>
                  <a:pt x="1021" y="521"/>
                  <a:pt x="1005" y="484"/>
                </a:cubicBezTo>
                <a:cubicBezTo>
                  <a:pt x="991" y="451"/>
                  <a:pt x="1008" y="382"/>
                  <a:pt x="996" y="347"/>
                </a:cubicBezTo>
                <a:cubicBezTo>
                  <a:pt x="994" y="324"/>
                  <a:pt x="959" y="255"/>
                  <a:pt x="941" y="228"/>
                </a:cubicBezTo>
                <a:cubicBezTo>
                  <a:pt x="913" y="186"/>
                  <a:pt x="907" y="164"/>
                  <a:pt x="886" y="100"/>
                </a:cubicBezTo>
                <a:cubicBezTo>
                  <a:pt x="874" y="64"/>
                  <a:pt x="859" y="45"/>
                  <a:pt x="832" y="18"/>
                </a:cubicBez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426" name="Rectangle 26"/>
          <p:cNvSpPr>
            <a:spLocks noChangeArrowheads="1"/>
          </p:cNvSpPr>
          <p:nvPr/>
        </p:nvSpPr>
        <p:spPr bwMode="auto">
          <a:xfrm rot="16200000">
            <a:off x="5455443" y="3078957"/>
            <a:ext cx="1585913" cy="6248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 flipH="1" flipV="1">
            <a:off x="36576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 flipH="1">
            <a:off x="38862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29" name="Line 29"/>
          <p:cNvSpPr>
            <a:spLocks noChangeShapeType="1"/>
          </p:cNvSpPr>
          <p:nvPr/>
        </p:nvSpPr>
        <p:spPr bwMode="auto">
          <a:xfrm flipH="1">
            <a:off x="41148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0" name="Line 30"/>
          <p:cNvSpPr>
            <a:spLocks noChangeShapeType="1"/>
          </p:cNvSpPr>
          <p:nvPr/>
        </p:nvSpPr>
        <p:spPr bwMode="auto">
          <a:xfrm flipH="1">
            <a:off x="43434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1" name="Line 31"/>
          <p:cNvSpPr>
            <a:spLocks noChangeShapeType="1"/>
          </p:cNvSpPr>
          <p:nvPr/>
        </p:nvSpPr>
        <p:spPr bwMode="auto">
          <a:xfrm flipH="1">
            <a:off x="62484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2" name="Line 32"/>
          <p:cNvSpPr>
            <a:spLocks noChangeShapeType="1"/>
          </p:cNvSpPr>
          <p:nvPr/>
        </p:nvSpPr>
        <p:spPr bwMode="auto">
          <a:xfrm flipH="1">
            <a:off x="75438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3" name="Line 33"/>
          <p:cNvSpPr>
            <a:spLocks noChangeShapeType="1"/>
          </p:cNvSpPr>
          <p:nvPr/>
        </p:nvSpPr>
        <p:spPr bwMode="auto">
          <a:xfrm flipH="1">
            <a:off x="80010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4" name="Line 34"/>
          <p:cNvSpPr>
            <a:spLocks noChangeShapeType="1"/>
          </p:cNvSpPr>
          <p:nvPr/>
        </p:nvSpPr>
        <p:spPr bwMode="auto">
          <a:xfrm flipH="1">
            <a:off x="82296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5" name="Line 35"/>
          <p:cNvSpPr>
            <a:spLocks noChangeShapeType="1"/>
          </p:cNvSpPr>
          <p:nvPr/>
        </p:nvSpPr>
        <p:spPr bwMode="auto">
          <a:xfrm flipH="1">
            <a:off x="84582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6" name="Line 36"/>
          <p:cNvSpPr>
            <a:spLocks noChangeShapeType="1"/>
          </p:cNvSpPr>
          <p:nvPr/>
        </p:nvSpPr>
        <p:spPr bwMode="auto">
          <a:xfrm flipH="1">
            <a:off x="8686800" y="54102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30437" name="Rectangle 37"/>
          <p:cNvSpPr>
            <a:spLocks noChangeArrowheads="1"/>
          </p:cNvSpPr>
          <p:nvPr/>
        </p:nvSpPr>
        <p:spPr bwMode="auto">
          <a:xfrm rot="16056844">
            <a:off x="3886200" y="5867400"/>
            <a:ext cx="533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270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38" name="Rectangle 38"/>
          <p:cNvSpPr>
            <a:spLocks noChangeArrowheads="1"/>
          </p:cNvSpPr>
          <p:nvPr/>
        </p:nvSpPr>
        <p:spPr bwMode="auto">
          <a:xfrm rot="16056844">
            <a:off x="7124700" y="5829300"/>
            <a:ext cx="533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260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39" name="Rectangle 39"/>
          <p:cNvSpPr>
            <a:spLocks noChangeArrowheads="1"/>
          </p:cNvSpPr>
          <p:nvPr/>
        </p:nvSpPr>
        <p:spPr bwMode="auto">
          <a:xfrm rot="16056844" flipH="1">
            <a:off x="3086894" y="5904706"/>
            <a:ext cx="6826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300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40" name="Rectangle 40"/>
          <p:cNvSpPr>
            <a:spLocks noChangeArrowheads="1"/>
          </p:cNvSpPr>
          <p:nvPr/>
        </p:nvSpPr>
        <p:spPr bwMode="auto">
          <a:xfrm rot="16200000">
            <a:off x="8077200" y="5867400"/>
            <a:ext cx="533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290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41" name="Rectangle 41"/>
          <p:cNvSpPr>
            <a:spLocks noChangeArrowheads="1"/>
          </p:cNvSpPr>
          <p:nvPr/>
        </p:nvSpPr>
        <p:spPr bwMode="auto">
          <a:xfrm rot="16056844">
            <a:off x="3657600" y="5943600"/>
            <a:ext cx="533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280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42" name="Rectangle 42"/>
          <p:cNvSpPr>
            <a:spLocks noChangeArrowheads="1"/>
          </p:cNvSpPr>
          <p:nvPr/>
        </p:nvSpPr>
        <p:spPr bwMode="auto">
          <a:xfrm rot="16056844">
            <a:off x="3429000" y="5943600"/>
            <a:ext cx="533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290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43" name="Rectangle 43"/>
          <p:cNvSpPr>
            <a:spLocks noChangeArrowheads="1"/>
          </p:cNvSpPr>
          <p:nvPr/>
        </p:nvSpPr>
        <p:spPr bwMode="auto">
          <a:xfrm rot="16056844">
            <a:off x="5905500" y="5829300"/>
            <a:ext cx="3048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260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44" name="Rectangle 44"/>
          <p:cNvSpPr>
            <a:spLocks noChangeArrowheads="1"/>
          </p:cNvSpPr>
          <p:nvPr/>
        </p:nvSpPr>
        <p:spPr bwMode="auto">
          <a:xfrm rot="16200000">
            <a:off x="7772400" y="5867400"/>
            <a:ext cx="533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280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45" name="Rectangle 45"/>
          <p:cNvSpPr>
            <a:spLocks noChangeArrowheads="1"/>
          </p:cNvSpPr>
          <p:nvPr/>
        </p:nvSpPr>
        <p:spPr bwMode="auto">
          <a:xfrm rot="16200000">
            <a:off x="7543800" y="5867400"/>
            <a:ext cx="5334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270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30446" name="Rectangle 46"/>
          <p:cNvSpPr>
            <a:spLocks noChangeArrowheads="1"/>
          </p:cNvSpPr>
          <p:nvPr/>
        </p:nvSpPr>
        <p:spPr bwMode="auto">
          <a:xfrm rot="16200000">
            <a:off x="8305800" y="57150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300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pic>
        <p:nvPicPr>
          <p:cNvPr id="230447" name="Picture 47" descr="hik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838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48" name="Rectangle 48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800">
                <a:latin typeface="Arial Black" charset="0"/>
                <a:ea typeface="ＭＳ Ｐゴシック" charset="0"/>
              </a:rPr>
              <a:t>How To Make a Profile</a:t>
            </a:r>
          </a:p>
          <a:p>
            <a:pPr algn="ctr">
              <a:defRPr/>
            </a:pPr>
            <a:r>
              <a:rPr lang="en-US" sz="3200" b="1">
                <a:latin typeface="Arial" charset="0"/>
                <a:ea typeface="ＭＳ Ｐゴシック" charset="0"/>
              </a:rPr>
              <a:t>Listen Carefully!!!!</a:t>
            </a:r>
          </a:p>
        </p:txBody>
      </p:sp>
    </p:spTree>
    <p:extLst>
      <p:ext uri="{BB962C8B-B14F-4D97-AF65-F5344CB8AC3E}">
        <p14:creationId xmlns:p14="http://schemas.microsoft.com/office/powerpoint/2010/main" val="15239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0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0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0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0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0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0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0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0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0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0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0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0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0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0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0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0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0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0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0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0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30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30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30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3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3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30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30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3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3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30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3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30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3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30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23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3000"/>
                                        <p:tgtEl>
                                          <p:spTgt spid="23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23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69 C 0.00729 0.00787 0.00312 0.00162 0.01007 0.02058 C 0.0118 0.02544 0.0158 0.02844 0.01805 0.03307 C 0.02048 0.04301 0.02621 0.0474 0.02916 0.05642 C 0.03559 0.07607 0.03923 0.09781 0.04496 0.11769 C 0.04791 0.12787 0.0467 0.13781 0.05139 0.14729 C 0.0526 0.15769 0.05243 0.16347 0.05781 0.17064 C 0.06128 0.18451 0.06701 0.19677 0.07048 0.21064 C 0.07205 0.22544 0.07291 0.24417 0.08159 0.25503 C 0.08316 0.26359 0.08524 0.26844 0.08784 0.2763 C 0.09444 0.29596 0.09201 0.31469 0.11007 0.32278 C 0.11979 0.33503 0.13385 0.33873 0.1467 0.34382 C 0.15989 0.34914 0.14236 0.34266 0.15607 0.35029 C 0.16527 0.35538 0.17673 0.357 0.18628 0.35862 C 0.19201 0.36116 0.19531 0.36278 0.20052 0.36509 C 0.20208 0.36578 0.20538 0.36717 0.20538 0.36717 C 0.21319 0.37411 0.21771 0.37388 0.2276 0.37573 C 0.23593 0.37943 0.24444 0.37919 0.25295 0.38197 C 0.2559 0.38451 0.25781 0.38844 0.26093 0.39052 C 0.26389 0.3926 0.27048 0.39469 0.27048 0.39469 C 0.27205 0.39607 0.27343 0.39792 0.27517 0.39885 C 0.2783 0.4007 0.28472 0.40301 0.28472 0.40301 C 0.30781 0.43538 0.35121 0.41758 0.38159 0.40301 C 0.38316 0.40023 0.38437 0.39723 0.38628 0.39469 C 0.38767 0.39284 0.38993 0.39237 0.39114 0.39052 C 0.39774 0.38058 0.39843 0.37457 0.40694 0.36717 C 0.41284 0.35538 0.40816 0.36671 0.41163 0.34821 C 0.4125 0.34382 0.41389 0.33966 0.41493 0.3355 C 0.41545 0.33341 0.41649 0.32902 0.41649 0.32902 C 0.41736 0.31006 0.41892 0.2911 0.41961 0.27214 C 0.42187 0.2155 0.41354 0.23376 0.42448 0.21295 C 0.42621 0.20578 0.42847 0.20139 0.43229 0.19584 C 0.43593 0.18451 0.43889 0.17526 0.4467 0.16856 C 0.45034 0.14891 0.4559 0.14058 0.46406 0.12417 C 0.46701 0.11839 0.47152 0.11422 0.47517 0.10937 C 0.47621 0.10798 0.4783 0.10497 0.4783 0.10497 C 0.4809 0.0955 0.48437 0.09249 0.49114 0.0881 C 0.49618 0.07769 0.50156 0.07052 0.50694 0.06058 C 0.50972 0.04971 0.5158 0.03954 0.52274 0.03307 C 0.52882 0.0111 0.53281 0.01619 0.54826 0.01619 " pathEditMode="relative" ptsTypes="fffffffffffffffffffffffffffffffffffffffA">
                                      <p:cBhvr>
                                        <p:cTn id="260" dur="5000" fill="hold"/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nimBg="1"/>
      <p:bldP spid="230414" grpId="0" animBg="1"/>
      <p:bldP spid="230415" grpId="0" animBg="1"/>
      <p:bldP spid="230416" grpId="0" animBg="1"/>
      <p:bldP spid="230417" grpId="0" animBg="1"/>
      <p:bldP spid="230418" grpId="0" animBg="1"/>
      <p:bldP spid="230419" grpId="0" animBg="1"/>
      <p:bldP spid="230420" grpId="0" animBg="1"/>
      <p:bldP spid="230421" grpId="0" animBg="1"/>
      <p:bldP spid="230422" grpId="0" animBg="1"/>
      <p:bldP spid="230426" grpId="0" animBg="1"/>
      <p:bldP spid="230437" grpId="0"/>
      <p:bldP spid="230438" grpId="0"/>
      <p:bldP spid="230439" grpId="0"/>
      <p:bldP spid="230440" grpId="0"/>
      <p:bldP spid="230441" grpId="0"/>
      <p:bldP spid="230442" grpId="0"/>
      <p:bldP spid="230443" grpId="0"/>
      <p:bldP spid="230444" grpId="0"/>
      <p:bldP spid="230445" grpId="0"/>
      <p:bldP spid="230446" grpId="0"/>
      <p:bldP spid="230448" grpId="0"/>
      <p:bldP spid="23044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 Black" charset="0"/>
                <a:ea typeface="+mj-ea"/>
              </a:rPr>
              <a:t>Changing from top to side</a:t>
            </a:r>
          </a:p>
        </p:txBody>
      </p:sp>
      <p:sp>
        <p:nvSpPr>
          <p:cNvPr id="97283" name="Freeform 3"/>
          <p:cNvSpPr>
            <a:spLocks/>
          </p:cNvSpPr>
          <p:nvPr/>
        </p:nvSpPr>
        <p:spPr bwMode="auto">
          <a:xfrm>
            <a:off x="1371600" y="1333500"/>
            <a:ext cx="5499100" cy="2425700"/>
          </a:xfrm>
          <a:custGeom>
            <a:avLst/>
            <a:gdLst>
              <a:gd name="T0" fmla="*/ 838200 w 3464"/>
              <a:gd name="T1" fmla="*/ 342900 h 1528"/>
              <a:gd name="T2" fmla="*/ 76200 w 3464"/>
              <a:gd name="T3" fmla="*/ 952500 h 1528"/>
              <a:gd name="T4" fmla="*/ 381000 w 3464"/>
              <a:gd name="T5" fmla="*/ 2095500 h 1528"/>
              <a:gd name="T6" fmla="*/ 2057400 w 3464"/>
              <a:gd name="T7" fmla="*/ 2324100 h 1528"/>
              <a:gd name="T8" fmla="*/ 3276600 w 3464"/>
              <a:gd name="T9" fmla="*/ 1485900 h 1528"/>
              <a:gd name="T10" fmla="*/ 4648200 w 3464"/>
              <a:gd name="T11" fmla="*/ 1714500 h 1528"/>
              <a:gd name="T12" fmla="*/ 5486400 w 3464"/>
              <a:gd name="T13" fmla="*/ 800100 h 1528"/>
              <a:gd name="T14" fmla="*/ 4724400 w 3464"/>
              <a:gd name="T15" fmla="*/ 114300 h 1528"/>
              <a:gd name="T16" fmla="*/ 2895600 w 3464"/>
              <a:gd name="T17" fmla="*/ 114300 h 1528"/>
              <a:gd name="T18" fmla="*/ 2133600 w 3464"/>
              <a:gd name="T19" fmla="*/ 800100 h 1528"/>
              <a:gd name="T20" fmla="*/ 838200 w 3464"/>
              <a:gd name="T21" fmla="*/ 342900 h 15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64" h="1528">
                <a:moveTo>
                  <a:pt x="528" y="216"/>
                </a:moveTo>
                <a:cubicBezTo>
                  <a:pt x="312" y="232"/>
                  <a:pt x="96" y="416"/>
                  <a:pt x="48" y="600"/>
                </a:cubicBezTo>
                <a:cubicBezTo>
                  <a:pt x="0" y="784"/>
                  <a:pt x="32" y="1176"/>
                  <a:pt x="240" y="1320"/>
                </a:cubicBezTo>
                <a:cubicBezTo>
                  <a:pt x="448" y="1464"/>
                  <a:pt x="992" y="1528"/>
                  <a:pt x="1296" y="1464"/>
                </a:cubicBezTo>
                <a:cubicBezTo>
                  <a:pt x="1600" y="1400"/>
                  <a:pt x="1792" y="1000"/>
                  <a:pt x="2064" y="936"/>
                </a:cubicBezTo>
                <a:cubicBezTo>
                  <a:pt x="2336" y="872"/>
                  <a:pt x="2696" y="1152"/>
                  <a:pt x="2928" y="1080"/>
                </a:cubicBezTo>
                <a:cubicBezTo>
                  <a:pt x="3160" y="1008"/>
                  <a:pt x="3448" y="672"/>
                  <a:pt x="3456" y="504"/>
                </a:cubicBezTo>
                <a:cubicBezTo>
                  <a:pt x="3464" y="336"/>
                  <a:pt x="3248" y="144"/>
                  <a:pt x="2976" y="72"/>
                </a:cubicBezTo>
                <a:cubicBezTo>
                  <a:pt x="2704" y="0"/>
                  <a:pt x="2096" y="0"/>
                  <a:pt x="1824" y="72"/>
                </a:cubicBezTo>
                <a:cubicBezTo>
                  <a:pt x="1552" y="144"/>
                  <a:pt x="1568" y="480"/>
                  <a:pt x="1344" y="504"/>
                </a:cubicBezTo>
                <a:cubicBezTo>
                  <a:pt x="1120" y="528"/>
                  <a:pt x="744" y="200"/>
                  <a:pt x="528" y="216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1600200" y="2286000"/>
            <a:ext cx="1981200" cy="1219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4876800" y="1676400"/>
            <a:ext cx="1676400" cy="914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1752600" y="2362200"/>
            <a:ext cx="1447800" cy="106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1905000" y="2514600"/>
            <a:ext cx="990600" cy="838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1981200" y="2667000"/>
            <a:ext cx="533400" cy="533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2057400" y="2819400"/>
            <a:ext cx="228600" cy="228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5257800" y="1828800"/>
            <a:ext cx="990600" cy="533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auto">
          <a:xfrm>
            <a:off x="5486400" y="2057400"/>
            <a:ext cx="4572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cxnSp>
        <p:nvCxnSpPr>
          <p:cNvPr id="97292" name="AutoShape 12"/>
          <p:cNvCxnSpPr>
            <a:cxnSpLocks noChangeShapeType="1"/>
          </p:cNvCxnSpPr>
          <p:nvPr/>
        </p:nvCxnSpPr>
        <p:spPr bwMode="auto">
          <a:xfrm>
            <a:off x="914400" y="5638800"/>
            <a:ext cx="6629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293" name="AutoShape 13"/>
          <p:cNvCxnSpPr>
            <a:cxnSpLocks noChangeShapeType="1"/>
          </p:cNvCxnSpPr>
          <p:nvPr/>
        </p:nvCxnSpPr>
        <p:spPr bwMode="auto">
          <a:xfrm>
            <a:off x="914400" y="4114800"/>
            <a:ext cx="6629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294" name="AutoShape 14"/>
          <p:cNvCxnSpPr>
            <a:cxnSpLocks noChangeShapeType="1"/>
          </p:cNvCxnSpPr>
          <p:nvPr/>
        </p:nvCxnSpPr>
        <p:spPr bwMode="auto">
          <a:xfrm>
            <a:off x="914400" y="4419600"/>
            <a:ext cx="6629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295" name="AutoShape 15"/>
          <p:cNvCxnSpPr>
            <a:cxnSpLocks noChangeShapeType="1"/>
          </p:cNvCxnSpPr>
          <p:nvPr/>
        </p:nvCxnSpPr>
        <p:spPr bwMode="auto">
          <a:xfrm>
            <a:off x="914400" y="4724400"/>
            <a:ext cx="6629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296" name="AutoShape 16"/>
          <p:cNvCxnSpPr>
            <a:cxnSpLocks noChangeShapeType="1"/>
          </p:cNvCxnSpPr>
          <p:nvPr/>
        </p:nvCxnSpPr>
        <p:spPr bwMode="auto">
          <a:xfrm>
            <a:off x="914400" y="5029200"/>
            <a:ext cx="6629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297" name="AutoShape 17"/>
          <p:cNvCxnSpPr>
            <a:cxnSpLocks noChangeShapeType="1"/>
          </p:cNvCxnSpPr>
          <p:nvPr/>
        </p:nvCxnSpPr>
        <p:spPr bwMode="auto">
          <a:xfrm>
            <a:off x="914400" y="5334000"/>
            <a:ext cx="6629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1371600" y="56388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299" name="AutoShape 19"/>
          <p:cNvSpPr>
            <a:spLocks noChangeArrowheads="1"/>
          </p:cNvSpPr>
          <p:nvPr/>
        </p:nvSpPr>
        <p:spPr bwMode="auto">
          <a:xfrm>
            <a:off x="1524000" y="53340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0" name="AutoShape 20"/>
          <p:cNvSpPr>
            <a:spLocks noChangeArrowheads="1"/>
          </p:cNvSpPr>
          <p:nvPr/>
        </p:nvSpPr>
        <p:spPr bwMode="auto">
          <a:xfrm>
            <a:off x="1676400" y="5029200"/>
            <a:ext cx="76200" cy="76200"/>
          </a:xfrm>
          <a:prstGeom prst="octago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1" name="AutoShape 21"/>
          <p:cNvSpPr>
            <a:spLocks noChangeArrowheads="1"/>
          </p:cNvSpPr>
          <p:nvPr/>
        </p:nvSpPr>
        <p:spPr bwMode="auto">
          <a:xfrm>
            <a:off x="1828800" y="47244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>
            <a:off x="1905000" y="44196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3" name="AutoShape 23"/>
          <p:cNvSpPr>
            <a:spLocks noChangeArrowheads="1"/>
          </p:cNvSpPr>
          <p:nvPr/>
        </p:nvSpPr>
        <p:spPr bwMode="auto">
          <a:xfrm>
            <a:off x="2057400" y="41148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>
            <a:off x="2209800" y="41148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2514600" y="44196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>
            <a:off x="2819400" y="47244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3124200" y="50292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>
            <a:off x="3581400" y="53340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09" name="AutoShape 29"/>
          <p:cNvSpPr>
            <a:spLocks noChangeArrowheads="1"/>
          </p:cNvSpPr>
          <p:nvPr/>
        </p:nvSpPr>
        <p:spPr bwMode="auto">
          <a:xfrm>
            <a:off x="4800600" y="53340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>
            <a:off x="6858000" y="56388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1" name="AutoShape 31"/>
          <p:cNvSpPr>
            <a:spLocks noChangeArrowheads="1"/>
          </p:cNvSpPr>
          <p:nvPr/>
        </p:nvSpPr>
        <p:spPr bwMode="auto">
          <a:xfrm>
            <a:off x="5257800" y="50292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2" name="AutoShape 32"/>
          <p:cNvSpPr>
            <a:spLocks noChangeArrowheads="1"/>
          </p:cNvSpPr>
          <p:nvPr/>
        </p:nvSpPr>
        <p:spPr bwMode="auto">
          <a:xfrm>
            <a:off x="5486400" y="47244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943600" y="47244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6248400" y="50292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6400800" y="5257800"/>
            <a:ext cx="76200" cy="762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 flipH="1">
            <a:off x="1371600" y="2743200"/>
            <a:ext cx="76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>
            <a:off x="1524000" y="2819400"/>
            <a:ext cx="762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H="1">
            <a:off x="1676400" y="29718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flipH="1">
            <a:off x="1828800" y="2895600"/>
            <a:ext cx="76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>
            <a:off x="1981200" y="2895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3" name="Line 43"/>
          <p:cNvSpPr>
            <a:spLocks noChangeShapeType="1"/>
          </p:cNvSpPr>
          <p:nvPr/>
        </p:nvSpPr>
        <p:spPr bwMode="auto">
          <a:xfrm flipH="1">
            <a:off x="2057400" y="2895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 flipH="1">
            <a:off x="2286000" y="2895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 flipH="1">
            <a:off x="2514600" y="2895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6" name="Line 46"/>
          <p:cNvSpPr>
            <a:spLocks noChangeShapeType="1"/>
          </p:cNvSpPr>
          <p:nvPr/>
        </p:nvSpPr>
        <p:spPr bwMode="auto">
          <a:xfrm flipH="1">
            <a:off x="2895600" y="2895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7" name="Line 47"/>
          <p:cNvSpPr>
            <a:spLocks noChangeShapeType="1"/>
          </p:cNvSpPr>
          <p:nvPr/>
        </p:nvSpPr>
        <p:spPr bwMode="auto">
          <a:xfrm flipH="1">
            <a:off x="3200400" y="2895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8" name="Line 48"/>
          <p:cNvSpPr>
            <a:spLocks noChangeShapeType="1"/>
          </p:cNvSpPr>
          <p:nvPr/>
        </p:nvSpPr>
        <p:spPr bwMode="auto">
          <a:xfrm flipH="1">
            <a:off x="3581400" y="2819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29" name="Freeform 49"/>
          <p:cNvSpPr>
            <a:spLocks/>
          </p:cNvSpPr>
          <p:nvPr/>
        </p:nvSpPr>
        <p:spPr bwMode="auto">
          <a:xfrm>
            <a:off x="1447800" y="4114800"/>
            <a:ext cx="5486400" cy="1597025"/>
          </a:xfrm>
          <a:custGeom>
            <a:avLst/>
            <a:gdLst>
              <a:gd name="T0" fmla="*/ 0 w 3456"/>
              <a:gd name="T1" fmla="*/ 1582738 h 1006"/>
              <a:gd name="T2" fmla="*/ 14288 w 3456"/>
              <a:gd name="T3" fmla="*/ 1538288 h 1006"/>
              <a:gd name="T4" fmla="*/ 101600 w 3456"/>
              <a:gd name="T5" fmla="*/ 1481138 h 1006"/>
              <a:gd name="T6" fmla="*/ 146050 w 3456"/>
              <a:gd name="T7" fmla="*/ 1219200 h 1006"/>
              <a:gd name="T8" fmla="*/ 174625 w 3456"/>
              <a:gd name="T9" fmla="*/ 1103313 h 1006"/>
              <a:gd name="T10" fmla="*/ 217488 w 3456"/>
              <a:gd name="T11" fmla="*/ 1074738 h 1006"/>
              <a:gd name="T12" fmla="*/ 290513 w 3456"/>
              <a:gd name="T13" fmla="*/ 1001713 h 1006"/>
              <a:gd name="T14" fmla="*/ 349250 w 3456"/>
              <a:gd name="T15" fmla="*/ 784225 h 1006"/>
              <a:gd name="T16" fmla="*/ 420688 w 3456"/>
              <a:gd name="T17" fmla="*/ 609600 h 1006"/>
              <a:gd name="T18" fmla="*/ 552450 w 3456"/>
              <a:gd name="T19" fmla="*/ 363538 h 1006"/>
              <a:gd name="T20" fmla="*/ 654050 w 3456"/>
              <a:gd name="T21" fmla="*/ 101600 h 1006"/>
              <a:gd name="T22" fmla="*/ 857250 w 3456"/>
              <a:gd name="T23" fmla="*/ 87313 h 1006"/>
              <a:gd name="T24" fmla="*/ 973138 w 3456"/>
              <a:gd name="T25" fmla="*/ 261938 h 1006"/>
              <a:gd name="T26" fmla="*/ 1103313 w 3456"/>
              <a:gd name="T27" fmla="*/ 420688 h 1006"/>
              <a:gd name="T28" fmla="*/ 1306513 w 3456"/>
              <a:gd name="T29" fmla="*/ 552450 h 1006"/>
              <a:gd name="T30" fmla="*/ 1408113 w 3456"/>
              <a:gd name="T31" fmla="*/ 623888 h 1006"/>
              <a:gd name="T32" fmla="*/ 1450975 w 3456"/>
              <a:gd name="T33" fmla="*/ 654050 h 1006"/>
              <a:gd name="T34" fmla="*/ 1524000 w 3456"/>
              <a:gd name="T35" fmla="*/ 769938 h 1006"/>
              <a:gd name="T36" fmla="*/ 1654175 w 3456"/>
              <a:gd name="T37" fmla="*/ 987425 h 1006"/>
              <a:gd name="T38" fmla="*/ 1800225 w 3456"/>
              <a:gd name="T39" fmla="*/ 1016000 h 1006"/>
              <a:gd name="T40" fmla="*/ 1887538 w 3456"/>
              <a:gd name="T41" fmla="*/ 1117600 h 1006"/>
              <a:gd name="T42" fmla="*/ 1916113 w 3456"/>
              <a:gd name="T43" fmla="*/ 1219200 h 1006"/>
              <a:gd name="T44" fmla="*/ 2293938 w 3456"/>
              <a:gd name="T45" fmla="*/ 1320800 h 1006"/>
              <a:gd name="T46" fmla="*/ 3397250 w 3456"/>
              <a:gd name="T47" fmla="*/ 1335088 h 1006"/>
              <a:gd name="T48" fmla="*/ 3541713 w 3456"/>
              <a:gd name="T49" fmla="*/ 1190625 h 1006"/>
              <a:gd name="T50" fmla="*/ 3671888 w 3456"/>
              <a:gd name="T51" fmla="*/ 1162050 h 1006"/>
              <a:gd name="T52" fmla="*/ 3803650 w 3456"/>
              <a:gd name="T53" fmla="*/ 1074738 h 1006"/>
              <a:gd name="T54" fmla="*/ 3846513 w 3456"/>
              <a:gd name="T55" fmla="*/ 987425 h 1006"/>
              <a:gd name="T56" fmla="*/ 3933825 w 3456"/>
              <a:gd name="T57" fmla="*/ 928688 h 1006"/>
              <a:gd name="T58" fmla="*/ 3990975 w 3456"/>
              <a:gd name="T59" fmla="*/ 857250 h 1006"/>
              <a:gd name="T60" fmla="*/ 4064000 w 3456"/>
              <a:gd name="T61" fmla="*/ 739775 h 1006"/>
              <a:gd name="T62" fmla="*/ 4179888 w 3456"/>
              <a:gd name="T63" fmla="*/ 725488 h 1006"/>
              <a:gd name="T64" fmla="*/ 4311650 w 3456"/>
              <a:gd name="T65" fmla="*/ 654050 h 1006"/>
              <a:gd name="T66" fmla="*/ 4645025 w 3456"/>
              <a:gd name="T67" fmla="*/ 696913 h 1006"/>
              <a:gd name="T68" fmla="*/ 4789488 w 3456"/>
              <a:gd name="T69" fmla="*/ 857250 h 1006"/>
              <a:gd name="T70" fmla="*/ 4848225 w 3456"/>
              <a:gd name="T71" fmla="*/ 942975 h 1006"/>
              <a:gd name="T72" fmla="*/ 4891088 w 3456"/>
              <a:gd name="T73" fmla="*/ 1030288 h 1006"/>
              <a:gd name="T74" fmla="*/ 4949825 w 3456"/>
              <a:gd name="T75" fmla="*/ 1176338 h 1006"/>
              <a:gd name="T76" fmla="*/ 4992688 w 3456"/>
              <a:gd name="T77" fmla="*/ 1365250 h 1006"/>
              <a:gd name="T78" fmla="*/ 5195888 w 3456"/>
              <a:gd name="T79" fmla="*/ 1466850 h 1006"/>
              <a:gd name="T80" fmla="*/ 5268913 w 3456"/>
              <a:gd name="T81" fmla="*/ 1524000 h 1006"/>
              <a:gd name="T82" fmla="*/ 5486400 w 3456"/>
              <a:gd name="T83" fmla="*/ 1597025 h 10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456" h="1006">
                <a:moveTo>
                  <a:pt x="0" y="997"/>
                </a:moveTo>
                <a:cubicBezTo>
                  <a:pt x="3" y="988"/>
                  <a:pt x="2" y="976"/>
                  <a:pt x="9" y="969"/>
                </a:cubicBezTo>
                <a:cubicBezTo>
                  <a:pt x="24" y="954"/>
                  <a:pt x="64" y="933"/>
                  <a:pt x="64" y="933"/>
                </a:cubicBezTo>
                <a:cubicBezTo>
                  <a:pt x="81" y="880"/>
                  <a:pt x="82" y="823"/>
                  <a:pt x="92" y="768"/>
                </a:cubicBezTo>
                <a:cubicBezTo>
                  <a:pt x="92" y="766"/>
                  <a:pt x="102" y="704"/>
                  <a:pt x="110" y="695"/>
                </a:cubicBezTo>
                <a:cubicBezTo>
                  <a:pt x="117" y="687"/>
                  <a:pt x="129" y="684"/>
                  <a:pt x="137" y="677"/>
                </a:cubicBezTo>
                <a:cubicBezTo>
                  <a:pt x="153" y="663"/>
                  <a:pt x="183" y="631"/>
                  <a:pt x="183" y="631"/>
                </a:cubicBezTo>
                <a:cubicBezTo>
                  <a:pt x="198" y="587"/>
                  <a:pt x="201" y="537"/>
                  <a:pt x="220" y="494"/>
                </a:cubicBezTo>
                <a:cubicBezTo>
                  <a:pt x="236" y="458"/>
                  <a:pt x="258" y="424"/>
                  <a:pt x="265" y="384"/>
                </a:cubicBezTo>
                <a:cubicBezTo>
                  <a:pt x="276" y="316"/>
                  <a:pt x="288" y="268"/>
                  <a:pt x="348" y="229"/>
                </a:cubicBezTo>
                <a:cubicBezTo>
                  <a:pt x="364" y="181"/>
                  <a:pt x="375" y="99"/>
                  <a:pt x="412" y="64"/>
                </a:cubicBezTo>
                <a:cubicBezTo>
                  <a:pt x="433" y="0"/>
                  <a:pt x="491" y="43"/>
                  <a:pt x="540" y="55"/>
                </a:cubicBezTo>
                <a:cubicBezTo>
                  <a:pt x="567" y="92"/>
                  <a:pt x="580" y="132"/>
                  <a:pt x="613" y="165"/>
                </a:cubicBezTo>
                <a:cubicBezTo>
                  <a:pt x="629" y="214"/>
                  <a:pt x="656" y="233"/>
                  <a:pt x="695" y="265"/>
                </a:cubicBezTo>
                <a:cubicBezTo>
                  <a:pt x="738" y="300"/>
                  <a:pt x="768" y="333"/>
                  <a:pt x="823" y="348"/>
                </a:cubicBezTo>
                <a:cubicBezTo>
                  <a:pt x="844" y="363"/>
                  <a:pt x="866" y="378"/>
                  <a:pt x="887" y="393"/>
                </a:cubicBezTo>
                <a:cubicBezTo>
                  <a:pt x="896" y="399"/>
                  <a:pt x="914" y="412"/>
                  <a:pt x="914" y="412"/>
                </a:cubicBezTo>
                <a:cubicBezTo>
                  <a:pt x="932" y="438"/>
                  <a:pt x="939" y="462"/>
                  <a:pt x="960" y="485"/>
                </a:cubicBezTo>
                <a:cubicBezTo>
                  <a:pt x="973" y="537"/>
                  <a:pt x="985" y="598"/>
                  <a:pt x="1042" y="622"/>
                </a:cubicBezTo>
                <a:cubicBezTo>
                  <a:pt x="1059" y="629"/>
                  <a:pt x="1122" y="638"/>
                  <a:pt x="1134" y="640"/>
                </a:cubicBezTo>
                <a:cubicBezTo>
                  <a:pt x="1170" y="664"/>
                  <a:pt x="1160" y="676"/>
                  <a:pt x="1189" y="704"/>
                </a:cubicBezTo>
                <a:cubicBezTo>
                  <a:pt x="1189" y="704"/>
                  <a:pt x="1202" y="763"/>
                  <a:pt x="1207" y="768"/>
                </a:cubicBezTo>
                <a:cubicBezTo>
                  <a:pt x="1272" y="833"/>
                  <a:pt x="1361" y="826"/>
                  <a:pt x="1445" y="832"/>
                </a:cubicBezTo>
                <a:cubicBezTo>
                  <a:pt x="1703" y="916"/>
                  <a:pt x="1481" y="850"/>
                  <a:pt x="2140" y="841"/>
                </a:cubicBezTo>
                <a:cubicBezTo>
                  <a:pt x="2177" y="816"/>
                  <a:pt x="2189" y="774"/>
                  <a:pt x="2231" y="750"/>
                </a:cubicBezTo>
                <a:cubicBezTo>
                  <a:pt x="2237" y="747"/>
                  <a:pt x="2311" y="732"/>
                  <a:pt x="2313" y="732"/>
                </a:cubicBezTo>
                <a:cubicBezTo>
                  <a:pt x="2337" y="708"/>
                  <a:pt x="2367" y="696"/>
                  <a:pt x="2396" y="677"/>
                </a:cubicBezTo>
                <a:cubicBezTo>
                  <a:pt x="2402" y="657"/>
                  <a:pt x="2406" y="637"/>
                  <a:pt x="2423" y="622"/>
                </a:cubicBezTo>
                <a:cubicBezTo>
                  <a:pt x="2440" y="607"/>
                  <a:pt x="2478" y="585"/>
                  <a:pt x="2478" y="585"/>
                </a:cubicBezTo>
                <a:cubicBezTo>
                  <a:pt x="2510" y="488"/>
                  <a:pt x="2456" y="631"/>
                  <a:pt x="2514" y="540"/>
                </a:cubicBezTo>
                <a:cubicBezTo>
                  <a:pt x="2535" y="507"/>
                  <a:pt x="2518" y="478"/>
                  <a:pt x="2560" y="466"/>
                </a:cubicBezTo>
                <a:cubicBezTo>
                  <a:pt x="2584" y="459"/>
                  <a:pt x="2609" y="460"/>
                  <a:pt x="2633" y="457"/>
                </a:cubicBezTo>
                <a:cubicBezTo>
                  <a:pt x="2662" y="438"/>
                  <a:pt x="2691" y="436"/>
                  <a:pt x="2716" y="412"/>
                </a:cubicBezTo>
                <a:cubicBezTo>
                  <a:pt x="2790" y="419"/>
                  <a:pt x="2853" y="431"/>
                  <a:pt x="2926" y="439"/>
                </a:cubicBezTo>
                <a:cubicBezTo>
                  <a:pt x="2979" y="457"/>
                  <a:pt x="2987" y="500"/>
                  <a:pt x="3017" y="540"/>
                </a:cubicBezTo>
                <a:cubicBezTo>
                  <a:pt x="3030" y="557"/>
                  <a:pt x="3054" y="594"/>
                  <a:pt x="3054" y="594"/>
                </a:cubicBezTo>
                <a:cubicBezTo>
                  <a:pt x="3077" y="665"/>
                  <a:pt x="3046" y="577"/>
                  <a:pt x="3081" y="649"/>
                </a:cubicBezTo>
                <a:cubicBezTo>
                  <a:pt x="3096" y="680"/>
                  <a:pt x="3098" y="711"/>
                  <a:pt x="3118" y="741"/>
                </a:cubicBezTo>
                <a:cubicBezTo>
                  <a:pt x="3126" y="781"/>
                  <a:pt x="3124" y="825"/>
                  <a:pt x="3145" y="860"/>
                </a:cubicBezTo>
                <a:cubicBezTo>
                  <a:pt x="3154" y="874"/>
                  <a:pt x="3248" y="915"/>
                  <a:pt x="3273" y="924"/>
                </a:cubicBezTo>
                <a:cubicBezTo>
                  <a:pt x="3286" y="936"/>
                  <a:pt x="3302" y="954"/>
                  <a:pt x="3319" y="960"/>
                </a:cubicBezTo>
                <a:cubicBezTo>
                  <a:pt x="3361" y="976"/>
                  <a:pt x="3422" y="972"/>
                  <a:pt x="3456" y="1006"/>
                </a:cubicBez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330" name="Line 50"/>
          <p:cNvSpPr>
            <a:spLocks noChangeShapeType="1"/>
          </p:cNvSpPr>
          <p:nvPr/>
        </p:nvSpPr>
        <p:spPr bwMode="auto">
          <a:xfrm>
            <a:off x="4876800" y="20574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31" name="Line 51"/>
          <p:cNvSpPr>
            <a:spLocks noChangeShapeType="1"/>
          </p:cNvSpPr>
          <p:nvPr/>
        </p:nvSpPr>
        <p:spPr bwMode="auto">
          <a:xfrm>
            <a:off x="5257800" y="20574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5486400" y="2133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33" name="Line 53"/>
          <p:cNvSpPr>
            <a:spLocks noChangeShapeType="1"/>
          </p:cNvSpPr>
          <p:nvPr/>
        </p:nvSpPr>
        <p:spPr bwMode="auto">
          <a:xfrm>
            <a:off x="5943600" y="2133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34" name="Line 54"/>
          <p:cNvSpPr>
            <a:spLocks noChangeShapeType="1"/>
          </p:cNvSpPr>
          <p:nvPr/>
        </p:nvSpPr>
        <p:spPr bwMode="auto">
          <a:xfrm>
            <a:off x="6248400" y="2133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35" name="Line 55"/>
          <p:cNvSpPr>
            <a:spLocks noChangeShapeType="1"/>
          </p:cNvSpPr>
          <p:nvPr/>
        </p:nvSpPr>
        <p:spPr bwMode="auto">
          <a:xfrm flipH="1">
            <a:off x="6477000" y="2133600"/>
            <a:ext cx="76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36" name="Line 56"/>
          <p:cNvSpPr>
            <a:spLocks noChangeShapeType="1"/>
          </p:cNvSpPr>
          <p:nvPr/>
        </p:nvSpPr>
        <p:spPr bwMode="auto">
          <a:xfrm flipH="1">
            <a:off x="6858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97337" name="Rectangle 57"/>
          <p:cNvSpPr>
            <a:spLocks noChangeArrowheads="1"/>
          </p:cNvSpPr>
          <p:nvPr/>
        </p:nvSpPr>
        <p:spPr bwMode="auto">
          <a:xfrm>
            <a:off x="0" y="1752600"/>
            <a:ext cx="3200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Arial" charset="0"/>
                <a:ea typeface="ＭＳ Ｐゴシック" charset="0"/>
                <a:cs typeface="+mn-cs"/>
              </a:rPr>
              <a:t>The closer the lines, </a:t>
            </a:r>
          </a:p>
          <a:p>
            <a:pPr algn="ctr">
              <a:defRPr/>
            </a:pPr>
            <a:r>
              <a:rPr lang="en-US" sz="2400">
                <a:latin typeface="Arial" charset="0"/>
                <a:ea typeface="ＭＳ Ｐゴシック" charset="0"/>
                <a:cs typeface="+mn-cs"/>
              </a:rPr>
              <a:t>the steeper the terrain</a:t>
            </a:r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3886200" y="2895600"/>
            <a:ext cx="3810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latin typeface="Arial" charset="0"/>
                <a:ea typeface="ＭＳ Ｐゴシック" charset="0"/>
                <a:cs typeface="+mn-cs"/>
              </a:rPr>
              <a:t>The farther apart the lines, </a:t>
            </a:r>
          </a:p>
          <a:p>
            <a:pPr algn="ctr">
              <a:defRPr/>
            </a:pPr>
            <a:r>
              <a:rPr lang="en-US" sz="2400">
                <a:latin typeface="Arial" charset="0"/>
                <a:ea typeface="ＭＳ Ｐゴシック" charset="0"/>
                <a:cs typeface="+mn-cs"/>
              </a:rPr>
              <a:t>the flatter the terrain</a:t>
            </a:r>
          </a:p>
        </p:txBody>
      </p:sp>
    </p:spTree>
    <p:extLst>
      <p:ext uri="{BB962C8B-B14F-4D97-AF65-F5344CB8AC3E}">
        <p14:creationId xmlns:p14="http://schemas.microsoft.com/office/powerpoint/2010/main" val="8927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7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97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97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nimBg="1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/>
      <p:bldP spid="97298" grpId="0" animBg="1"/>
      <p:bldP spid="97299" grpId="0" animBg="1"/>
      <p:bldP spid="97300" grpId="0" animBg="1"/>
      <p:bldP spid="97301" grpId="0" animBg="1"/>
      <p:bldP spid="97302" grpId="0" animBg="1"/>
      <p:bldP spid="97303" grpId="0" animBg="1"/>
      <p:bldP spid="97304" grpId="0" animBg="1"/>
      <p:bldP spid="97305" grpId="0" animBg="1"/>
      <p:bldP spid="97306" grpId="0" animBg="1"/>
      <p:bldP spid="97307" grpId="0" animBg="1"/>
      <p:bldP spid="97308" grpId="0" animBg="1"/>
      <p:bldP spid="97309" grpId="0" animBg="1"/>
      <p:bldP spid="97310" grpId="0" animBg="1"/>
      <p:bldP spid="97311" grpId="0" animBg="1"/>
      <p:bldP spid="97312" grpId="0" animBg="1"/>
      <p:bldP spid="97313" grpId="0" animBg="1"/>
      <p:bldP spid="97314" grpId="0" animBg="1"/>
      <p:bldP spid="97315" grpId="0" animBg="1"/>
      <p:bldP spid="97337" grpId="0" animBg="1"/>
      <p:bldP spid="97337" grpId="1" animBg="1"/>
      <p:bldP spid="97338" grpId="0" animBg="1"/>
      <p:bldP spid="973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Drawing a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1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Topographic Map and Profile of a Volcano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0"/>
            <a:ext cx="8534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Thanks to CPO Science for making slides demonstrating the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9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762000" y="1050925"/>
            <a:ext cx="7467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1pPr>
            <a:lvl2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2pPr>
            <a:lvl3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3pPr>
            <a:lvl4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4pPr>
            <a:lvl5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Making a topographic map-Using the GeoBox</a:t>
            </a:r>
            <a:r>
              <a:rPr lang="en-US" altLang="en-US" sz="3600"/>
              <a:t> </a:t>
            </a: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685800" y="2209800"/>
            <a:ext cx="7967663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200" b="1"/>
              <a:t>The GeoBox has a sticker on the side. 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200" b="1"/>
              <a:t>Each mark on this sticker represents one centimeter. 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200" b="1"/>
              <a:t>Pour water into the GeoBox up to the first centimeter line.</a:t>
            </a:r>
          </a:p>
          <a:p>
            <a:pPr>
              <a:buFontTx/>
              <a:buChar char="•"/>
            </a:pPr>
            <a:endParaRPr lang="en-US" altLang="en-US" sz="2000"/>
          </a:p>
        </p:txBody>
      </p:sp>
      <p:pic>
        <p:nvPicPr>
          <p:cNvPr id="224268" name="Picture 12" descr="Topo no water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581400"/>
            <a:ext cx="7772400" cy="310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8077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200" b="1"/>
              <a:t>The GeoBox has a sticker on the side. 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200" b="1"/>
              <a:t>Each mark on this sticker represents one centimeter. 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altLang="en-US" sz="2200" b="1"/>
              <a:t>Pour water into the GeoBox up to the second line. This will be our zero mark</a:t>
            </a:r>
            <a:endParaRPr lang="en-US" altLang="en-US" sz="2000"/>
          </a:p>
        </p:txBody>
      </p:sp>
      <p:pic>
        <p:nvPicPr>
          <p:cNvPr id="261128" name="Picture 8" descr="Topo with water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752850"/>
            <a:ext cx="7772400" cy="310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762000" y="1004888"/>
            <a:ext cx="74676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1pPr>
            <a:lvl2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2pPr>
            <a:lvl3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3pPr>
            <a:lvl4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4pPr>
            <a:lvl5pPr algn="ctr"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7FB3"/>
                </a:solidFill>
                <a:latin typeface="Arial Black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Making a topographic map-Using the GeoBox</a:t>
            </a:r>
            <a:r>
              <a:rPr lang="en-US" altLang="en-US" sz="3600"/>
              <a:t> </a:t>
            </a:r>
          </a:p>
        </p:txBody>
      </p:sp>
      <p:sp>
        <p:nvSpPr>
          <p:cNvPr id="261134" name="AutoShape 14"/>
          <p:cNvSpPr>
            <a:spLocks noChangeArrowheads="1"/>
          </p:cNvSpPr>
          <p:nvPr/>
        </p:nvSpPr>
        <p:spPr bwMode="auto">
          <a:xfrm rot="1461695">
            <a:off x="990600" y="4800600"/>
            <a:ext cx="5867400" cy="609600"/>
          </a:xfrm>
          <a:prstGeom prst="rightArrow">
            <a:avLst>
              <a:gd name="adj1" fmla="val 50000"/>
              <a:gd name="adj2" fmla="val 2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>
            <a:off x="6629400" y="5957888"/>
            <a:ext cx="533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CF0013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184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8229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Place the topo lid on the GeoBox. </a:t>
            </a:r>
          </a:p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Stand over the GeoBox so that you are looking down on the topo form. </a:t>
            </a:r>
          </a:p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With the overhead projector marker, outline the perimeter of the land surface onto the lid. </a:t>
            </a:r>
          </a:p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This will be considered “sea level,” or the 0 meter contour line. </a:t>
            </a:r>
          </a:p>
        </p:txBody>
      </p:sp>
      <p:pic>
        <p:nvPicPr>
          <p:cNvPr id="263174" name="Picture 6" descr="Topo top first contou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341688"/>
            <a:ext cx="6781800" cy="3516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5" name="AutoShape 7"/>
          <p:cNvSpPr>
            <a:spLocks noChangeArrowheads="1"/>
          </p:cNvSpPr>
          <p:nvPr/>
        </p:nvSpPr>
        <p:spPr bwMode="auto">
          <a:xfrm rot="1919693">
            <a:off x="1295400" y="5867400"/>
            <a:ext cx="1281113" cy="304800"/>
          </a:xfrm>
          <a:prstGeom prst="rightArrow">
            <a:avLst>
              <a:gd name="adj1" fmla="val 50000"/>
              <a:gd name="adj2" fmla="val 1050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0" y="5149850"/>
            <a:ext cx="1692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CF0013"/>
                </a:solidFill>
              </a:rPr>
              <a:t>Uncovered land surface</a:t>
            </a:r>
          </a:p>
        </p:txBody>
      </p:sp>
      <p:sp>
        <p:nvSpPr>
          <p:cNvPr id="263177" name="AutoShape 9"/>
          <p:cNvSpPr>
            <a:spLocks noChangeArrowheads="1"/>
          </p:cNvSpPr>
          <p:nvPr/>
        </p:nvSpPr>
        <p:spPr bwMode="auto">
          <a:xfrm rot="-2544552">
            <a:off x="7696200" y="5181600"/>
            <a:ext cx="976313" cy="304800"/>
          </a:xfrm>
          <a:prstGeom prst="leftArrow">
            <a:avLst>
              <a:gd name="adj1" fmla="val 50000"/>
              <a:gd name="adj2" fmla="val 80078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8077200" y="3733800"/>
            <a:ext cx="106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Water covering land surface</a:t>
            </a:r>
          </a:p>
        </p:txBody>
      </p:sp>
      <p:sp>
        <p:nvSpPr>
          <p:cNvPr id="263179" name="AutoShape 11"/>
          <p:cNvSpPr>
            <a:spLocks noChangeArrowheads="1"/>
          </p:cNvSpPr>
          <p:nvPr/>
        </p:nvSpPr>
        <p:spPr bwMode="auto">
          <a:xfrm rot="788743">
            <a:off x="781050" y="4040188"/>
            <a:ext cx="976313" cy="304800"/>
          </a:xfrm>
          <a:prstGeom prst="rightArrow">
            <a:avLst>
              <a:gd name="adj1" fmla="val 50000"/>
              <a:gd name="adj2" fmla="val 800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1" name="Text Box 13"/>
          <p:cNvSpPr txBox="1">
            <a:spLocks noChangeArrowheads="1"/>
          </p:cNvSpPr>
          <p:nvPr/>
        </p:nvSpPr>
        <p:spPr bwMode="auto">
          <a:xfrm>
            <a:off x="0" y="33528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rgbClr val="008000"/>
                </a:solidFill>
              </a:rPr>
              <a:t>Sea level</a:t>
            </a:r>
          </a:p>
          <a:p>
            <a:r>
              <a:rPr lang="en-US" altLang="en-US" sz="1800">
                <a:solidFill>
                  <a:srgbClr val="008000"/>
                </a:solidFill>
              </a:rPr>
              <a:t>(coastline)</a:t>
            </a:r>
          </a:p>
        </p:txBody>
      </p:sp>
    </p:spTree>
    <p:extLst>
      <p:ext uri="{BB962C8B-B14F-4D97-AF65-F5344CB8AC3E}">
        <p14:creationId xmlns:p14="http://schemas.microsoft.com/office/powerpoint/2010/main" val="9596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3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1905000" y="19050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3200" b="1"/>
              <a:t>Label the 0 cm line</a:t>
            </a:r>
          </a:p>
        </p:txBody>
      </p:sp>
      <p:pic>
        <p:nvPicPr>
          <p:cNvPr id="265229" name="Picture 13" descr="Topo top first contour wh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303588"/>
            <a:ext cx="6858000" cy="355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7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381000" y="1905000"/>
            <a:ext cx="27432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800" b="1"/>
              <a:t>Now, using your marker, number each centimeter above sea level.</a:t>
            </a:r>
          </a:p>
          <a:p>
            <a:pPr>
              <a:buFontTx/>
              <a:buChar char="•"/>
            </a:pPr>
            <a:endParaRPr lang="en-US" altLang="en-US" sz="2800"/>
          </a:p>
        </p:txBody>
      </p:sp>
      <p:pic>
        <p:nvPicPr>
          <p:cNvPr id="274441" name="Picture 9" descr="Topo with water numbered close up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676400"/>
            <a:ext cx="5978525" cy="4856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800" b="1"/>
              <a:t>Remove the topo lid and add water until the water level reaches the 1-centimeter mark.</a:t>
            </a:r>
            <a:r>
              <a:rPr lang="en-US" altLang="en-US" b="1"/>
              <a:t> </a:t>
            </a:r>
            <a:endParaRPr lang="en-US" altLang="en-US" sz="2000"/>
          </a:p>
        </p:txBody>
      </p:sp>
      <p:pic>
        <p:nvPicPr>
          <p:cNvPr id="272394" name="Picture 10" descr="Topo 1cm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19400"/>
            <a:ext cx="7772400" cy="323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topographic map? What is it used for in science?</a:t>
            </a:r>
          </a:p>
          <a:p>
            <a:endParaRPr lang="en-US" dirty="0"/>
          </a:p>
          <a:p>
            <a:r>
              <a:rPr lang="en-US" dirty="0" smtClean="0"/>
              <a:t>What is a contour interval?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80010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Replace the lid. Trace the “coastline,” the line along which the water and land meet, onto the lid.</a:t>
            </a:r>
          </a:p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All points on this line are 1 cm above sea level. They form a contour line, a line of equal elevation.</a:t>
            </a:r>
          </a:p>
          <a:p>
            <a:pPr>
              <a:buFontTx/>
              <a:buChar char="•"/>
            </a:pPr>
            <a:endParaRPr lang="en-US" altLang="en-US" sz="2000"/>
          </a:p>
        </p:txBody>
      </p:sp>
      <p:pic>
        <p:nvPicPr>
          <p:cNvPr id="276489" name="Picture 9" descr="Top 1 cm with wate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828925"/>
            <a:ext cx="7772400" cy="4029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800100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Replace the lid. Trace the “coastline,” the line along which the water and land meet, onto the lid.</a:t>
            </a:r>
          </a:p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All points on this line are 1 cm above sea level. They form a contour line, a line of equal elevation.</a:t>
            </a:r>
          </a:p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2000" b="1"/>
              <a:t>Label the 1 cm contour line</a:t>
            </a:r>
            <a:endParaRPr lang="en-US" altLang="en-US" sz="2000"/>
          </a:p>
        </p:txBody>
      </p:sp>
      <p:pic>
        <p:nvPicPr>
          <p:cNvPr id="278535" name="Picture 7" descr="Top 1 cm label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57525"/>
            <a:ext cx="7391400" cy="380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7" name="AutoShape 9"/>
          <p:cNvSpPr>
            <a:spLocks noChangeArrowheads="1"/>
          </p:cNvSpPr>
          <p:nvPr/>
        </p:nvSpPr>
        <p:spPr bwMode="auto">
          <a:xfrm rot="1539092">
            <a:off x="4025900" y="3554413"/>
            <a:ext cx="3962400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533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3200" b="1"/>
              <a:t>Add water to the level of the 2 centimeter mark.</a:t>
            </a:r>
            <a:r>
              <a:rPr lang="en-US" altLang="en-US" sz="2000" b="1"/>
              <a:t> </a:t>
            </a:r>
            <a:endParaRPr lang="en-US" altLang="en-US" sz="2000"/>
          </a:p>
        </p:txBody>
      </p:sp>
      <p:pic>
        <p:nvPicPr>
          <p:cNvPr id="280583" name="Picture 7" descr="Topo 1cm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429000"/>
            <a:ext cx="7772400" cy="323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1600200" y="1752600"/>
            <a:ext cx="533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sz="3200" b="1"/>
              <a:t>Add water to the level of the 2 centimeter mark.</a:t>
            </a:r>
            <a:r>
              <a:rPr lang="en-US" altLang="en-US" sz="2000" b="1"/>
              <a:t> </a:t>
            </a:r>
            <a:endParaRPr lang="en-US" altLang="en-US" sz="2000"/>
          </a:p>
        </p:txBody>
      </p:sp>
      <p:pic>
        <p:nvPicPr>
          <p:cNvPr id="295939" name="Picture 3" descr="Topo 2 cm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460750"/>
            <a:ext cx="8382000" cy="331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0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8686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b="1"/>
              <a:t>Replace the lid and again, trace and label the “coastline.” </a:t>
            </a:r>
          </a:p>
          <a:p>
            <a:pPr>
              <a:spcBef>
                <a:spcPts val="400"/>
              </a:spcBef>
              <a:spcAft>
                <a:spcPts val="300"/>
              </a:spcAft>
              <a:buFontTx/>
              <a:buChar char="•"/>
            </a:pPr>
            <a:r>
              <a:rPr lang="en-US" altLang="en-US" b="1"/>
              <a:t>All points on this line are 2 centimeters above sea level.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pic>
        <p:nvPicPr>
          <p:cNvPr id="282629" name="Picture 5" descr="Topo top 2cm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667000"/>
            <a:ext cx="7772400" cy="4016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8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Earth Science Announcements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Quiz </a:t>
            </a:r>
            <a:r>
              <a:rPr lang="en-US" altLang="en-US" dirty="0" smtClean="0"/>
              <a:t>on Friday (Metric, Density, and Latitude and </a:t>
            </a:r>
            <a:r>
              <a:rPr lang="en-US" altLang="en-US" dirty="0" smtClean="0"/>
              <a:t>Longitude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r>
              <a:rPr lang="en-US" altLang="en-US" dirty="0" smtClean="0"/>
              <a:t>Topographic Map Project Due January 23</a:t>
            </a:r>
            <a:r>
              <a:rPr lang="en-US" altLang="en-US" baseline="30000" dirty="0" smtClean="0"/>
              <a:t>rd</a:t>
            </a:r>
            <a:endParaRPr lang="en-US" altLang="en-US" dirty="0" smtClean="0"/>
          </a:p>
          <a:p>
            <a:pPr marL="0" indent="0" eaLnBrk="1" hangingPunct="1">
              <a:buFontTx/>
              <a:buNone/>
            </a:pPr>
            <a:endParaRPr lang="en-US" altLang="en-US" dirty="0"/>
          </a:p>
          <a:p>
            <a:pPr marL="0" indent="0"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52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000099"/>
                </a:solidFill>
                <a:latin typeface="Arial Black" charset="0"/>
                <a:ea typeface="+mj-ea"/>
              </a:rPr>
              <a:t>Topographic Maps</a:t>
            </a:r>
            <a:endParaRPr lang="en-US" sz="4800" dirty="0" smtClean="0">
              <a:solidFill>
                <a:srgbClr val="000099"/>
              </a:solidFill>
              <a:latin typeface="Arial Black" charset="0"/>
              <a:ea typeface="+mj-ea"/>
            </a:endParaRPr>
          </a:p>
        </p:txBody>
      </p:sp>
      <p:pic>
        <p:nvPicPr>
          <p:cNvPr id="2054" name="Picture 6" descr="contour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6781800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3076" name="Picture 8" descr="hik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276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71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Topic: </a:t>
            </a:r>
            <a:r>
              <a:rPr lang="en-US" smtClean="0">
                <a:latin typeface="Arial Black" charset="0"/>
                <a:ea typeface="+mj-ea"/>
              </a:rPr>
              <a:t>Topographic maps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Tx/>
              <a:buNone/>
              <a:defRPr/>
            </a:pPr>
            <a:r>
              <a:rPr lang="en-US" b="1" dirty="0" smtClean="0">
                <a:ea typeface="+mn-ea"/>
              </a:rPr>
              <a:t>Objectives:</a:t>
            </a:r>
            <a:r>
              <a:rPr lang="en-US" dirty="0" smtClean="0">
                <a:ea typeface="+mn-ea"/>
              </a:rPr>
              <a:t>    </a:t>
            </a:r>
            <a:r>
              <a:rPr lang="en-US" dirty="0" smtClean="0">
                <a:ea typeface="+mn-ea"/>
              </a:rPr>
              <a:t>I will be able to: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To </a:t>
            </a:r>
            <a:r>
              <a:rPr lang="en-US" dirty="0" smtClean="0">
                <a:ea typeface="+mn-ea"/>
              </a:rPr>
              <a:t>learn about topographic maps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To learn mapping basics, such as contour lines and intervals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To learn contour </a:t>
            </a:r>
            <a:r>
              <a:rPr lang="en-US" dirty="0" smtClean="0">
                <a:ea typeface="+mn-ea"/>
              </a:rPr>
              <a:t>rules</a:t>
            </a:r>
          </a:p>
          <a:p>
            <a:pPr eaLnBrk="1" hangingPunct="1">
              <a:defRPr/>
            </a:pPr>
            <a:r>
              <a:rPr lang="en-US" dirty="0" smtClean="0"/>
              <a:t>To draw a profile from contour lines on a topographic map</a:t>
            </a:r>
            <a:endParaRPr lang="en-US" dirty="0" smtClean="0">
              <a:ea typeface="+mn-ea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latin typeface="Arial" charset="0"/>
                <a:ea typeface="ＭＳ Ｐゴシック" charset="0"/>
                <a:cs typeface="+mn-cs"/>
              </a:rPr>
              <a:t>Unit:</a:t>
            </a:r>
            <a:r>
              <a:rPr lang="en-US" sz="4000">
                <a:solidFill>
                  <a:schemeClr val="tx2"/>
                </a:solidFill>
                <a:latin typeface="Arial Black" charset="0"/>
                <a:ea typeface="ＭＳ Ｐゴシック" charset="0"/>
                <a:cs typeface="+mn-cs"/>
              </a:rPr>
              <a:t> Maps</a:t>
            </a:r>
          </a:p>
        </p:txBody>
      </p:sp>
    </p:spTree>
    <p:extLst>
      <p:ext uri="{BB962C8B-B14F-4D97-AF65-F5344CB8AC3E}">
        <p14:creationId xmlns:p14="http://schemas.microsoft.com/office/powerpoint/2010/main" val="3026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back to the Topo Maps: Answer in complete sentences!!!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r>
              <a:rPr lang="en-US" dirty="0" smtClean="0"/>
              <a:t>Describe the topography of your mapped area? Is it steep or gradual sloped? </a:t>
            </a:r>
            <a:r>
              <a:rPr lang="en-US" b="1" u="sng" dirty="0" smtClean="0"/>
              <a:t>Be detailed!!!</a:t>
            </a:r>
          </a:p>
          <a:p>
            <a:r>
              <a:rPr lang="en-US" dirty="0" smtClean="0"/>
              <a:t>Describe the shape of the contour lines around rivers on the map.</a:t>
            </a:r>
          </a:p>
          <a:p>
            <a:r>
              <a:rPr lang="en-US" dirty="0" smtClean="0"/>
              <a:t>Try to find the highest point on the map. What is the elevation. Is the land steep or flat? Explain using the contour lines.</a:t>
            </a:r>
          </a:p>
          <a:p>
            <a:r>
              <a:rPr lang="en-US" dirty="0" smtClean="0"/>
              <a:t>What other symbols do you see on the map? What could these symbols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Drawing Contour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2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mapsshow_topo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05600" y="152400"/>
            <a:ext cx="2239963" cy="2473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1987" name="Picture 5" descr="topo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 Black" charset="0"/>
                <a:ea typeface="+mj-ea"/>
              </a:rPr>
              <a:t>PROFILE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2895600"/>
            <a:ext cx="2667000" cy="2430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ea typeface="+mn-ea"/>
              </a:rPr>
              <a:t>A profile shows a side view from a flat topographic map. </a:t>
            </a:r>
          </a:p>
        </p:txBody>
      </p:sp>
      <p:sp>
        <p:nvSpPr>
          <p:cNvPr id="138246" name="Line 6"/>
          <p:cNvSpPr>
            <a:spLocks noChangeShapeType="1"/>
          </p:cNvSpPr>
          <p:nvPr/>
        </p:nvSpPr>
        <p:spPr bwMode="auto">
          <a:xfrm>
            <a:off x="762000" y="3429000"/>
            <a:ext cx="579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6400800" y="32004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Arial" charset="0"/>
                <a:ea typeface="ＭＳ Ｐゴシック" charset="0"/>
                <a:cs typeface="+mn-cs"/>
              </a:rPr>
              <a:t>B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04800" y="3200400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Arial" charset="0"/>
                <a:ea typeface="ＭＳ Ｐゴシック" charset="0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16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2971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/>
              <a:t>Step 1:</a:t>
            </a:r>
            <a:r>
              <a:rPr lang="en-US" altLang="en-US" sz="2400" smtClean="0"/>
              <a:t> Draw a transect line. Sometimes the line will be drawn for you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/>
              <a:t>Step 2:</a:t>
            </a:r>
            <a:r>
              <a:rPr lang="en-US" altLang="en-US" sz="2400" smtClean="0"/>
              <a:t> take a sheet of paper and make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tick</a:t>
            </a:r>
            <a:r>
              <a:rPr lang="ja-JP" altLang="en-US" sz="2400" smtClean="0"/>
              <a:t>”</a:t>
            </a:r>
            <a:r>
              <a:rPr lang="en-US" altLang="ja-JP" sz="2400" smtClean="0"/>
              <a:t> marks where each contour line intersects the map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smtClean="0"/>
              <a:t>Step 3:</a:t>
            </a:r>
            <a:r>
              <a:rPr lang="en-US" altLang="en-US" sz="2400" smtClean="0"/>
              <a:t> record elevation at each tick mark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381000"/>
            <a:ext cx="61722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0" name="Line 4"/>
          <p:cNvSpPr>
            <a:spLocks noChangeShapeType="1"/>
          </p:cNvSpPr>
          <p:nvPr/>
        </p:nvSpPr>
        <p:spPr bwMode="auto">
          <a:xfrm flipV="1">
            <a:off x="7696200" y="685800"/>
            <a:ext cx="381000" cy="297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 rot="463829">
            <a:off x="6248400" y="-381000"/>
            <a:ext cx="1585913" cy="5181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2" name="Line 6"/>
          <p:cNvSpPr>
            <a:spLocks noChangeShapeType="1"/>
          </p:cNvSpPr>
          <p:nvPr/>
        </p:nvSpPr>
        <p:spPr bwMode="auto">
          <a:xfrm flipH="1">
            <a:off x="7696200" y="685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7010400" y="3810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300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 flipH="1">
            <a:off x="7696200" y="838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5" name="Line 9"/>
          <p:cNvSpPr>
            <a:spLocks noChangeShapeType="1"/>
          </p:cNvSpPr>
          <p:nvPr/>
        </p:nvSpPr>
        <p:spPr bwMode="auto">
          <a:xfrm flipH="1">
            <a:off x="7696200" y="990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6" name="Line 10"/>
          <p:cNvSpPr>
            <a:spLocks noChangeShapeType="1"/>
          </p:cNvSpPr>
          <p:nvPr/>
        </p:nvSpPr>
        <p:spPr bwMode="auto">
          <a:xfrm flipH="1">
            <a:off x="7391400" y="3124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7" name="Line 11"/>
          <p:cNvSpPr>
            <a:spLocks noChangeShapeType="1"/>
          </p:cNvSpPr>
          <p:nvPr/>
        </p:nvSpPr>
        <p:spPr bwMode="auto">
          <a:xfrm flipH="1">
            <a:off x="7696200" y="1143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8" name="Line 12"/>
          <p:cNvSpPr>
            <a:spLocks noChangeShapeType="1"/>
          </p:cNvSpPr>
          <p:nvPr/>
        </p:nvSpPr>
        <p:spPr bwMode="auto">
          <a:xfrm flipH="1">
            <a:off x="7391400" y="3276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89" name="Line 13"/>
          <p:cNvSpPr>
            <a:spLocks noChangeShapeType="1"/>
          </p:cNvSpPr>
          <p:nvPr/>
        </p:nvSpPr>
        <p:spPr bwMode="auto">
          <a:xfrm flipH="1">
            <a:off x="7391400" y="3352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 flipH="1">
            <a:off x="7391400" y="3505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91" name="Rectangle 15"/>
          <p:cNvSpPr>
            <a:spLocks noChangeArrowheads="1"/>
          </p:cNvSpPr>
          <p:nvPr/>
        </p:nvSpPr>
        <p:spPr bwMode="auto">
          <a:xfrm>
            <a:off x="7010400" y="5334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290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92" name="Rectangle 16"/>
          <p:cNvSpPr>
            <a:spLocks noChangeArrowheads="1"/>
          </p:cNvSpPr>
          <p:nvPr/>
        </p:nvSpPr>
        <p:spPr bwMode="auto">
          <a:xfrm>
            <a:off x="6934200" y="6858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280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93" name="Rectangle 17"/>
          <p:cNvSpPr>
            <a:spLocks noChangeArrowheads="1"/>
          </p:cNvSpPr>
          <p:nvPr/>
        </p:nvSpPr>
        <p:spPr bwMode="auto">
          <a:xfrm>
            <a:off x="6858000" y="1752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260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6934200" y="9144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270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6781800" y="27432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260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96" name="Line 20"/>
          <p:cNvSpPr>
            <a:spLocks noChangeShapeType="1"/>
          </p:cNvSpPr>
          <p:nvPr/>
        </p:nvSpPr>
        <p:spPr bwMode="auto">
          <a:xfrm flipH="1">
            <a:off x="7543800" y="198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397" name="Rectangle 21"/>
          <p:cNvSpPr>
            <a:spLocks noChangeArrowheads="1"/>
          </p:cNvSpPr>
          <p:nvPr/>
        </p:nvSpPr>
        <p:spPr bwMode="auto">
          <a:xfrm>
            <a:off x="6705600" y="2895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270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98" name="Rectangle 22"/>
          <p:cNvSpPr>
            <a:spLocks noChangeArrowheads="1"/>
          </p:cNvSpPr>
          <p:nvPr/>
        </p:nvSpPr>
        <p:spPr bwMode="auto">
          <a:xfrm>
            <a:off x="6705600" y="32004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290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6705600" y="30480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280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400" name="Line 24"/>
          <p:cNvSpPr>
            <a:spLocks noChangeShapeType="1"/>
          </p:cNvSpPr>
          <p:nvPr/>
        </p:nvSpPr>
        <p:spPr bwMode="auto">
          <a:xfrm flipH="1">
            <a:off x="7315200" y="3657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charset="0"/>
              <a:ea typeface="ＭＳ Ｐゴシック" charset="0"/>
              <a:cs typeface="+mn-cs"/>
            </a:endParaRPr>
          </a:p>
        </p:txBody>
      </p:sp>
      <p:sp>
        <p:nvSpPr>
          <p:cNvPr id="229401" name="Rectangle 25"/>
          <p:cNvSpPr>
            <a:spLocks noChangeArrowheads="1"/>
          </p:cNvSpPr>
          <p:nvPr/>
        </p:nvSpPr>
        <p:spPr bwMode="auto">
          <a:xfrm>
            <a:off x="6705600" y="33528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b="1">
                <a:latin typeface="Georgia" charset="0"/>
                <a:ea typeface="ＭＳ Ｐゴシック" charset="0"/>
              </a:rPr>
              <a:t>300</a:t>
            </a:r>
            <a:r>
              <a:rPr lang="en-US">
                <a:latin typeface="Georgia" charset="0"/>
                <a:ea typeface="ＭＳ Ｐゴシック" charset="0"/>
              </a:rPr>
              <a:t> </a:t>
            </a:r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800">
                <a:latin typeface="Arial Black" charset="0"/>
                <a:ea typeface="ＭＳ Ｐゴシック" charset="0"/>
              </a:rPr>
              <a:t>How To Make a Profile</a:t>
            </a:r>
          </a:p>
          <a:p>
            <a:pPr algn="ctr">
              <a:defRPr/>
            </a:pPr>
            <a:r>
              <a:rPr lang="en-US" sz="3200" b="1">
                <a:latin typeface="Arial" charset="0"/>
                <a:ea typeface="ＭＳ Ｐゴシック" charset="0"/>
              </a:rPr>
              <a:t>Listen Carefully!!!!</a:t>
            </a:r>
          </a:p>
        </p:txBody>
      </p:sp>
    </p:spTree>
    <p:extLst>
      <p:ext uri="{BB962C8B-B14F-4D97-AF65-F5344CB8AC3E}">
        <p14:creationId xmlns:p14="http://schemas.microsoft.com/office/powerpoint/2010/main" val="277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9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nimBg="1"/>
      <p:bldP spid="229383" grpId="0"/>
      <p:bldP spid="229391" grpId="0"/>
      <p:bldP spid="229392" grpId="0"/>
      <p:bldP spid="229393" grpId="0"/>
      <p:bldP spid="229394" grpId="0"/>
      <p:bldP spid="229395" grpId="0"/>
      <p:bldP spid="229397" grpId="0"/>
      <p:bldP spid="229398" grpId="0"/>
      <p:bldP spid="229399" grpId="0"/>
      <p:bldP spid="229401" grpId="0"/>
      <p:bldP spid="229402" grpId="0"/>
      <p:bldP spid="22940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1282</Words>
  <Application>Microsoft Office PowerPoint</Application>
  <PresentationFormat>On-screen Show (4:3)</PresentationFormat>
  <Paragraphs>122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Daily Routine</vt:lpstr>
      <vt:lpstr>Bell Work</vt:lpstr>
      <vt:lpstr>Earth Science Announcements</vt:lpstr>
      <vt:lpstr>Topographic Maps</vt:lpstr>
      <vt:lpstr>Topic: Topographic maps</vt:lpstr>
      <vt:lpstr>Going back to the Topo Maps: Answer in complete sentences!!!</vt:lpstr>
      <vt:lpstr>Practice Drawing Contour Lines</vt:lpstr>
      <vt:lpstr>PROFILE</vt:lpstr>
      <vt:lpstr>PowerPoint Presentation</vt:lpstr>
      <vt:lpstr>PowerPoint Presentation</vt:lpstr>
      <vt:lpstr>Changing from top to side</vt:lpstr>
      <vt:lpstr>Practice Drawing a Profile</vt:lpstr>
      <vt:lpstr>Creating a Topographic Map and Profile of a Volcano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RJUHSD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</dc:title>
  <dc:creator>Hamilton, Grant</dc:creator>
  <cp:lastModifiedBy>Hamilton, Grant</cp:lastModifiedBy>
  <cp:revision>3</cp:revision>
  <dcterms:created xsi:type="dcterms:W3CDTF">2015-01-14T18:49:17Z</dcterms:created>
  <dcterms:modified xsi:type="dcterms:W3CDTF">2015-01-14T19:04:29Z</dcterms:modified>
</cp:coreProperties>
</file>